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6735" r:id="rId2"/>
    <p:sldMasterId id="2147486747" r:id="rId3"/>
  </p:sldMasterIdLst>
  <p:notesMasterIdLst>
    <p:notesMasterId r:id="rId121"/>
  </p:notesMasterIdLst>
  <p:handoutMasterIdLst>
    <p:handoutMasterId r:id="rId122"/>
  </p:handoutMasterIdLst>
  <p:sldIdLst>
    <p:sldId id="659" r:id="rId4"/>
    <p:sldId id="1123" r:id="rId5"/>
    <p:sldId id="1026" r:id="rId6"/>
    <p:sldId id="1027" r:id="rId7"/>
    <p:sldId id="1033" r:id="rId8"/>
    <p:sldId id="1035" r:id="rId9"/>
    <p:sldId id="1036" r:id="rId10"/>
    <p:sldId id="1037" r:id="rId11"/>
    <p:sldId id="1121" r:id="rId12"/>
    <p:sldId id="1038" r:id="rId13"/>
    <p:sldId id="1039" r:id="rId14"/>
    <p:sldId id="1044" r:id="rId15"/>
    <p:sldId id="1045" r:id="rId16"/>
    <p:sldId id="1046" r:id="rId17"/>
    <p:sldId id="1047" r:id="rId18"/>
    <p:sldId id="1048" r:id="rId19"/>
    <p:sldId id="1049" r:id="rId20"/>
    <p:sldId id="1124" r:id="rId21"/>
    <p:sldId id="838" r:id="rId22"/>
    <p:sldId id="839" r:id="rId23"/>
    <p:sldId id="840" r:id="rId24"/>
    <p:sldId id="841" r:id="rId25"/>
    <p:sldId id="842" r:id="rId26"/>
    <p:sldId id="843" r:id="rId27"/>
    <p:sldId id="844" r:id="rId28"/>
    <p:sldId id="845" r:id="rId29"/>
    <p:sldId id="846" r:id="rId30"/>
    <p:sldId id="847" r:id="rId31"/>
    <p:sldId id="885" r:id="rId32"/>
    <p:sldId id="886" r:id="rId33"/>
    <p:sldId id="931" r:id="rId34"/>
    <p:sldId id="928" r:id="rId35"/>
    <p:sldId id="933" r:id="rId36"/>
    <p:sldId id="929" r:id="rId37"/>
    <p:sldId id="1125" r:id="rId38"/>
    <p:sldId id="1126" r:id="rId39"/>
    <p:sldId id="889" r:id="rId40"/>
    <p:sldId id="890" r:id="rId41"/>
    <p:sldId id="891" r:id="rId42"/>
    <p:sldId id="892" r:id="rId43"/>
    <p:sldId id="893" r:id="rId44"/>
    <p:sldId id="894" r:id="rId45"/>
    <p:sldId id="895" r:id="rId46"/>
    <p:sldId id="896" r:id="rId47"/>
    <p:sldId id="897" r:id="rId48"/>
    <p:sldId id="898" r:id="rId49"/>
    <p:sldId id="899" r:id="rId50"/>
    <p:sldId id="900" r:id="rId51"/>
    <p:sldId id="901" r:id="rId52"/>
    <p:sldId id="902" r:id="rId53"/>
    <p:sldId id="903" r:id="rId54"/>
    <p:sldId id="904" r:id="rId55"/>
    <p:sldId id="905" r:id="rId56"/>
    <p:sldId id="906" r:id="rId57"/>
    <p:sldId id="907" r:id="rId58"/>
    <p:sldId id="1127" r:id="rId59"/>
    <p:sldId id="865" r:id="rId60"/>
    <p:sldId id="866" r:id="rId61"/>
    <p:sldId id="867" r:id="rId62"/>
    <p:sldId id="868" r:id="rId63"/>
    <p:sldId id="869" r:id="rId64"/>
    <p:sldId id="870" r:id="rId65"/>
    <p:sldId id="871" r:id="rId66"/>
    <p:sldId id="872" r:id="rId67"/>
    <p:sldId id="765" r:id="rId68"/>
    <p:sldId id="816" r:id="rId69"/>
    <p:sldId id="817" r:id="rId70"/>
    <p:sldId id="819" r:id="rId71"/>
    <p:sldId id="822" r:id="rId72"/>
    <p:sldId id="616" r:id="rId73"/>
    <p:sldId id="1122" r:id="rId74"/>
    <p:sldId id="1051" r:id="rId75"/>
    <p:sldId id="1052" r:id="rId76"/>
    <p:sldId id="1053" r:id="rId77"/>
    <p:sldId id="1054" r:id="rId78"/>
    <p:sldId id="1055" r:id="rId79"/>
    <p:sldId id="1056" r:id="rId80"/>
    <p:sldId id="1057" r:id="rId81"/>
    <p:sldId id="1058" r:id="rId82"/>
    <p:sldId id="1059" r:id="rId83"/>
    <p:sldId id="1060" r:id="rId84"/>
    <p:sldId id="1061" r:id="rId85"/>
    <p:sldId id="1062" r:id="rId86"/>
    <p:sldId id="1063" r:id="rId87"/>
    <p:sldId id="1065" r:id="rId88"/>
    <p:sldId id="934" r:id="rId89"/>
    <p:sldId id="935" r:id="rId90"/>
    <p:sldId id="936" r:id="rId91"/>
    <p:sldId id="937" r:id="rId92"/>
    <p:sldId id="938" r:id="rId93"/>
    <p:sldId id="939" r:id="rId94"/>
    <p:sldId id="940" r:id="rId95"/>
    <p:sldId id="941" r:id="rId96"/>
    <p:sldId id="942" r:id="rId97"/>
    <p:sldId id="1151" r:id="rId98"/>
    <p:sldId id="1129" r:id="rId99"/>
    <p:sldId id="1130" r:id="rId100"/>
    <p:sldId id="1131" r:id="rId101"/>
    <p:sldId id="1132" r:id="rId102"/>
    <p:sldId id="1133" r:id="rId103"/>
    <p:sldId id="1134" r:id="rId104"/>
    <p:sldId id="1135" r:id="rId105"/>
    <p:sldId id="1136" r:id="rId106"/>
    <p:sldId id="1137" r:id="rId107"/>
    <p:sldId id="1138" r:id="rId108"/>
    <p:sldId id="1139" r:id="rId109"/>
    <p:sldId id="1140" r:id="rId110"/>
    <p:sldId id="1141" r:id="rId111"/>
    <p:sldId id="1142" r:id="rId112"/>
    <p:sldId id="1143" r:id="rId113"/>
    <p:sldId id="1144" r:id="rId114"/>
    <p:sldId id="1145" r:id="rId115"/>
    <p:sldId id="1146" r:id="rId116"/>
    <p:sldId id="1147" r:id="rId117"/>
    <p:sldId id="1148" r:id="rId118"/>
    <p:sldId id="1149" r:id="rId119"/>
    <p:sldId id="1150" r:id="rId120"/>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128"/>
        <a:cs typeface="+mn-cs"/>
      </a:defRPr>
    </a:lvl5pPr>
    <a:lvl6pPr marL="2286000" algn="l" defTabSz="914400" rtl="0" eaLnBrk="1" latinLnBrk="0" hangingPunct="1">
      <a:defRPr sz="2400" kern="1200">
        <a:solidFill>
          <a:schemeClr val="tx1"/>
        </a:solidFill>
        <a:latin typeface="Times New Roman" charset="0"/>
        <a:ea typeface="ＭＳ Ｐゴシック" charset="-128"/>
        <a:cs typeface="+mn-cs"/>
      </a:defRPr>
    </a:lvl6pPr>
    <a:lvl7pPr marL="2743200" algn="l" defTabSz="914400" rtl="0" eaLnBrk="1" latinLnBrk="0" hangingPunct="1">
      <a:defRPr sz="2400" kern="1200">
        <a:solidFill>
          <a:schemeClr val="tx1"/>
        </a:solidFill>
        <a:latin typeface="Times New Roman" charset="0"/>
        <a:ea typeface="ＭＳ Ｐゴシック" charset="-128"/>
        <a:cs typeface="+mn-cs"/>
      </a:defRPr>
    </a:lvl7pPr>
    <a:lvl8pPr marL="3200400" algn="l" defTabSz="914400" rtl="0" eaLnBrk="1" latinLnBrk="0" hangingPunct="1">
      <a:defRPr sz="2400" kern="1200">
        <a:solidFill>
          <a:schemeClr val="tx1"/>
        </a:solidFill>
        <a:latin typeface="Times New Roman" charset="0"/>
        <a:ea typeface="ＭＳ Ｐゴシック" charset="-128"/>
        <a:cs typeface="+mn-cs"/>
      </a:defRPr>
    </a:lvl8pPr>
    <a:lvl9pPr marL="3657600" algn="l" defTabSz="914400" rtl="0" eaLnBrk="1" latinLnBrk="0" hangingPunct="1">
      <a:defRPr sz="2400" kern="1200">
        <a:solidFill>
          <a:schemeClr val="tx1"/>
        </a:solidFill>
        <a:latin typeface="Times New Roman"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scaleToFitPaper="1" frameSlides="1"/>
  <p:clrMru>
    <a:srgbClr val="FFFF00"/>
    <a:srgbClr val="DDDDDD"/>
    <a:srgbClr val="FFCCFF"/>
    <a:srgbClr val="FF99CC"/>
    <a:srgbClr val="CCFFFF"/>
    <a:srgbClr val="FF0000"/>
    <a:srgbClr val="0099FF"/>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4"/>
    <p:restoredTop sz="94506"/>
  </p:normalViewPr>
  <p:slideViewPr>
    <p:cSldViewPr snapToGrid="0">
      <p:cViewPr varScale="1">
        <p:scale>
          <a:sx n="134" d="100"/>
          <a:sy n="134" d="100"/>
        </p:scale>
        <p:origin x="2224" y="176"/>
      </p:cViewPr>
      <p:guideLst>
        <p:guide orient="horz" pos="2160"/>
        <p:guide pos="2880"/>
      </p:guideLst>
    </p:cSldViewPr>
  </p:slideViewPr>
  <p:notesTextViewPr>
    <p:cViewPr>
      <p:scale>
        <a:sx n="100" d="100"/>
        <a:sy n="100" d="100"/>
      </p:scale>
      <p:origin x="0" y="0"/>
    </p:cViewPr>
  </p:notesTextViewPr>
  <p:sorterViewPr>
    <p:cViewPr>
      <p:scale>
        <a:sx n="97" d="100"/>
        <a:sy n="97" d="100"/>
      </p:scale>
      <p:origin x="0" y="17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presProps" Target="pres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viewProps" Target="view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defRPr sz="1300">
                <a:ea typeface="ＭＳ Ｐゴシック" charset="0"/>
                <a:cs typeface="+mn-cs"/>
              </a:defRPr>
            </a:lvl1pPr>
          </a:lstStyle>
          <a:p>
            <a:pPr>
              <a:defRPr/>
            </a:pPr>
            <a:endParaRPr lang="en-US"/>
          </a:p>
        </p:txBody>
      </p:sp>
      <p:sp>
        <p:nvSpPr>
          <p:cNvPr id="108547"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ea typeface="ＭＳ Ｐゴシック" charset="0"/>
                <a:cs typeface="+mn-cs"/>
              </a:defRPr>
            </a:lvl1pPr>
          </a:lstStyle>
          <a:p>
            <a:pPr>
              <a:defRPr/>
            </a:pPr>
            <a:endParaRPr lang="en-US"/>
          </a:p>
        </p:txBody>
      </p:sp>
      <p:sp>
        <p:nvSpPr>
          <p:cNvPr id="108548"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defRPr sz="1300">
                <a:ea typeface="ＭＳ Ｐゴシック" charset="0"/>
                <a:cs typeface="+mn-cs"/>
              </a:defRPr>
            </a:lvl1pPr>
          </a:lstStyle>
          <a:p>
            <a:pPr>
              <a:defRPr/>
            </a:pPr>
            <a:endParaRPr lang="en-US"/>
          </a:p>
        </p:txBody>
      </p:sp>
      <p:sp>
        <p:nvSpPr>
          <p:cNvPr id="108549"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5B772FFF-56AC-6848-BA9A-1781F1C5920C}" type="slidenum">
              <a:rPr lang="en-US" altLang="en-US"/>
              <a:pPr>
                <a:defRPr/>
              </a:pPr>
              <a:t>‹#›</a:t>
            </a:fld>
            <a:endParaRPr lang="en-US" altLang="en-US"/>
          </a:p>
        </p:txBody>
      </p:sp>
    </p:spTree>
    <p:extLst>
      <p:ext uri="{BB962C8B-B14F-4D97-AF65-F5344CB8AC3E}">
        <p14:creationId xmlns:p14="http://schemas.microsoft.com/office/powerpoint/2010/main" val="3463730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defRPr sz="1300">
                <a:ea typeface="ＭＳ Ｐゴシック" charset="0"/>
                <a:cs typeface="+mn-cs"/>
              </a:defRPr>
            </a:lvl1pPr>
          </a:lstStyle>
          <a:p>
            <a:pPr>
              <a:defRPr/>
            </a:pPr>
            <a:endParaRPr lang="en-US"/>
          </a:p>
        </p:txBody>
      </p:sp>
      <p:sp>
        <p:nvSpPr>
          <p:cNvPr id="3075"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ea typeface="ＭＳ Ｐゴシック" charset="0"/>
                <a:cs typeface="+mn-cs"/>
              </a:defRPr>
            </a:lvl1pPr>
          </a:lstStyle>
          <a:p>
            <a:pPr>
              <a:defRPr/>
            </a:pPr>
            <a:endParaRPr lang="en-US"/>
          </a:p>
        </p:txBody>
      </p:sp>
      <p:sp>
        <p:nvSpPr>
          <p:cNvPr id="8499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7"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defRPr sz="1300">
                <a:ea typeface="ＭＳ Ｐゴシック" charset="0"/>
                <a:cs typeface="+mn-cs"/>
              </a:defRPr>
            </a:lvl1pPr>
          </a:lstStyle>
          <a:p>
            <a:pPr>
              <a:defRPr/>
            </a:pPr>
            <a:endParaRPr lang="en-US"/>
          </a:p>
        </p:txBody>
      </p:sp>
      <p:sp>
        <p:nvSpPr>
          <p:cNvPr id="3079"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F9521AF4-B8E3-2845-8E78-2606D55F22DB}" type="slidenum">
              <a:rPr lang="en-US" altLang="en-US"/>
              <a:pPr>
                <a:defRPr/>
              </a:pPr>
              <a:t>‹#›</a:t>
            </a:fld>
            <a:endParaRPr lang="en-US" altLang="en-US"/>
          </a:p>
        </p:txBody>
      </p:sp>
    </p:spTree>
    <p:extLst>
      <p:ext uri="{BB962C8B-B14F-4D97-AF65-F5344CB8AC3E}">
        <p14:creationId xmlns:p14="http://schemas.microsoft.com/office/powerpoint/2010/main" val="14062921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9063561C-AB04-144F-B059-39AAB3E9A95A}" type="slidenum">
              <a:rPr lang="en-US" altLang="en-US" sz="1300"/>
              <a:pPr/>
              <a:t>1</a:t>
            </a:fld>
            <a:endParaRPr lang="en-US" altLang="en-US" sz="1300"/>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811100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A8D0AF7E-D619-5C4C-9EA6-42D4F98E3898}" type="slidenum">
              <a:rPr lang="en-US" altLang="en-US">
                <a:solidFill>
                  <a:srgbClr val="000000"/>
                </a:solidFill>
                <a:latin typeface="Times New Roman" charset="0"/>
              </a:rPr>
              <a:pPr/>
              <a:t>10</a:t>
            </a:fld>
            <a:endParaRPr lang="en-US" altLang="en-US">
              <a:solidFill>
                <a:srgbClr val="000000"/>
              </a:solidFill>
              <a:latin typeface="Times New Roman" charset="0"/>
            </a:endParaRPr>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957525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E189AE3E-B02F-2841-B183-8538BAA8002E}" type="slidenum">
              <a:rPr lang="en-US" altLang="en-US">
                <a:solidFill>
                  <a:srgbClr val="000000"/>
                </a:solidFill>
                <a:latin typeface="Times New Roman" charset="0"/>
              </a:rPr>
              <a:pPr/>
              <a:t>11</a:t>
            </a:fld>
            <a:endParaRPr lang="en-US" altLang="en-US">
              <a:solidFill>
                <a:srgbClr val="000000"/>
              </a:solidFill>
              <a:latin typeface="Times New Roman" charset="0"/>
            </a:endParaRPr>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2088785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8B85251B-3898-3A41-9D59-33B734AB8A1C}" type="slidenum">
              <a:rPr lang="en-US" altLang="en-US">
                <a:solidFill>
                  <a:srgbClr val="000000"/>
                </a:solidFill>
                <a:latin typeface="Times New Roman" charset="0"/>
              </a:rPr>
              <a:pPr/>
              <a:t>12</a:t>
            </a:fld>
            <a:endParaRPr lang="en-US" altLang="en-US">
              <a:solidFill>
                <a:srgbClr val="000000"/>
              </a:solidFill>
              <a:latin typeface="Times New Roman" charset="0"/>
            </a:endParaRPr>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320159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BE2472CC-0AE6-EF48-BC1D-63F5425ABFBC}" type="slidenum">
              <a:rPr lang="en-US" altLang="en-US">
                <a:solidFill>
                  <a:srgbClr val="000000"/>
                </a:solidFill>
                <a:latin typeface="Times New Roman" charset="0"/>
              </a:rPr>
              <a:pPr/>
              <a:t>13</a:t>
            </a:fld>
            <a:endParaRPr lang="en-US" altLang="en-US">
              <a:solidFill>
                <a:srgbClr val="000000"/>
              </a:solidFill>
              <a:latin typeface="Times New Roman" charset="0"/>
            </a:endParaRPr>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879450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2C44D9BC-2E06-5347-A91B-6FAABCB1F88B}" type="slidenum">
              <a:rPr lang="en-US" altLang="en-US">
                <a:solidFill>
                  <a:srgbClr val="000000"/>
                </a:solidFill>
                <a:latin typeface="Times New Roman" charset="0"/>
              </a:rPr>
              <a:pPr/>
              <a:t>14</a:t>
            </a:fld>
            <a:endParaRPr lang="en-US" altLang="en-US">
              <a:solidFill>
                <a:srgbClr val="000000"/>
              </a:solidFill>
              <a:latin typeface="Times New Roman" charset="0"/>
            </a:endParaRPr>
          </a:p>
        </p:txBody>
      </p:sp>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311339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7EFF8401-3280-224A-82E1-ED3F64BD978D}" type="slidenum">
              <a:rPr lang="en-US" altLang="en-US">
                <a:solidFill>
                  <a:srgbClr val="000000"/>
                </a:solidFill>
                <a:latin typeface="Times New Roman" charset="0"/>
              </a:rPr>
              <a:pPr/>
              <a:t>15</a:t>
            </a:fld>
            <a:endParaRPr lang="en-US" altLang="en-US">
              <a:solidFill>
                <a:srgbClr val="000000"/>
              </a:solidFill>
              <a:latin typeface="Times New Roman" charset="0"/>
            </a:endParaRPr>
          </a:p>
        </p:txBody>
      </p:sp>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569638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3069C39B-FBC6-6B4A-964D-DCB2DE69D9C4}" type="slidenum">
              <a:rPr lang="en-US" altLang="en-US">
                <a:solidFill>
                  <a:srgbClr val="000000"/>
                </a:solidFill>
                <a:latin typeface="Times New Roman" charset="0"/>
              </a:rPr>
              <a:pPr/>
              <a:t>16</a:t>
            </a:fld>
            <a:endParaRPr lang="en-US" altLang="en-US">
              <a:solidFill>
                <a:srgbClr val="000000"/>
              </a:solidFill>
              <a:latin typeface="Times New Roman" charset="0"/>
            </a:endParaRPr>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541859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DB7E2724-EFFF-8246-8680-D0F4D45823C4}" type="slidenum">
              <a:rPr lang="en-US" altLang="en-US">
                <a:solidFill>
                  <a:srgbClr val="000000"/>
                </a:solidFill>
                <a:latin typeface="Times New Roman" charset="0"/>
              </a:rPr>
              <a:pPr/>
              <a:t>17</a:t>
            </a:fld>
            <a:endParaRPr lang="en-US" altLang="en-US">
              <a:solidFill>
                <a:srgbClr val="000000"/>
              </a:solidFill>
              <a:latin typeface="Times New Roman" charset="0"/>
            </a:endParaRPr>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488530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20786BC-A9E3-1F42-9B9B-36B52175CB0B}" type="slidenum">
              <a:rPr lang="en-US" altLang="en-US" sz="1200">
                <a:solidFill>
                  <a:srgbClr val="000000"/>
                </a:solidFill>
              </a:rPr>
              <a:pPr/>
              <a:t>18</a:t>
            </a:fld>
            <a:endParaRPr lang="en-US" altLang="en-US" sz="1200">
              <a:solidFill>
                <a:srgbClr val="000000"/>
              </a:solidFill>
            </a:endParaRPr>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2553520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F4433DD6-D70A-8E47-B310-554B6E789C8D}" type="slidenum">
              <a:rPr lang="en-US" i="0" smtClean="0">
                <a:latin typeface="Times New Roman" charset="0"/>
              </a:rPr>
              <a:pPr>
                <a:defRPr/>
              </a:pPr>
              <a:t>19</a:t>
            </a:fld>
            <a:endParaRPr lang="en-US" i="0" dirty="0">
              <a:latin typeface="Times New Roman"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003438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20786BC-A9E3-1F42-9B9B-36B52175CB0B}" type="slidenum">
              <a:rPr lang="en-US" altLang="en-US" sz="1200">
                <a:solidFill>
                  <a:srgbClr val="000000"/>
                </a:solidFill>
              </a:rPr>
              <a:pPr/>
              <a:t>2</a:t>
            </a:fld>
            <a:endParaRPr lang="en-US" altLang="en-US" sz="1200">
              <a:solidFill>
                <a:srgbClr val="000000"/>
              </a:solidFill>
            </a:endParaRPr>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4239650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233626DD-24C9-E94F-AE99-A71BBB1A5D74}" type="slidenum">
              <a:rPr lang="en-US" i="0" smtClean="0">
                <a:latin typeface="Times New Roman" charset="0"/>
              </a:rPr>
              <a:pPr>
                <a:defRPr/>
              </a:pPr>
              <a:t>20</a:t>
            </a:fld>
            <a:endParaRPr lang="en-US" i="0" dirty="0">
              <a:latin typeface="Times New Roman" charset="0"/>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620670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8CC6F2D1-A888-7345-8BF4-5577B25D9EB8}" type="slidenum">
              <a:rPr lang="en-US" i="0" smtClean="0">
                <a:latin typeface="Times New Roman" charset="0"/>
              </a:rPr>
              <a:pPr>
                <a:defRPr/>
              </a:pPr>
              <a:t>21</a:t>
            </a:fld>
            <a:endParaRPr lang="en-US" i="0" dirty="0">
              <a:latin typeface="Times New Roman"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90490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5899F814-C6BF-1141-85EA-782526095993}" type="slidenum">
              <a:rPr lang="en-US" i="0" smtClean="0">
                <a:solidFill>
                  <a:srgbClr val="000000"/>
                </a:solidFill>
                <a:latin typeface="Times New Roman" charset="0"/>
              </a:rPr>
              <a:pPr>
                <a:defRPr/>
              </a:pPr>
              <a:t>22</a:t>
            </a:fld>
            <a:endParaRPr lang="en-US" i="0" dirty="0">
              <a:solidFill>
                <a:srgbClr val="000000"/>
              </a:solidFill>
              <a:latin typeface="Times New Roman"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40861353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46E67162-D420-CA40-8110-1AA35398323B}" type="slidenum">
              <a:rPr lang="en-US" i="0" smtClean="0">
                <a:solidFill>
                  <a:srgbClr val="000000"/>
                </a:solidFill>
                <a:latin typeface="Times New Roman" charset="0"/>
              </a:rPr>
              <a:pPr>
                <a:defRPr/>
              </a:pPr>
              <a:t>23</a:t>
            </a:fld>
            <a:endParaRPr lang="en-US" i="0" dirty="0">
              <a:solidFill>
                <a:srgbClr val="000000"/>
              </a:solidFill>
              <a:latin typeface="Times New Roman"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875205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04905453-E051-BC4D-8DD5-BD2AF7AD00B3}" type="slidenum">
              <a:rPr lang="en-US" i="0" smtClean="0">
                <a:solidFill>
                  <a:srgbClr val="000000"/>
                </a:solidFill>
                <a:latin typeface="Times New Roman" charset="0"/>
              </a:rPr>
              <a:pPr>
                <a:defRPr/>
              </a:pPr>
              <a:t>24</a:t>
            </a:fld>
            <a:endParaRPr lang="en-US" i="0" dirty="0">
              <a:solidFill>
                <a:srgbClr val="000000"/>
              </a:solidFill>
              <a:latin typeface="Times New Roman"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573723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561E5BF8-A926-074D-815E-F2F393FDB438}" type="slidenum">
              <a:rPr lang="en-US" i="0" smtClean="0">
                <a:solidFill>
                  <a:srgbClr val="000000"/>
                </a:solidFill>
                <a:latin typeface="Times New Roman" charset="0"/>
              </a:rPr>
              <a:pPr>
                <a:defRPr/>
              </a:pPr>
              <a:t>25</a:t>
            </a:fld>
            <a:endParaRPr lang="en-US" i="0" dirty="0">
              <a:solidFill>
                <a:srgbClr val="000000"/>
              </a:solidFill>
              <a:latin typeface="Times New Roman"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4056378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65E8E46-FAA0-DA4A-9B36-C2794ABD15BF}" type="slidenum">
              <a:rPr lang="en-US" i="0" smtClean="0">
                <a:solidFill>
                  <a:srgbClr val="000000"/>
                </a:solidFill>
                <a:latin typeface="Times New Roman" charset="0"/>
              </a:rPr>
              <a:pPr>
                <a:defRPr/>
              </a:pPr>
              <a:t>26</a:t>
            </a:fld>
            <a:endParaRPr lang="en-US" i="0" dirty="0">
              <a:solidFill>
                <a:srgbClr val="000000"/>
              </a:solidFill>
              <a:latin typeface="Times New Roman"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721325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7CA331A-DC94-1B42-A2A9-C17C57FED148}" type="slidenum">
              <a:rPr lang="en-US" i="0" smtClean="0">
                <a:solidFill>
                  <a:srgbClr val="000000"/>
                </a:solidFill>
                <a:latin typeface="Times New Roman" charset="0"/>
              </a:rPr>
              <a:pPr>
                <a:defRPr/>
              </a:pPr>
              <a:t>27</a:t>
            </a:fld>
            <a:endParaRPr lang="en-US" i="0" dirty="0">
              <a:solidFill>
                <a:srgbClr val="000000"/>
              </a:solidFill>
              <a:latin typeface="Times New Roman" charset="0"/>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741548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A0263EC-9FC8-3E46-A8F2-77E357E79E36}" type="slidenum">
              <a:rPr lang="en-US" i="0" smtClean="0">
                <a:solidFill>
                  <a:srgbClr val="000000"/>
                </a:solidFill>
                <a:latin typeface="Times New Roman" charset="0"/>
              </a:rPr>
              <a:pPr>
                <a:defRPr/>
              </a:pPr>
              <a:t>28</a:t>
            </a:fld>
            <a:endParaRPr lang="en-US" i="0" dirty="0">
              <a:solidFill>
                <a:srgbClr val="000000"/>
              </a:solidFill>
              <a:latin typeface="Times New Roman"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73914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20786BC-A9E3-1F42-9B9B-36B52175CB0B}" type="slidenum">
              <a:rPr lang="en-US" altLang="en-US" sz="1200">
                <a:solidFill>
                  <a:srgbClr val="000000"/>
                </a:solidFill>
              </a:rPr>
              <a:pPr/>
              <a:t>29</a:t>
            </a:fld>
            <a:endParaRPr lang="en-US" altLang="en-US" sz="1200">
              <a:solidFill>
                <a:srgbClr val="000000"/>
              </a:solidFill>
            </a:endParaRPr>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2997615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280142A7-299B-C142-808A-8AAE89233B8A}" type="slidenum">
              <a:rPr lang="en-US" altLang="en-US" sz="1200">
                <a:solidFill>
                  <a:srgbClr val="000000"/>
                </a:solidFill>
              </a:rPr>
              <a:pPr/>
              <a:t>3</a:t>
            </a:fld>
            <a:endParaRPr lang="en-US" altLang="en-US" sz="1200">
              <a:solidFill>
                <a:srgbClr val="000000"/>
              </a:solidFill>
            </a:endParaRPr>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304344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defRPr>
                <a:solidFill>
                  <a:schemeClr val="tx1"/>
                </a:solidFill>
                <a:latin typeface="Comic Sans MS" charset="0"/>
                <a:ea typeface="ＭＳ Ｐゴシック" charset="-128"/>
              </a:defRPr>
            </a:lvl1pPr>
            <a:lvl2pPr marL="742950" indent="-285750" defTabSz="963613">
              <a:defRPr>
                <a:solidFill>
                  <a:schemeClr val="tx1"/>
                </a:solidFill>
                <a:latin typeface="Comic Sans MS" charset="0"/>
                <a:ea typeface="ＭＳ Ｐゴシック" charset="-128"/>
              </a:defRPr>
            </a:lvl2pPr>
            <a:lvl3pPr marL="1143000" indent="-228600" defTabSz="963613">
              <a:defRPr>
                <a:solidFill>
                  <a:schemeClr val="tx1"/>
                </a:solidFill>
                <a:latin typeface="Comic Sans MS" charset="0"/>
                <a:ea typeface="ＭＳ Ｐゴシック" charset="-128"/>
              </a:defRPr>
            </a:lvl3pPr>
            <a:lvl4pPr marL="1600200" indent="-228600" defTabSz="963613">
              <a:defRPr>
                <a:solidFill>
                  <a:schemeClr val="tx1"/>
                </a:solidFill>
                <a:latin typeface="Comic Sans MS" charset="0"/>
                <a:ea typeface="ＭＳ Ｐゴシック" charset="-128"/>
              </a:defRPr>
            </a:lvl4pPr>
            <a:lvl5pPr marL="2057400" indent="-228600" defTabSz="963613">
              <a:defRPr>
                <a:solidFill>
                  <a:schemeClr val="tx1"/>
                </a:solidFill>
                <a:latin typeface="Comic Sans MS" charset="0"/>
                <a:ea typeface="ＭＳ Ｐゴシック" charset="-128"/>
              </a:defRPr>
            </a:lvl5pPr>
            <a:lvl6pPr marL="2514600" indent="-228600" defTabSz="963613"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3613"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3613"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3613" eaLnBrk="0" fontAlgn="base" hangingPunct="0">
              <a:spcBef>
                <a:spcPct val="0"/>
              </a:spcBef>
              <a:spcAft>
                <a:spcPct val="0"/>
              </a:spcAft>
              <a:defRPr>
                <a:solidFill>
                  <a:schemeClr val="tx1"/>
                </a:solidFill>
                <a:latin typeface="Comic Sans MS" charset="0"/>
                <a:ea typeface="ＭＳ Ｐゴシック" charset="-128"/>
              </a:defRPr>
            </a:lvl9pPr>
          </a:lstStyle>
          <a:p>
            <a:fld id="{7F746AA2-8A3C-424C-8A63-B7328CFFFB61}" type="slidenum">
              <a:rPr lang="en-US" altLang="en-US" sz="1200">
                <a:solidFill>
                  <a:srgbClr val="000000"/>
                </a:solidFill>
                <a:latin typeface="Times New Roman" charset="0"/>
              </a:rPr>
              <a:pPr/>
              <a:t>30</a:t>
            </a:fld>
            <a:endParaRPr lang="en-US" altLang="en-US" sz="1200">
              <a:solidFill>
                <a:srgbClr val="000000"/>
              </a:solidFill>
              <a:latin typeface="Times New Roman" charset="0"/>
            </a:endParaRPr>
          </a:p>
        </p:txBody>
      </p:sp>
      <p:sp>
        <p:nvSpPr>
          <p:cNvPr id="250882" name="Rectangle 2"/>
          <p:cNvSpPr>
            <a:spLocks noGrp="1" noRot="1" noChangeAspect="1" noChangeArrowheads="1" noTextEdit="1"/>
          </p:cNvSpPr>
          <p:nvPr>
            <p:ph type="sldImg"/>
          </p:nvPr>
        </p:nvSpPr>
        <p:spPr>
          <a:xfrm>
            <a:off x="1257300" y="719138"/>
            <a:ext cx="4802188" cy="3600450"/>
          </a:xfrm>
          <a:ln/>
        </p:spPr>
      </p:sp>
      <p:sp>
        <p:nvSpPr>
          <p:cNvPr id="250883" name="Rectangle 3"/>
          <p:cNvSpPr>
            <a:spLocks noGrp="1" noChangeArrowheads="1"/>
          </p:cNvSpPr>
          <p:nvPr>
            <p:ph type="body" idx="1"/>
          </p:nvPr>
        </p:nvSpPr>
        <p:spPr>
          <a:xfrm>
            <a:off x="976313" y="4560888"/>
            <a:ext cx="536257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3274715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6200" y="8686800"/>
            <a:ext cx="2971800" cy="457200"/>
          </a:xfrm>
          <a:prstGeom prst="rect">
            <a:avLst/>
          </a:prstGeom>
        </p:spPr>
        <p:txBody>
          <a:bodyPr/>
          <a:lstStyle/>
          <a:p>
            <a:pPr>
              <a:defRPr/>
            </a:pPr>
            <a:fld id="{86487906-38C7-2948-8EF2-63BA3985CDFF}" type="slidenum">
              <a:rPr lang="en-US" smtClean="0"/>
              <a:pPr>
                <a:defRPr/>
              </a:pPr>
              <a:t>31</a:t>
            </a:fld>
            <a:endParaRPr lang="en-US"/>
          </a:p>
        </p:txBody>
      </p:sp>
    </p:spTree>
    <p:extLst>
      <p:ext uri="{BB962C8B-B14F-4D97-AF65-F5344CB8AC3E}">
        <p14:creationId xmlns:p14="http://schemas.microsoft.com/office/powerpoint/2010/main" val="11472024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a:defRPr/>
            </a:pPr>
            <a:fld id="{86487906-38C7-2948-8EF2-63BA3985CDFF}" type="slidenum">
              <a:rPr lang="en-US" smtClean="0"/>
              <a:pPr>
                <a:defRPr/>
              </a:pPr>
              <a:t>32</a:t>
            </a:fld>
            <a:endParaRPr lang="en-US"/>
          </a:p>
        </p:txBody>
      </p:sp>
    </p:spTree>
    <p:extLst>
      <p:ext uri="{BB962C8B-B14F-4D97-AF65-F5344CB8AC3E}">
        <p14:creationId xmlns:p14="http://schemas.microsoft.com/office/powerpoint/2010/main" val="18627445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6200" y="8686800"/>
            <a:ext cx="2971800" cy="457200"/>
          </a:xfrm>
          <a:prstGeom prst="rect">
            <a:avLst/>
          </a:prstGeom>
        </p:spPr>
        <p:txBody>
          <a:bodyPr/>
          <a:lstStyle/>
          <a:p>
            <a:pPr>
              <a:defRPr/>
            </a:pPr>
            <a:fld id="{86487906-38C7-2948-8EF2-63BA3985CDFF}" type="slidenum">
              <a:rPr lang="en-US" smtClean="0"/>
              <a:pPr>
                <a:defRPr/>
              </a:pPr>
              <a:t>33</a:t>
            </a:fld>
            <a:endParaRPr lang="en-US"/>
          </a:p>
        </p:txBody>
      </p:sp>
    </p:spTree>
    <p:extLst>
      <p:ext uri="{BB962C8B-B14F-4D97-AF65-F5344CB8AC3E}">
        <p14:creationId xmlns:p14="http://schemas.microsoft.com/office/powerpoint/2010/main" val="1516897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a:xfrm>
            <a:off x="3884613" y="8685213"/>
            <a:ext cx="2971800" cy="457200"/>
          </a:xfrm>
          <a:prstGeom prst="rect">
            <a:avLst/>
          </a:prstGeom>
        </p:spPr>
        <p:txBody>
          <a:bodyPr/>
          <a:lstStyle/>
          <a:p>
            <a:fld id="{BC773F1D-A398-1649-8003-EF854ACCA4D4}" type="slidenum">
              <a:rPr kumimoji="1" lang="zh-CN" altLang="en-US" smtClean="0"/>
              <a:t>35</a:t>
            </a:fld>
            <a:endParaRPr kumimoji="1" lang="zh-CN" altLang="en-US"/>
          </a:p>
        </p:txBody>
      </p:sp>
    </p:spTree>
    <p:extLst>
      <p:ext uri="{BB962C8B-B14F-4D97-AF65-F5344CB8AC3E}">
        <p14:creationId xmlns:p14="http://schemas.microsoft.com/office/powerpoint/2010/main" val="2749586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a:xfrm>
            <a:off x="3884613" y="8685213"/>
            <a:ext cx="2971800" cy="457200"/>
          </a:xfrm>
          <a:prstGeom prst="rect">
            <a:avLst/>
          </a:prstGeom>
        </p:spPr>
        <p:txBody>
          <a:bodyPr/>
          <a:lstStyle/>
          <a:p>
            <a:fld id="{BC773F1D-A398-1649-8003-EF854ACCA4D4}" type="slidenum">
              <a:rPr kumimoji="1" lang="zh-CN" altLang="en-US" smtClean="0"/>
              <a:t>36</a:t>
            </a:fld>
            <a:endParaRPr kumimoji="1" lang="zh-CN" altLang="en-US"/>
          </a:p>
        </p:txBody>
      </p:sp>
    </p:spTree>
    <p:extLst>
      <p:ext uri="{BB962C8B-B14F-4D97-AF65-F5344CB8AC3E}">
        <p14:creationId xmlns:p14="http://schemas.microsoft.com/office/powerpoint/2010/main" val="1822824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20786BC-A9E3-1F42-9B9B-36B52175CB0B}" type="slidenum">
              <a:rPr lang="en-US" altLang="en-US" sz="1200">
                <a:solidFill>
                  <a:srgbClr val="000000"/>
                </a:solidFill>
              </a:rPr>
              <a:pPr/>
              <a:t>37</a:t>
            </a:fld>
            <a:endParaRPr lang="en-US" altLang="en-US" sz="1200">
              <a:solidFill>
                <a:srgbClr val="000000"/>
              </a:solidFill>
            </a:endParaRPr>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576613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3A497B2-0396-804C-894A-2E76B4171F56}" type="slidenum">
              <a:rPr lang="en-US" altLang="en-US" sz="1200">
                <a:solidFill>
                  <a:srgbClr val="000000"/>
                </a:solidFill>
              </a:rPr>
              <a:pPr/>
              <a:t>40</a:t>
            </a:fld>
            <a:endParaRPr lang="en-US" altLang="en-US" sz="1200">
              <a:solidFill>
                <a:srgbClr val="000000"/>
              </a:solidFill>
            </a:endParaRPr>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771068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12B5B36E-8924-9D49-901D-23B32E7E4A5E}" type="slidenum">
              <a:rPr lang="de-DE" altLang="en-US">
                <a:solidFill>
                  <a:srgbClr val="000000"/>
                </a:solidFill>
              </a:rPr>
              <a:pPr/>
              <a:t>44</a:t>
            </a:fld>
            <a:endParaRPr lang="de-DE" altLang="en-US">
              <a:solidFill>
                <a:srgbClr val="000000"/>
              </a:solidFill>
            </a:endParaRPr>
          </a:p>
        </p:txBody>
      </p:sp>
      <p:sp>
        <p:nvSpPr>
          <p:cNvPr id="51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r"/>
            <a:fld id="{9FFEFAEA-C9AF-904B-AEA9-7783413D67C5}" type="slidenum">
              <a:rPr lang="en-US" altLang="en-US" sz="1200">
                <a:solidFill>
                  <a:srgbClr val="000000"/>
                </a:solidFill>
              </a:rPr>
              <a:pPr algn="r"/>
              <a:t>44</a:t>
            </a:fld>
            <a:endParaRPr lang="en-US" altLang="en-US" sz="1200">
              <a:solidFill>
                <a:srgbClr val="000000"/>
              </a:solidFill>
            </a:endParaRPr>
          </a:p>
        </p:txBody>
      </p:sp>
      <p:sp>
        <p:nvSpPr>
          <p:cNvPr id="51203" name="Rectangle 7"/>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b"/>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r"/>
            <a:fld id="{A46AF229-C1BE-AA4E-8C79-D8CEEF1EED0D}" type="slidenum">
              <a:rPr lang="en-US" altLang="en-US" sz="1200">
                <a:solidFill>
                  <a:srgbClr val="000000"/>
                </a:solidFill>
                <a:sym typeface="Arial" charset="0"/>
              </a:rPr>
              <a:pPr algn="r"/>
              <a:t>44</a:t>
            </a:fld>
            <a:endParaRPr lang="en-US" altLang="en-US" sz="1200">
              <a:solidFill>
                <a:srgbClr val="000000"/>
              </a:solidFill>
              <a:sym typeface="Arial" charset="0"/>
            </a:endParaRPr>
          </a:p>
        </p:txBody>
      </p:sp>
      <p:sp>
        <p:nvSpPr>
          <p:cNvPr id="51204" name="Rectangle 2"/>
          <p:cNvSpPr>
            <a:spLocks noGrp="1" noRot="1" noChangeAspect="1" noChangeArrowheads="1" noTextEdit="1"/>
          </p:cNvSpPr>
          <p:nvPr>
            <p:ph type="sldImg"/>
          </p:nvPr>
        </p:nvSpPr>
        <p:spPr>
          <a:ln/>
        </p:spPr>
      </p:sp>
      <p:sp>
        <p:nvSpPr>
          <p:cNvPr id="51205" name="Rectangle 3"/>
          <p:cNvSpPr>
            <a:spLocks noGrp="1"/>
          </p:cNvSpPr>
          <p:nvPr>
            <p:ph type="body" idx="1"/>
          </p:nvPr>
        </p:nvSpPr>
        <p:spPr>
          <a:xfrm>
            <a:off x="914400" y="4343400"/>
            <a:ext cx="5029200" cy="4114800"/>
          </a:xfr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3230820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12B5B36E-8924-9D49-901D-23B32E7E4A5E}" type="slidenum">
              <a:rPr lang="de-DE" altLang="en-US">
                <a:solidFill>
                  <a:srgbClr val="000000"/>
                </a:solidFill>
              </a:rPr>
              <a:pPr/>
              <a:t>45</a:t>
            </a:fld>
            <a:endParaRPr lang="de-DE" altLang="en-US">
              <a:solidFill>
                <a:srgbClr val="000000"/>
              </a:solidFill>
            </a:endParaRPr>
          </a:p>
        </p:txBody>
      </p:sp>
      <p:sp>
        <p:nvSpPr>
          <p:cNvPr id="51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r"/>
            <a:fld id="{9FFEFAEA-C9AF-904B-AEA9-7783413D67C5}" type="slidenum">
              <a:rPr lang="en-US" altLang="en-US" sz="1200">
                <a:solidFill>
                  <a:srgbClr val="000000"/>
                </a:solidFill>
              </a:rPr>
              <a:pPr algn="r"/>
              <a:t>45</a:t>
            </a:fld>
            <a:endParaRPr lang="en-US" altLang="en-US" sz="1200">
              <a:solidFill>
                <a:srgbClr val="000000"/>
              </a:solidFill>
            </a:endParaRPr>
          </a:p>
        </p:txBody>
      </p:sp>
      <p:sp>
        <p:nvSpPr>
          <p:cNvPr id="51203" name="Rectangle 7"/>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b"/>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r"/>
            <a:fld id="{A46AF229-C1BE-AA4E-8C79-D8CEEF1EED0D}" type="slidenum">
              <a:rPr lang="en-US" altLang="en-US" sz="1200">
                <a:solidFill>
                  <a:srgbClr val="000000"/>
                </a:solidFill>
                <a:sym typeface="Arial" charset="0"/>
              </a:rPr>
              <a:pPr algn="r"/>
              <a:t>45</a:t>
            </a:fld>
            <a:endParaRPr lang="en-US" altLang="en-US" sz="1200">
              <a:solidFill>
                <a:srgbClr val="000000"/>
              </a:solidFill>
              <a:sym typeface="Arial" charset="0"/>
            </a:endParaRPr>
          </a:p>
        </p:txBody>
      </p:sp>
      <p:sp>
        <p:nvSpPr>
          <p:cNvPr id="51204" name="Rectangle 2"/>
          <p:cNvSpPr>
            <a:spLocks noGrp="1" noRot="1" noChangeAspect="1" noChangeArrowheads="1" noTextEdit="1"/>
          </p:cNvSpPr>
          <p:nvPr>
            <p:ph type="sldImg"/>
          </p:nvPr>
        </p:nvSpPr>
        <p:spPr>
          <a:ln/>
        </p:spPr>
      </p:sp>
      <p:sp>
        <p:nvSpPr>
          <p:cNvPr id="51205" name="Rectangle 3"/>
          <p:cNvSpPr>
            <a:spLocks noGrp="1"/>
          </p:cNvSpPr>
          <p:nvPr>
            <p:ph type="body" idx="1"/>
          </p:nvPr>
        </p:nvSpPr>
        <p:spPr>
          <a:xfrm>
            <a:off x="914400" y="4343400"/>
            <a:ext cx="5029200" cy="4114800"/>
          </a:xfr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192489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3B0B8AFF-EE04-864A-84AF-A0B5BC4F20EA}" type="slidenum">
              <a:rPr lang="en-US" altLang="en-US" sz="1200">
                <a:solidFill>
                  <a:srgbClr val="000000"/>
                </a:solidFill>
              </a:rPr>
              <a:pPr/>
              <a:t>4</a:t>
            </a:fld>
            <a:endParaRPr lang="en-US" altLang="en-US" sz="1200">
              <a:solidFill>
                <a:srgbClr val="000000"/>
              </a:solidFill>
            </a:endParaRPr>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4384795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12B5B36E-8924-9D49-901D-23B32E7E4A5E}" type="slidenum">
              <a:rPr lang="de-DE" altLang="en-US">
                <a:solidFill>
                  <a:srgbClr val="000000"/>
                </a:solidFill>
              </a:rPr>
              <a:pPr/>
              <a:t>46</a:t>
            </a:fld>
            <a:endParaRPr lang="de-DE" altLang="en-US">
              <a:solidFill>
                <a:srgbClr val="000000"/>
              </a:solidFill>
            </a:endParaRPr>
          </a:p>
        </p:txBody>
      </p:sp>
      <p:sp>
        <p:nvSpPr>
          <p:cNvPr id="51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r"/>
            <a:fld id="{9FFEFAEA-C9AF-904B-AEA9-7783413D67C5}" type="slidenum">
              <a:rPr lang="en-US" altLang="en-US" sz="1200">
                <a:solidFill>
                  <a:srgbClr val="000000"/>
                </a:solidFill>
              </a:rPr>
              <a:pPr algn="r"/>
              <a:t>46</a:t>
            </a:fld>
            <a:endParaRPr lang="en-US" altLang="en-US" sz="1200">
              <a:solidFill>
                <a:srgbClr val="000000"/>
              </a:solidFill>
            </a:endParaRPr>
          </a:p>
        </p:txBody>
      </p:sp>
      <p:sp>
        <p:nvSpPr>
          <p:cNvPr id="51203" name="Rectangle 7"/>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b"/>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r"/>
            <a:fld id="{A46AF229-C1BE-AA4E-8C79-D8CEEF1EED0D}" type="slidenum">
              <a:rPr lang="en-US" altLang="en-US" sz="1200">
                <a:solidFill>
                  <a:srgbClr val="000000"/>
                </a:solidFill>
                <a:sym typeface="Arial" charset="0"/>
              </a:rPr>
              <a:pPr algn="r"/>
              <a:t>46</a:t>
            </a:fld>
            <a:endParaRPr lang="en-US" altLang="en-US" sz="1200">
              <a:solidFill>
                <a:srgbClr val="000000"/>
              </a:solidFill>
              <a:sym typeface="Arial" charset="0"/>
            </a:endParaRPr>
          </a:p>
        </p:txBody>
      </p:sp>
      <p:sp>
        <p:nvSpPr>
          <p:cNvPr id="51204" name="Rectangle 2"/>
          <p:cNvSpPr>
            <a:spLocks noGrp="1" noRot="1" noChangeAspect="1" noChangeArrowheads="1" noTextEdit="1"/>
          </p:cNvSpPr>
          <p:nvPr>
            <p:ph type="sldImg"/>
          </p:nvPr>
        </p:nvSpPr>
        <p:spPr>
          <a:ln/>
        </p:spPr>
      </p:sp>
      <p:sp>
        <p:nvSpPr>
          <p:cNvPr id="51205" name="Rectangle 3"/>
          <p:cNvSpPr>
            <a:spLocks noGrp="1"/>
          </p:cNvSpPr>
          <p:nvPr>
            <p:ph type="body" idx="1"/>
          </p:nvPr>
        </p:nvSpPr>
        <p:spPr>
          <a:xfrm>
            <a:off x="914400" y="4343400"/>
            <a:ext cx="5029200" cy="4114800"/>
          </a:xfr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4147910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20786BC-A9E3-1F42-9B9B-36B52175CB0B}" type="slidenum">
              <a:rPr lang="en-US" altLang="en-US" sz="1200">
                <a:solidFill>
                  <a:srgbClr val="000000"/>
                </a:solidFill>
              </a:rPr>
              <a:pPr/>
              <a:t>47</a:t>
            </a:fld>
            <a:endParaRPr lang="en-US" altLang="en-US" sz="1200">
              <a:solidFill>
                <a:srgbClr val="000000"/>
              </a:solidFill>
            </a:endParaRPr>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20414440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solidFill>
                  <a:srgbClr val="000000"/>
                </a:solidFill>
              </a:rPr>
              <a:pPr/>
              <a:t>48</a:t>
            </a:fld>
            <a:endParaRPr lang="en-US">
              <a:solidFill>
                <a:srgbClr val="000000"/>
              </a:solidFill>
            </a:endParaRPr>
          </a:p>
        </p:txBody>
      </p:sp>
    </p:spTree>
    <p:extLst>
      <p:ext uri="{BB962C8B-B14F-4D97-AF65-F5344CB8AC3E}">
        <p14:creationId xmlns:p14="http://schemas.microsoft.com/office/powerpoint/2010/main" val="22013343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86487906-38C7-2948-8EF2-63BA3985CDFF}" type="slidenum">
              <a:rPr kumimoji="0" lang="en-US" sz="13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49</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9818698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86487906-38C7-2948-8EF2-63BA3985CDFF}" type="slidenum">
              <a:rPr kumimoji="0" lang="en-US" sz="13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50</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3651692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86487906-38C7-2948-8EF2-63BA3985CDFF}" type="slidenum">
              <a:rPr kumimoji="0" lang="en-US" sz="13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51</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2159926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extLst>
      <p:ext uri="{BB962C8B-B14F-4D97-AF65-F5344CB8AC3E}">
        <p14:creationId xmlns:p14="http://schemas.microsoft.com/office/powerpoint/2010/main" val="3542431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86487906-38C7-2948-8EF2-63BA3985CDFF}" type="slidenum">
              <a:rPr kumimoji="0" lang="en-US" sz="13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53</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39171228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86487906-38C7-2948-8EF2-63BA3985CDFF}" type="slidenum">
              <a:rPr kumimoji="0" lang="en-US" sz="13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55</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31873368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620786BC-A9E3-1F42-9B9B-36B52175CB0B}" type="slidenum">
              <a:rPr kumimoji="0" lang="en-US" altLang="en-US" sz="1200" b="0" i="0" u="none" strike="noStrike" kern="1200" cap="none" spc="0" normalizeH="0" baseline="0" noProof="0">
                <a:ln>
                  <a:noFill/>
                </a:ln>
                <a:solidFill>
                  <a:srgbClr val="000000"/>
                </a:solidFill>
                <a:effectLst/>
                <a:uLnTx/>
                <a:uFillTx/>
                <a:latin typeface="Comic Sans MS" charset="0"/>
                <a:ea typeface="ＭＳ Ｐゴシック"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Comic Sans MS" charset="0"/>
              <a:ea typeface="ＭＳ Ｐゴシック" charset="-128"/>
              <a:cs typeface="+mn-cs"/>
            </a:endParaRPr>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3397347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ED0FE474-C9BC-CF45-BA40-5B6246C313B5}" type="slidenum">
              <a:rPr lang="en-US" altLang="en-US" sz="1200">
                <a:solidFill>
                  <a:srgbClr val="000000"/>
                </a:solidFill>
              </a:rPr>
              <a:pPr/>
              <a:t>5</a:t>
            </a:fld>
            <a:endParaRPr lang="en-US" altLang="en-US" sz="1200">
              <a:solidFill>
                <a:srgbClr val="000000"/>
              </a:solidFill>
            </a:endParaRPr>
          </a:p>
        </p:txBody>
      </p:sp>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3849267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46F5FA3D-9650-2342-ADD2-938A1361B841}" type="slidenum">
              <a:rPr lang="en-US" altLang="en-US">
                <a:latin typeface="Times New Roman" charset="0"/>
              </a:rPr>
              <a:pPr/>
              <a:t>65</a:t>
            </a:fld>
            <a:endParaRPr lang="en-US" altLang="en-US">
              <a:latin typeface="Times New Roman"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30590517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ln/>
        </p:spPr>
      </p:sp>
      <p:sp>
        <p:nvSpPr>
          <p:cNvPr id="491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5725293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ln/>
        </p:spPr>
      </p:sp>
      <p:sp>
        <p:nvSpPr>
          <p:cNvPr id="512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40006481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noTextEdit="1"/>
          </p:cNvSpPr>
          <p:nvPr>
            <p:ph type="sldImg"/>
          </p:nvPr>
        </p:nvSpPr>
        <p:spPr>
          <a:ln/>
        </p:spPr>
      </p:sp>
      <p:sp>
        <p:nvSpPr>
          <p:cNvPr id="532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22375508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FD99E650-8F6B-664D-8CDC-32B367093B10}" type="slidenum">
              <a:rPr lang="en-US" altLang="en-US">
                <a:latin typeface="Times New Roman" charset="0"/>
              </a:rPr>
              <a:pPr/>
              <a:t>69</a:t>
            </a:fld>
            <a:endParaRPr lang="en-US" altLang="en-US">
              <a:latin typeface="Times New Roman" charset="0"/>
            </a:endParaRPr>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2721105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Slide Image Placeholder 1"/>
          <p:cNvSpPr>
            <a:spLocks noGrp="1" noRot="1" noChangeAspect="1" noTextEdit="1"/>
          </p:cNvSpPr>
          <p:nvPr>
            <p:ph type="sldImg"/>
          </p:nvPr>
        </p:nvSpPr>
        <p:spPr>
          <a:ln/>
        </p:spPr>
      </p:sp>
      <p:sp>
        <p:nvSpPr>
          <p:cNvPr id="1679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
        <p:nvSpPr>
          <p:cNvPr id="1679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BACC466D-EEE5-2145-BA27-32A051CF2E4C}" type="slidenum">
              <a:rPr lang="en-US" altLang="en-US">
                <a:latin typeface="Times New Roman" charset="0"/>
              </a:rPr>
              <a:pPr/>
              <a:t>70</a:t>
            </a:fld>
            <a:endParaRPr lang="en-US" altLang="en-US">
              <a:latin typeface="Times New Roman" charset="0"/>
            </a:endParaRPr>
          </a:p>
        </p:txBody>
      </p:sp>
    </p:spTree>
    <p:extLst>
      <p:ext uri="{BB962C8B-B14F-4D97-AF65-F5344CB8AC3E}">
        <p14:creationId xmlns:p14="http://schemas.microsoft.com/office/powerpoint/2010/main" val="10322304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Comic Sans MS" charset="0"/>
                <a:ea typeface="ＭＳ Ｐゴシック" charset="-128"/>
              </a:defRPr>
            </a:lvl1pPr>
            <a:lvl2pPr marL="742950" indent="-285750" defTabSz="966788">
              <a:defRPr sz="2400">
                <a:solidFill>
                  <a:schemeClr val="tx1"/>
                </a:solidFill>
                <a:latin typeface="Comic Sans MS" charset="0"/>
                <a:ea typeface="ＭＳ Ｐゴシック" charset="-128"/>
              </a:defRPr>
            </a:lvl2pPr>
            <a:lvl3pPr marL="1143000" indent="-228600" defTabSz="966788">
              <a:defRPr sz="2400">
                <a:solidFill>
                  <a:schemeClr val="tx1"/>
                </a:solidFill>
                <a:latin typeface="Comic Sans MS" charset="0"/>
                <a:ea typeface="ＭＳ Ｐゴシック" charset="-128"/>
              </a:defRPr>
            </a:lvl3pPr>
            <a:lvl4pPr marL="1600200" indent="-228600" defTabSz="966788">
              <a:defRPr sz="2400">
                <a:solidFill>
                  <a:schemeClr val="tx1"/>
                </a:solidFill>
                <a:latin typeface="Comic Sans MS" charset="0"/>
                <a:ea typeface="ＭＳ Ｐゴシック" charset="-128"/>
              </a:defRPr>
            </a:lvl4pPr>
            <a:lvl5pPr marL="2057400" indent="-228600" defTabSz="966788">
              <a:defRPr sz="2400">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Comic Sans MS" charset="0"/>
                <a:ea typeface="ＭＳ Ｐゴシック" charset="-128"/>
              </a:defRPr>
            </a:lvl9pPr>
          </a:lstStyle>
          <a:p>
            <a:fld id="{182BE5E4-4244-C548-8CD1-579F2A6100DA}" type="slidenum">
              <a:rPr lang="en-US" altLang="en-US" sz="1300">
                <a:solidFill>
                  <a:srgbClr val="000000"/>
                </a:solidFill>
                <a:latin typeface="Times New Roman" charset="0"/>
              </a:rPr>
              <a:pPr/>
              <a:t>72</a:t>
            </a:fld>
            <a:endParaRPr lang="en-US" altLang="en-US" sz="1300">
              <a:solidFill>
                <a:srgbClr val="000000"/>
              </a:solidFill>
              <a:latin typeface="Times New Roman" charset="0"/>
            </a:endParaRPr>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873687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Comic Sans MS" charset="0"/>
                <a:ea typeface="ＭＳ Ｐゴシック" charset="-128"/>
              </a:defRPr>
            </a:lvl1pPr>
            <a:lvl2pPr marL="742950" indent="-285750" defTabSz="966788">
              <a:defRPr sz="2400">
                <a:solidFill>
                  <a:schemeClr val="tx1"/>
                </a:solidFill>
                <a:latin typeface="Comic Sans MS" charset="0"/>
                <a:ea typeface="ＭＳ Ｐゴシック" charset="-128"/>
              </a:defRPr>
            </a:lvl2pPr>
            <a:lvl3pPr marL="1143000" indent="-228600" defTabSz="966788">
              <a:defRPr sz="2400">
                <a:solidFill>
                  <a:schemeClr val="tx1"/>
                </a:solidFill>
                <a:latin typeface="Comic Sans MS" charset="0"/>
                <a:ea typeface="ＭＳ Ｐゴシック" charset="-128"/>
              </a:defRPr>
            </a:lvl3pPr>
            <a:lvl4pPr marL="1600200" indent="-228600" defTabSz="966788">
              <a:defRPr sz="2400">
                <a:solidFill>
                  <a:schemeClr val="tx1"/>
                </a:solidFill>
                <a:latin typeface="Comic Sans MS" charset="0"/>
                <a:ea typeface="ＭＳ Ｐゴシック" charset="-128"/>
              </a:defRPr>
            </a:lvl4pPr>
            <a:lvl5pPr marL="2057400" indent="-228600" defTabSz="966788">
              <a:defRPr sz="2400">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Comic Sans MS" charset="0"/>
                <a:ea typeface="ＭＳ Ｐゴシック" charset="-128"/>
              </a:defRPr>
            </a:lvl9pPr>
          </a:lstStyle>
          <a:p>
            <a:fld id="{C5434DF9-5953-2143-B0B7-3B1912AD0895}" type="slidenum">
              <a:rPr lang="en-US" altLang="en-US" sz="1300">
                <a:solidFill>
                  <a:srgbClr val="000000"/>
                </a:solidFill>
                <a:latin typeface="Times New Roman" charset="0"/>
              </a:rPr>
              <a:pPr/>
              <a:t>73</a:t>
            </a:fld>
            <a:endParaRPr lang="en-US" altLang="en-US" sz="1300">
              <a:solidFill>
                <a:srgbClr val="000000"/>
              </a:solidFill>
              <a:latin typeface="Times New Roman" charset="0"/>
            </a:endParaRPr>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2887437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noTextEdit="1"/>
          </p:cNvSpPr>
          <p:nvPr>
            <p:ph type="sldImg"/>
          </p:nvPr>
        </p:nvSpPr>
        <p:spPr>
          <a:ln/>
        </p:spPr>
      </p:sp>
      <p:sp>
        <p:nvSpPr>
          <p:cNvPr id="1290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12902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Comic Sans MS" charset="0"/>
                <a:ea typeface="ＭＳ Ｐゴシック" charset="-128"/>
              </a:defRPr>
            </a:lvl1pPr>
            <a:lvl2pPr marL="742950" indent="-285750" defTabSz="966788">
              <a:defRPr sz="2400">
                <a:solidFill>
                  <a:schemeClr val="tx1"/>
                </a:solidFill>
                <a:latin typeface="Comic Sans MS" charset="0"/>
                <a:ea typeface="ＭＳ Ｐゴシック" charset="-128"/>
              </a:defRPr>
            </a:lvl2pPr>
            <a:lvl3pPr marL="1143000" indent="-228600" defTabSz="966788">
              <a:defRPr sz="2400">
                <a:solidFill>
                  <a:schemeClr val="tx1"/>
                </a:solidFill>
                <a:latin typeface="Comic Sans MS" charset="0"/>
                <a:ea typeface="ＭＳ Ｐゴシック" charset="-128"/>
              </a:defRPr>
            </a:lvl3pPr>
            <a:lvl4pPr marL="1600200" indent="-228600" defTabSz="966788">
              <a:defRPr sz="2400">
                <a:solidFill>
                  <a:schemeClr val="tx1"/>
                </a:solidFill>
                <a:latin typeface="Comic Sans MS" charset="0"/>
                <a:ea typeface="ＭＳ Ｐゴシック" charset="-128"/>
              </a:defRPr>
            </a:lvl4pPr>
            <a:lvl5pPr marL="2057400" indent="-228600" defTabSz="966788">
              <a:defRPr sz="2400">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Comic Sans MS" charset="0"/>
                <a:ea typeface="ＭＳ Ｐゴシック" charset="-128"/>
              </a:defRPr>
            </a:lvl9pPr>
          </a:lstStyle>
          <a:p>
            <a:fld id="{3B779875-05B9-9E40-9C08-A0581C5F0AC1}" type="slidenum">
              <a:rPr lang="en-US" altLang="en-US" sz="1300">
                <a:solidFill>
                  <a:srgbClr val="000000"/>
                </a:solidFill>
                <a:latin typeface="Times New Roman" charset="0"/>
              </a:rPr>
              <a:pPr/>
              <a:t>74</a:t>
            </a:fld>
            <a:endParaRPr lang="en-US" altLang="en-US" sz="1300">
              <a:solidFill>
                <a:srgbClr val="000000"/>
              </a:solidFill>
              <a:latin typeface="Times New Roman" charset="0"/>
            </a:endParaRPr>
          </a:p>
        </p:txBody>
      </p:sp>
    </p:spTree>
    <p:extLst>
      <p:ext uri="{BB962C8B-B14F-4D97-AF65-F5344CB8AC3E}">
        <p14:creationId xmlns:p14="http://schemas.microsoft.com/office/powerpoint/2010/main" val="6605473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Comic Sans MS" charset="0"/>
                <a:ea typeface="ＭＳ Ｐゴシック" charset="-128"/>
              </a:defRPr>
            </a:lvl1pPr>
            <a:lvl2pPr marL="742950" indent="-285750" defTabSz="966788">
              <a:defRPr sz="2400">
                <a:solidFill>
                  <a:schemeClr val="tx1"/>
                </a:solidFill>
                <a:latin typeface="Comic Sans MS" charset="0"/>
                <a:ea typeface="ＭＳ Ｐゴシック" charset="-128"/>
              </a:defRPr>
            </a:lvl2pPr>
            <a:lvl3pPr marL="1143000" indent="-228600" defTabSz="966788">
              <a:defRPr sz="2400">
                <a:solidFill>
                  <a:schemeClr val="tx1"/>
                </a:solidFill>
                <a:latin typeface="Comic Sans MS" charset="0"/>
                <a:ea typeface="ＭＳ Ｐゴシック" charset="-128"/>
              </a:defRPr>
            </a:lvl3pPr>
            <a:lvl4pPr marL="1600200" indent="-228600" defTabSz="966788">
              <a:defRPr sz="2400">
                <a:solidFill>
                  <a:schemeClr val="tx1"/>
                </a:solidFill>
                <a:latin typeface="Comic Sans MS" charset="0"/>
                <a:ea typeface="ＭＳ Ｐゴシック" charset="-128"/>
              </a:defRPr>
            </a:lvl4pPr>
            <a:lvl5pPr marL="2057400" indent="-228600" defTabSz="966788">
              <a:defRPr sz="2400">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Comic Sans MS" charset="0"/>
                <a:ea typeface="ＭＳ Ｐゴシック" charset="-128"/>
              </a:defRPr>
            </a:lvl9pPr>
          </a:lstStyle>
          <a:p>
            <a:fld id="{9E549AF8-9FEB-8443-A5A4-D43BDA8152B6}" type="slidenum">
              <a:rPr lang="en-US" altLang="en-US" sz="1300">
                <a:solidFill>
                  <a:srgbClr val="000000"/>
                </a:solidFill>
                <a:latin typeface="Times New Roman" charset="0"/>
              </a:rPr>
              <a:pPr/>
              <a:t>75</a:t>
            </a:fld>
            <a:endParaRPr lang="en-US" altLang="en-US" sz="1300">
              <a:solidFill>
                <a:srgbClr val="000000"/>
              </a:solidFill>
              <a:latin typeface="Times New Roman" charset="0"/>
            </a:endParaRPr>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836344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F3009CEC-3761-1742-8FE8-DC2ADA89AE51}" type="slidenum">
              <a:rPr lang="en-US" altLang="en-US" sz="1200">
                <a:solidFill>
                  <a:srgbClr val="000000"/>
                </a:solidFill>
              </a:rPr>
              <a:pPr/>
              <a:t>6</a:t>
            </a:fld>
            <a:endParaRPr lang="en-US" altLang="en-US" sz="1200">
              <a:solidFill>
                <a:srgbClr val="000000"/>
              </a:solidFill>
            </a:endParaRPr>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6116270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Comic Sans MS" charset="0"/>
                <a:ea typeface="ＭＳ Ｐゴシック" charset="-128"/>
              </a:defRPr>
            </a:lvl1pPr>
            <a:lvl2pPr marL="742950" indent="-285750" defTabSz="966788">
              <a:defRPr sz="2400">
                <a:solidFill>
                  <a:schemeClr val="tx1"/>
                </a:solidFill>
                <a:latin typeface="Comic Sans MS" charset="0"/>
                <a:ea typeface="ＭＳ Ｐゴシック" charset="-128"/>
              </a:defRPr>
            </a:lvl2pPr>
            <a:lvl3pPr marL="1143000" indent="-228600" defTabSz="966788">
              <a:defRPr sz="2400">
                <a:solidFill>
                  <a:schemeClr val="tx1"/>
                </a:solidFill>
                <a:latin typeface="Comic Sans MS" charset="0"/>
                <a:ea typeface="ＭＳ Ｐゴシック" charset="-128"/>
              </a:defRPr>
            </a:lvl3pPr>
            <a:lvl4pPr marL="1600200" indent="-228600" defTabSz="966788">
              <a:defRPr sz="2400">
                <a:solidFill>
                  <a:schemeClr val="tx1"/>
                </a:solidFill>
                <a:latin typeface="Comic Sans MS" charset="0"/>
                <a:ea typeface="ＭＳ Ｐゴシック" charset="-128"/>
              </a:defRPr>
            </a:lvl4pPr>
            <a:lvl5pPr marL="2057400" indent="-228600" defTabSz="966788">
              <a:defRPr sz="2400">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Comic Sans MS" charset="0"/>
                <a:ea typeface="ＭＳ Ｐゴシック" charset="-128"/>
              </a:defRPr>
            </a:lvl9pPr>
          </a:lstStyle>
          <a:p>
            <a:fld id="{F6CB7566-4C11-0F49-93CA-E48C0A2B6772}" type="slidenum">
              <a:rPr lang="en-US" altLang="en-US" sz="1300">
                <a:solidFill>
                  <a:srgbClr val="000000"/>
                </a:solidFill>
                <a:latin typeface="Times New Roman" charset="0"/>
              </a:rPr>
              <a:pPr/>
              <a:t>76</a:t>
            </a:fld>
            <a:endParaRPr lang="en-US" altLang="en-US" sz="1300">
              <a:solidFill>
                <a:srgbClr val="000000"/>
              </a:solidFill>
              <a:latin typeface="Times New Roman" charset="0"/>
            </a:endParaRPr>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7465255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Comic Sans MS" charset="0"/>
                <a:ea typeface="ＭＳ Ｐゴシック" charset="-128"/>
              </a:defRPr>
            </a:lvl1pPr>
            <a:lvl2pPr marL="742950" indent="-285750" defTabSz="966788">
              <a:defRPr sz="2400">
                <a:solidFill>
                  <a:schemeClr val="tx1"/>
                </a:solidFill>
                <a:latin typeface="Comic Sans MS" charset="0"/>
                <a:ea typeface="ＭＳ Ｐゴシック" charset="-128"/>
              </a:defRPr>
            </a:lvl2pPr>
            <a:lvl3pPr marL="1143000" indent="-228600" defTabSz="966788">
              <a:defRPr sz="2400">
                <a:solidFill>
                  <a:schemeClr val="tx1"/>
                </a:solidFill>
                <a:latin typeface="Comic Sans MS" charset="0"/>
                <a:ea typeface="ＭＳ Ｐゴシック" charset="-128"/>
              </a:defRPr>
            </a:lvl3pPr>
            <a:lvl4pPr marL="1600200" indent="-228600" defTabSz="966788">
              <a:defRPr sz="2400">
                <a:solidFill>
                  <a:schemeClr val="tx1"/>
                </a:solidFill>
                <a:latin typeface="Comic Sans MS" charset="0"/>
                <a:ea typeface="ＭＳ Ｐゴシック" charset="-128"/>
              </a:defRPr>
            </a:lvl4pPr>
            <a:lvl5pPr marL="2057400" indent="-228600" defTabSz="966788">
              <a:defRPr sz="2400">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Comic Sans MS" charset="0"/>
                <a:ea typeface="ＭＳ Ｐゴシック" charset="-128"/>
              </a:defRPr>
            </a:lvl9pPr>
          </a:lstStyle>
          <a:p>
            <a:fld id="{B13EC2F9-BC3F-CA43-AA4B-EE0E1C65082C}" type="slidenum">
              <a:rPr lang="en-US" altLang="en-US" sz="1300">
                <a:solidFill>
                  <a:srgbClr val="000000"/>
                </a:solidFill>
                <a:latin typeface="Times New Roman" charset="0"/>
              </a:rPr>
              <a:pPr/>
              <a:t>77</a:t>
            </a:fld>
            <a:endParaRPr lang="en-US" altLang="en-US" sz="1300">
              <a:solidFill>
                <a:srgbClr val="000000"/>
              </a:solidFill>
              <a:latin typeface="Times New Roman" charset="0"/>
            </a:endParaRPr>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5715041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Comic Sans MS" charset="0"/>
                <a:ea typeface="ＭＳ Ｐゴシック" charset="-128"/>
              </a:defRPr>
            </a:lvl1pPr>
            <a:lvl2pPr marL="742950" indent="-285750" defTabSz="966788">
              <a:defRPr sz="2400">
                <a:solidFill>
                  <a:schemeClr val="tx1"/>
                </a:solidFill>
                <a:latin typeface="Comic Sans MS" charset="0"/>
                <a:ea typeface="ＭＳ Ｐゴシック" charset="-128"/>
              </a:defRPr>
            </a:lvl2pPr>
            <a:lvl3pPr marL="1143000" indent="-228600" defTabSz="966788">
              <a:defRPr sz="2400">
                <a:solidFill>
                  <a:schemeClr val="tx1"/>
                </a:solidFill>
                <a:latin typeface="Comic Sans MS" charset="0"/>
                <a:ea typeface="ＭＳ Ｐゴシック" charset="-128"/>
              </a:defRPr>
            </a:lvl3pPr>
            <a:lvl4pPr marL="1600200" indent="-228600" defTabSz="966788">
              <a:defRPr sz="2400">
                <a:solidFill>
                  <a:schemeClr val="tx1"/>
                </a:solidFill>
                <a:latin typeface="Comic Sans MS" charset="0"/>
                <a:ea typeface="ＭＳ Ｐゴシック" charset="-128"/>
              </a:defRPr>
            </a:lvl4pPr>
            <a:lvl5pPr marL="2057400" indent="-228600" defTabSz="966788">
              <a:defRPr sz="2400">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Comic Sans MS" charset="0"/>
                <a:ea typeface="ＭＳ Ｐゴシック" charset="-128"/>
              </a:defRPr>
            </a:lvl9pPr>
          </a:lstStyle>
          <a:p>
            <a:fld id="{86276387-BF89-BD48-B672-997C794BE7D2}" type="slidenum">
              <a:rPr lang="en-US" altLang="en-US" sz="1300">
                <a:solidFill>
                  <a:srgbClr val="000000"/>
                </a:solidFill>
                <a:latin typeface="Times New Roman" charset="0"/>
              </a:rPr>
              <a:pPr/>
              <a:t>78</a:t>
            </a:fld>
            <a:endParaRPr lang="en-US" altLang="en-US" sz="1300">
              <a:solidFill>
                <a:srgbClr val="000000"/>
              </a:solidFill>
              <a:latin typeface="Times New Roman"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7550712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Rot="1" noChangeAspect="1" noChangeArrowheads="1" noTextEdit="1"/>
          </p:cNvSpPr>
          <p:nvPr>
            <p:ph type="sldImg"/>
          </p:nvPr>
        </p:nvSpPr>
        <p:spPr>
          <a:ln/>
        </p:spPr>
      </p:sp>
      <p:sp>
        <p:nvSpPr>
          <p:cNvPr id="1351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5521135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p:cNvSpPr>
            <a:spLocks noGrp="1" noRot="1" noChangeAspect="1" noChangeArrowheads="1" noTextEdit="1"/>
          </p:cNvSpPr>
          <p:nvPr>
            <p:ph type="sldImg"/>
          </p:nvPr>
        </p:nvSpPr>
        <p:spPr>
          <a:ln/>
        </p:spPr>
      </p:sp>
      <p:sp>
        <p:nvSpPr>
          <p:cNvPr id="13721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16670014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p:cNvSpPr>
            <a:spLocks noGrp="1" noRot="1" noChangeAspect="1" noChangeArrowheads="1" noTextEdit="1"/>
          </p:cNvSpPr>
          <p:nvPr>
            <p:ph type="sldImg"/>
          </p:nvPr>
        </p:nvSpPr>
        <p:spPr>
          <a:ln/>
        </p:spPr>
      </p:sp>
      <p:sp>
        <p:nvSpPr>
          <p:cNvPr id="13926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charset="-128"/>
              </a:rPr>
              <a:t>No parent-child on the code tree</a:t>
            </a:r>
          </a:p>
        </p:txBody>
      </p:sp>
    </p:spTree>
    <p:extLst>
      <p:ext uri="{BB962C8B-B14F-4D97-AF65-F5344CB8AC3E}">
        <p14:creationId xmlns:p14="http://schemas.microsoft.com/office/powerpoint/2010/main" val="3613646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p:cNvSpPr>
            <a:spLocks noGrp="1" noRot="1" noChangeAspect="1" noChangeArrowheads="1" noTextEdit="1"/>
          </p:cNvSpPr>
          <p:nvPr>
            <p:ph type="sldImg"/>
          </p:nvPr>
        </p:nvSpPr>
        <p:spPr>
          <a:ln/>
        </p:spPr>
      </p:sp>
      <p:sp>
        <p:nvSpPr>
          <p:cNvPr id="14131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charset="-128"/>
              </a:rPr>
              <a:t>No parent-child on the code tree</a:t>
            </a:r>
          </a:p>
        </p:txBody>
      </p:sp>
    </p:spTree>
    <p:extLst>
      <p:ext uri="{BB962C8B-B14F-4D97-AF65-F5344CB8AC3E}">
        <p14:creationId xmlns:p14="http://schemas.microsoft.com/office/powerpoint/2010/main" val="254173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Rot="1" noChangeAspect="1" noChangeArrowheads="1" noTextEdit="1"/>
          </p:cNvSpPr>
          <p:nvPr>
            <p:ph type="sldImg"/>
          </p:nvPr>
        </p:nvSpPr>
        <p:spPr>
          <a:ln/>
        </p:spPr>
      </p:sp>
      <p:sp>
        <p:nvSpPr>
          <p:cNvPr id="1474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16392135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a:ln/>
        </p:spPr>
      </p:sp>
      <p:sp>
        <p:nvSpPr>
          <p:cNvPr id="1392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1392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Comic Sans MS" charset="0"/>
                <a:ea typeface="ＭＳ Ｐゴシック" charset="-128"/>
              </a:defRPr>
            </a:lvl1pPr>
            <a:lvl2pPr marL="742950" indent="-285750" defTabSz="966788">
              <a:defRPr sz="2400">
                <a:solidFill>
                  <a:schemeClr val="tx1"/>
                </a:solidFill>
                <a:latin typeface="Comic Sans MS" charset="0"/>
                <a:ea typeface="ＭＳ Ｐゴシック" charset="-128"/>
              </a:defRPr>
            </a:lvl2pPr>
            <a:lvl3pPr marL="1143000" indent="-228600" defTabSz="966788">
              <a:defRPr sz="2400">
                <a:solidFill>
                  <a:schemeClr val="tx1"/>
                </a:solidFill>
                <a:latin typeface="Comic Sans MS" charset="0"/>
                <a:ea typeface="ＭＳ Ｐゴシック" charset="-128"/>
              </a:defRPr>
            </a:lvl3pPr>
            <a:lvl4pPr marL="1600200" indent="-228600" defTabSz="966788">
              <a:defRPr sz="2400">
                <a:solidFill>
                  <a:schemeClr val="tx1"/>
                </a:solidFill>
                <a:latin typeface="Comic Sans MS" charset="0"/>
                <a:ea typeface="ＭＳ Ｐゴシック" charset="-128"/>
              </a:defRPr>
            </a:lvl4pPr>
            <a:lvl5pPr marL="2057400" indent="-228600" defTabSz="966788">
              <a:defRPr sz="2400">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Comic Sans MS" charset="0"/>
                <a:ea typeface="ＭＳ Ｐゴシック" charset="-128"/>
              </a:defRPr>
            </a:lvl9pPr>
          </a:lstStyle>
          <a:p>
            <a:fld id="{B5362610-C5AF-5D4E-9A60-3125D9D8B859}" type="slidenum">
              <a:rPr lang="en-US" altLang="en-US" sz="1300">
                <a:solidFill>
                  <a:srgbClr val="000000"/>
                </a:solidFill>
                <a:latin typeface="Times New Roman" charset="0"/>
              </a:rPr>
              <a:pPr/>
              <a:t>84</a:t>
            </a:fld>
            <a:endParaRPr lang="en-US" altLang="en-US" sz="1300">
              <a:solidFill>
                <a:srgbClr val="000000"/>
              </a:solidFill>
              <a:latin typeface="Times New Roman" charset="0"/>
            </a:endParaRPr>
          </a:p>
        </p:txBody>
      </p:sp>
    </p:spTree>
    <p:extLst>
      <p:ext uri="{BB962C8B-B14F-4D97-AF65-F5344CB8AC3E}">
        <p14:creationId xmlns:p14="http://schemas.microsoft.com/office/powerpoint/2010/main" val="2868871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Slide Image Placeholder 1"/>
          <p:cNvSpPr>
            <a:spLocks noGrp="1" noRot="1" noChangeAspect="1" noTextEdit="1"/>
          </p:cNvSpPr>
          <p:nvPr>
            <p:ph type="sldImg"/>
          </p:nvPr>
        </p:nvSpPr>
        <p:spPr>
          <a:ln/>
        </p:spPr>
      </p:sp>
      <p:sp>
        <p:nvSpPr>
          <p:cNvPr id="2836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2836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2FDE306C-7BF2-2746-B755-652E8263EE25}" type="slidenum">
              <a:rPr lang="en-US" altLang="en-US">
                <a:solidFill>
                  <a:srgbClr val="000000"/>
                </a:solidFill>
                <a:latin typeface="Times New Roman" charset="0"/>
              </a:rPr>
              <a:pPr/>
              <a:t>85</a:t>
            </a:fld>
            <a:endParaRPr lang="en-US" altLang="en-US">
              <a:solidFill>
                <a:srgbClr val="000000"/>
              </a:solidFill>
              <a:latin typeface="Times New Roman" charset="0"/>
            </a:endParaRPr>
          </a:p>
        </p:txBody>
      </p:sp>
    </p:spTree>
    <p:extLst>
      <p:ext uri="{BB962C8B-B14F-4D97-AF65-F5344CB8AC3E}">
        <p14:creationId xmlns:p14="http://schemas.microsoft.com/office/powerpoint/2010/main" val="2046234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54A2A418-3012-C04E-82FD-5F56E497AA14}" type="slidenum">
              <a:rPr lang="en-US" altLang="en-US">
                <a:solidFill>
                  <a:srgbClr val="000000"/>
                </a:solidFill>
                <a:latin typeface="Times New Roman" charset="0"/>
              </a:rPr>
              <a:pPr/>
              <a:t>7</a:t>
            </a:fld>
            <a:endParaRPr lang="en-US" altLang="en-US">
              <a:solidFill>
                <a:srgbClr val="000000"/>
              </a:solidFill>
              <a:latin typeface="Times New Roman" charset="0"/>
            </a:endParaRPr>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374780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Slide Image Placeholder 1"/>
          <p:cNvSpPr>
            <a:spLocks noGrp="1" noRot="1" noChangeAspect="1" noTextEdit="1"/>
          </p:cNvSpPr>
          <p:nvPr>
            <p:ph type="sldImg"/>
          </p:nvPr>
        </p:nvSpPr>
        <p:spPr>
          <a:ln/>
        </p:spPr>
      </p:sp>
      <p:sp>
        <p:nvSpPr>
          <p:cNvPr id="285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285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6A9DC8F8-E532-684E-A152-55D93EC854D0}" type="slidenum">
              <a:rPr lang="en-US" altLang="en-US">
                <a:solidFill>
                  <a:srgbClr val="000000"/>
                </a:solidFill>
                <a:latin typeface="Times New Roman" charset="0"/>
              </a:rPr>
              <a:pPr/>
              <a:t>86</a:t>
            </a:fld>
            <a:endParaRPr lang="en-US" altLang="en-US">
              <a:solidFill>
                <a:srgbClr val="000000"/>
              </a:solidFill>
              <a:latin typeface="Times New Roman" charset="0"/>
            </a:endParaRPr>
          </a:p>
        </p:txBody>
      </p:sp>
    </p:spTree>
    <p:extLst>
      <p:ext uri="{BB962C8B-B14F-4D97-AF65-F5344CB8AC3E}">
        <p14:creationId xmlns:p14="http://schemas.microsoft.com/office/powerpoint/2010/main" val="3658612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A0DA9B77-B546-2C48-94E7-A16EC898FEE0}" type="slidenum">
              <a:rPr lang="en-US" altLang="en-US">
                <a:solidFill>
                  <a:srgbClr val="000000"/>
                </a:solidFill>
                <a:latin typeface="Times New Roman" charset="0"/>
              </a:rPr>
              <a:pPr/>
              <a:t>87</a:t>
            </a:fld>
            <a:endParaRPr lang="en-US" altLang="en-US">
              <a:solidFill>
                <a:srgbClr val="000000"/>
              </a:solidFill>
              <a:latin typeface="Times New Roman" charset="0"/>
            </a:endParaRPr>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3666773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0E783AB7-04A1-9C42-8D64-435AEF39BDD1}" type="slidenum">
              <a:rPr lang="en-US" altLang="en-US">
                <a:solidFill>
                  <a:srgbClr val="000000"/>
                </a:solidFill>
                <a:latin typeface="Times New Roman" charset="0"/>
              </a:rPr>
              <a:pPr/>
              <a:t>88</a:t>
            </a:fld>
            <a:endParaRPr lang="en-US" altLang="en-US">
              <a:solidFill>
                <a:srgbClr val="000000"/>
              </a:solidFill>
              <a:latin typeface="Times New Roman" charset="0"/>
            </a:endParaRPr>
          </a:p>
        </p:txBody>
      </p:sp>
      <p:sp>
        <p:nvSpPr>
          <p:cNvPr id="289794" name="Rectangle 2"/>
          <p:cNvSpPr>
            <a:spLocks noGrp="1" noRot="1" noChangeAspect="1" noChangeArrowheads="1" noTextEdit="1"/>
          </p:cNvSpPr>
          <p:nvPr>
            <p:ph type="sldImg"/>
          </p:nvPr>
        </p:nvSpPr>
        <p:spPr>
          <a:ln/>
        </p:spPr>
      </p:sp>
      <p:sp>
        <p:nvSpPr>
          <p:cNvPr id="289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760499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009BDB9E-E083-EA4E-B03F-FB10C9466E12}" type="slidenum">
              <a:rPr lang="en-US" altLang="en-US">
                <a:solidFill>
                  <a:srgbClr val="000000"/>
                </a:solidFill>
                <a:latin typeface="Times New Roman" charset="0"/>
              </a:rPr>
              <a:pPr/>
              <a:t>89</a:t>
            </a:fld>
            <a:endParaRPr lang="en-US" altLang="en-US">
              <a:solidFill>
                <a:srgbClr val="000000"/>
              </a:solidFill>
              <a:latin typeface="Times New Roman" charset="0"/>
            </a:endParaRPr>
          </a:p>
        </p:txBody>
      </p:sp>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5078547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2AD0CA58-B067-A74A-BC97-7B8C3C44D954}" type="slidenum">
              <a:rPr lang="en-US" altLang="en-US">
                <a:solidFill>
                  <a:srgbClr val="000000"/>
                </a:solidFill>
                <a:latin typeface="Times New Roman" charset="0"/>
              </a:rPr>
              <a:pPr/>
              <a:t>90</a:t>
            </a:fld>
            <a:endParaRPr lang="en-US" altLang="en-US">
              <a:solidFill>
                <a:srgbClr val="000000"/>
              </a:solidFill>
              <a:latin typeface="Times New Roman" charset="0"/>
            </a:endParaRPr>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874366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DD2848E0-4421-EA41-AC40-EFD883A68576}" type="slidenum">
              <a:rPr lang="en-US" altLang="en-US">
                <a:solidFill>
                  <a:srgbClr val="000000"/>
                </a:solidFill>
                <a:latin typeface="Times New Roman" charset="0"/>
              </a:rPr>
              <a:pPr/>
              <a:t>91</a:t>
            </a:fld>
            <a:endParaRPr lang="en-US" altLang="en-US">
              <a:solidFill>
                <a:srgbClr val="000000"/>
              </a:solidFill>
              <a:latin typeface="Times New Roman" charset="0"/>
            </a:endParaRPr>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0551572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C4A23B8E-00C2-A046-9F1B-BDEFBF76169E}" type="slidenum">
              <a:rPr lang="en-US" altLang="en-US">
                <a:solidFill>
                  <a:srgbClr val="000000"/>
                </a:solidFill>
                <a:latin typeface="Times New Roman" charset="0"/>
              </a:rPr>
              <a:pPr/>
              <a:t>92</a:t>
            </a:fld>
            <a:endParaRPr lang="en-US" altLang="en-US">
              <a:solidFill>
                <a:srgbClr val="000000"/>
              </a:solidFill>
              <a:latin typeface="Times New Roman" charset="0"/>
            </a:endParaRPr>
          </a:p>
        </p:txBody>
      </p:sp>
      <p:sp>
        <p:nvSpPr>
          <p:cNvPr id="297986" name="Rectangle 2"/>
          <p:cNvSpPr>
            <a:spLocks noGrp="1" noRot="1" noChangeAspect="1" noChangeArrowheads="1" noTextEdit="1"/>
          </p:cNvSpPr>
          <p:nvPr>
            <p:ph type="sldImg"/>
          </p:nvPr>
        </p:nvSpPr>
        <p:spPr>
          <a:ln/>
        </p:spPr>
      </p:sp>
      <p:sp>
        <p:nvSpPr>
          <p:cNvPr id="297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8337463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942094BC-C97D-9941-B52F-47501E266B9D}" type="slidenum">
              <a:rPr lang="en-US" altLang="en-US">
                <a:solidFill>
                  <a:srgbClr val="000000"/>
                </a:solidFill>
                <a:latin typeface="Times New Roman" charset="0"/>
              </a:rPr>
              <a:pPr/>
              <a:t>93</a:t>
            </a:fld>
            <a:endParaRPr lang="en-US" altLang="en-US">
              <a:solidFill>
                <a:srgbClr val="000000"/>
              </a:solidFill>
              <a:latin typeface="Times New Roman" charset="0"/>
            </a:endParaRPr>
          </a:p>
        </p:txBody>
      </p:sp>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21208130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E9800401-EF7D-4D43-8425-CFC02C0A0DD5}" type="slidenum">
              <a:rPr lang="en-US" altLang="en-US">
                <a:solidFill>
                  <a:srgbClr val="000000"/>
                </a:solidFill>
                <a:latin typeface="Times New Roman" charset="0"/>
              </a:rPr>
              <a:pPr/>
              <a:t>94</a:t>
            </a:fld>
            <a:endParaRPr lang="en-US" altLang="en-US">
              <a:solidFill>
                <a:srgbClr val="000000"/>
              </a:solidFill>
              <a:latin typeface="Times New Roman" charset="0"/>
            </a:endParaRPr>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4622384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Slide Image Placeholder 1"/>
          <p:cNvSpPr>
            <a:spLocks noGrp="1" noRot="1" noChangeAspect="1" noTextEdit="1"/>
          </p:cNvSpPr>
          <p:nvPr>
            <p:ph type="sldImg"/>
          </p:nvPr>
        </p:nvSpPr>
        <p:spPr>
          <a:ln/>
        </p:spPr>
      </p:sp>
      <p:sp>
        <p:nvSpPr>
          <p:cNvPr id="2836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2836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2FDE306C-7BF2-2746-B755-652E8263EE25}" type="slidenum">
              <a:rPr lang="en-US" altLang="en-US">
                <a:solidFill>
                  <a:srgbClr val="000000"/>
                </a:solidFill>
                <a:latin typeface="Times New Roman" charset="0"/>
              </a:rPr>
              <a:pPr/>
              <a:t>95</a:t>
            </a:fld>
            <a:endParaRPr lang="en-US" altLang="en-US">
              <a:solidFill>
                <a:srgbClr val="000000"/>
              </a:solidFill>
              <a:latin typeface="Times New Roman" charset="0"/>
            </a:endParaRPr>
          </a:p>
        </p:txBody>
      </p:sp>
    </p:spTree>
    <p:extLst>
      <p:ext uri="{BB962C8B-B14F-4D97-AF65-F5344CB8AC3E}">
        <p14:creationId xmlns:p14="http://schemas.microsoft.com/office/powerpoint/2010/main" val="721611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E0DA363A-2457-7242-B477-BD7840F03021}" type="slidenum">
              <a:rPr lang="en-US" altLang="en-US">
                <a:solidFill>
                  <a:srgbClr val="000000"/>
                </a:solidFill>
                <a:latin typeface="Times New Roman" charset="0"/>
              </a:rPr>
              <a:pPr/>
              <a:t>8</a:t>
            </a:fld>
            <a:endParaRPr lang="en-US" altLang="en-US">
              <a:solidFill>
                <a:srgbClr val="000000"/>
              </a:solidFill>
              <a:latin typeface="Times New Roman" charset="0"/>
            </a:endParaRPr>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7704818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solidFill>
                  <a:srgbClr val="000000"/>
                </a:solidFill>
              </a:rPr>
              <a:pPr/>
              <a:t>96</a:t>
            </a:fld>
            <a:endParaRPr lang="en-US">
              <a:solidFill>
                <a:srgbClr val="000000"/>
              </a:solidFill>
            </a:endParaRPr>
          </a:p>
        </p:txBody>
      </p:sp>
    </p:spTree>
    <p:extLst>
      <p:ext uri="{BB962C8B-B14F-4D97-AF65-F5344CB8AC3E}">
        <p14:creationId xmlns:p14="http://schemas.microsoft.com/office/powerpoint/2010/main" val="10544741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86487906-38C7-2948-8EF2-63BA3985CDFF}" type="slidenum">
              <a:rPr kumimoji="0" lang="en-US" sz="13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97</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32637445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86487906-38C7-2948-8EF2-63BA3985CDFF}" type="slidenum">
              <a:rPr kumimoji="0" lang="en-US" sz="13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98</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16368812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86487906-38C7-2948-8EF2-63BA3985CDFF}" type="slidenum">
              <a:rPr kumimoji="0" lang="en-US" sz="13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99</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27101228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extLst>
      <p:ext uri="{BB962C8B-B14F-4D97-AF65-F5344CB8AC3E}">
        <p14:creationId xmlns:p14="http://schemas.microsoft.com/office/powerpoint/2010/main" val="5705864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86487906-38C7-2948-8EF2-63BA3985CDFF}" type="slidenum">
              <a:rPr kumimoji="0" lang="en-US" sz="13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101</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36401439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86487906-38C7-2948-8EF2-63BA3985CDFF}" type="slidenum">
              <a:rPr kumimoji="0" lang="en-US" sz="13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103</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14096771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86487906-38C7-2948-8EF2-63BA3985CDFF}" type="slidenum">
              <a:rPr kumimoji="0" lang="en-US" sz="13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104</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41062038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5579212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dirty="0">
                <a:latin typeface="Lucida Grande" charset="0"/>
                <a:cs typeface="Lucida Grande" charset="0"/>
                <a:sym typeface="Lucida Grande" charset="0"/>
              </a:rPr>
              <a:t>Here is an example algorithmic program, written in Java.</a:t>
            </a:r>
          </a:p>
          <a:p>
            <a:r>
              <a:rPr lang="en-US" sz="2200" dirty="0">
                <a:latin typeface="Lucida Grande" charset="0"/>
                <a:cs typeface="Lucida Grande" charset="0"/>
                <a:sym typeface="Lucida Grande" charset="0"/>
              </a:rPr>
              <a:t>Explain program.</a:t>
            </a:r>
          </a:p>
          <a:p>
            <a:r>
              <a:rPr lang="en-US" sz="2200" dirty="0">
                <a:latin typeface="Lucida Grande" charset="0"/>
                <a:cs typeface="Lucida Grande" charset="0"/>
                <a:sym typeface="Lucida Grande" charset="0"/>
              </a:rPr>
              <a:t>Note that the program does not specify flow table configuration.</a:t>
            </a:r>
          </a:p>
          <a:p>
            <a:r>
              <a:rPr lang="en-US" sz="2200" dirty="0">
                <a:latin typeface="Lucida Grande" charset="0"/>
                <a:cs typeface="Lucida Grande" charset="0"/>
                <a:sym typeface="Lucida Grande" charset="0"/>
              </a:rPr>
              <a:t>So the programming model makes the programmer</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s life easy: just take a packet and say what to do with it.</a:t>
            </a:r>
          </a:p>
        </p:txBody>
      </p:sp>
    </p:spTree>
    <p:extLst>
      <p:ext uri="{BB962C8B-B14F-4D97-AF65-F5344CB8AC3E}">
        <p14:creationId xmlns:p14="http://schemas.microsoft.com/office/powerpoint/2010/main" val="2757051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Rot="1" noChangeAspect="1" noChangeArrowheads="1" noTextEdit="1"/>
          </p:cNvSpPr>
          <p:nvPr>
            <p:ph type="sldImg"/>
          </p:nvPr>
        </p:nvSpPr>
        <p:spPr>
          <a:ln/>
        </p:spPr>
      </p:sp>
      <p:sp>
        <p:nvSpPr>
          <p:cNvPr id="1474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ea typeface="ＭＳ Ｐゴシック" charset="-128"/>
            </a:endParaRPr>
          </a:p>
        </p:txBody>
      </p:sp>
    </p:spTree>
    <p:extLst>
      <p:ext uri="{BB962C8B-B14F-4D97-AF65-F5344CB8AC3E}">
        <p14:creationId xmlns:p14="http://schemas.microsoft.com/office/powerpoint/2010/main" val="7423426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dirty="0">
                <a:latin typeface="Lucida Grande" charset="0"/>
                <a:cs typeface="Lucida Grande" charset="0"/>
                <a:sym typeface="Lucida Grande" charset="0"/>
              </a:rPr>
              <a:t>On the other hand implementing algorithmic policies is challenging. </a:t>
            </a:r>
          </a:p>
          <a:p>
            <a:r>
              <a:rPr lang="en-US" sz="2200" dirty="0">
                <a:latin typeface="Lucida Grande" charset="0"/>
                <a:cs typeface="Lucida Grande" charset="0"/>
                <a:sym typeface="Lucida Grande" charset="0"/>
              </a:rPr>
              <a:t>We know that naive solutions -- process every packet at controller or use only exact match rules -- perform poorly.</a:t>
            </a:r>
          </a:p>
          <a:p>
            <a:r>
              <a:rPr lang="en-US" sz="2200" dirty="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2575219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02432697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1800" dirty="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works by repeatedly executing the user</a:t>
            </a:r>
            <a:r>
              <a:rPr lang="ja-JP" altLang="en-US" sz="1800" dirty="0">
                <a:latin typeface="Arial"/>
                <a:cs typeface="Lucida Grande" charset="0"/>
                <a:sym typeface="Lucida Grande" charset="0"/>
              </a:rPr>
              <a:t>’</a:t>
            </a:r>
            <a:r>
              <a:rPr lang="en-US" sz="1800" dirty="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then accumulates these traces into a trace tree, which is a partial decision tree of the input algorithmic policy, f.</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extLst>
      <p:ext uri="{BB962C8B-B14F-4D97-AF65-F5344CB8AC3E}">
        <p14:creationId xmlns:p14="http://schemas.microsoft.com/office/powerpoint/2010/main" val="40359570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62812688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3038079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274358691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28583031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1400" dirty="0">
                <a:latin typeface="Lucida Grande" charset="0"/>
                <a:cs typeface="Lucida Grande" charset="0"/>
                <a:sym typeface="Lucida Grande" charset="0"/>
              </a:rPr>
              <a:t>The basic compilation algorithm is actually very simple, and we explain it here in the context of an example trace tree. For simplicity the leaves are labeled with switch-specific actions, such as forward on some ports or drop.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a:t>
            </a:r>
          </a:p>
          <a:p>
            <a:r>
              <a:rPr lang="en-US" sz="1400" dirty="0">
                <a:latin typeface="Lucida Grande" charset="0"/>
                <a:cs typeface="Lucida Grande" charset="0"/>
                <a:sym typeface="Lucida Grande" charset="0"/>
              </a:rPr>
              <a:t>The leaf stores the action and the match condition can be obtained from the path from the root to the leaf. In this case, we would want to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 Of course, as we described earlier, we cannot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so instead we will generate a rule at some higher priority that matches on the condition which we wish to negate. This rule, which we call a </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barrier rule</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 ensures that the rule for the execution which we are considering only fires when the condition is false.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We observe that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False branch of the assertion node and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Finally, since the </a:t>
            </a:r>
            <a:r>
              <a:rPr lang="en-US" sz="1400" dirty="0" err="1">
                <a:latin typeface="Lucida Grande" charset="0"/>
                <a:cs typeface="Lucida Grande" charset="0"/>
                <a:sym typeface="Lucida Grande" charset="0"/>
              </a:rPr>
              <a:t>subtree</a:t>
            </a:r>
            <a:r>
              <a:rPr lang="en-US" sz="1400" dirty="0">
                <a:latin typeface="Lucida Grande" charset="0"/>
                <a:cs typeface="Lucida Grande" charset="0"/>
                <a:sym typeface="Lucida Grande" charset="0"/>
              </a:rPr>
              <a:t> under the True branch may not completely describe how to handle all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packets, some packets with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may fall through to the reach the barrier rule. Therefore, the action for the barrier rule must be </a:t>
            </a:r>
            <a:r>
              <a:rPr lang="en-US" sz="1400" dirty="0" err="1">
                <a:latin typeface="Lucida Grande" charset="0"/>
                <a:cs typeface="Lucida Grande" charset="0"/>
                <a:sym typeface="Lucida Grande" charset="0"/>
              </a:rPr>
              <a:t>ToController</a:t>
            </a:r>
            <a:r>
              <a:rPr lang="en-US" sz="1400" dirty="0">
                <a:latin typeface="Lucida Grande" charset="0"/>
                <a:cs typeface="Lucida Grande" charset="0"/>
                <a:sym typeface="Lucida Grande" charset="0"/>
              </a:rPr>
              <a:t>, so that we can continue to trace f correctly. </a:t>
            </a:r>
          </a:p>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769848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381408744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2011556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sldNum" sz="quarter" idx="10"/>
          </p:nvPr>
        </p:nvSpPr>
        <p:spPr>
          <a:ln/>
        </p:spPr>
        <p:txBody>
          <a:bodyPr/>
          <a:lstStyle>
            <a:lvl1pPr>
              <a:defRPr/>
            </a:lvl1pPr>
          </a:lstStyle>
          <a:p>
            <a:pPr>
              <a:defRPr/>
            </a:pPr>
            <a:fld id="{67E25477-570A-574E-BFD8-3C04BAEC83D6}" type="slidenum">
              <a:rPr lang="en-US" altLang="en-US"/>
              <a:pPr>
                <a:defRPr/>
              </a:pPr>
              <a:t>‹#›</a:t>
            </a:fld>
            <a:endParaRPr lang="en-US" altLang="en-US"/>
          </a:p>
        </p:txBody>
      </p:sp>
    </p:spTree>
    <p:extLst>
      <p:ext uri="{BB962C8B-B14F-4D97-AF65-F5344CB8AC3E}">
        <p14:creationId xmlns:p14="http://schemas.microsoft.com/office/powerpoint/2010/main" val="1456265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2E7A88E1-3493-094B-BBE0-33571CF5A3D6}" type="slidenum">
              <a:rPr lang="en-US" altLang="en-US"/>
              <a:pPr>
                <a:defRPr/>
              </a:pPr>
              <a:t>‹#›</a:t>
            </a:fld>
            <a:endParaRPr lang="en-US" altLang="en-US"/>
          </a:p>
        </p:txBody>
      </p:sp>
    </p:spTree>
    <p:extLst>
      <p:ext uri="{BB962C8B-B14F-4D97-AF65-F5344CB8AC3E}">
        <p14:creationId xmlns:p14="http://schemas.microsoft.com/office/powerpoint/2010/main" val="1834521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228600"/>
            <a:ext cx="2019300" cy="61531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905500" cy="61531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6C996EF2-2073-9B4C-969F-2FC55B7D8C5F}" type="slidenum">
              <a:rPr lang="en-US" altLang="en-US"/>
              <a:pPr>
                <a:defRPr/>
              </a:pPr>
              <a:t>‹#›</a:t>
            </a:fld>
            <a:endParaRPr lang="en-US" altLang="en-US"/>
          </a:p>
        </p:txBody>
      </p:sp>
    </p:spTree>
    <p:extLst>
      <p:ext uri="{BB962C8B-B14F-4D97-AF65-F5344CB8AC3E}">
        <p14:creationId xmlns:p14="http://schemas.microsoft.com/office/powerpoint/2010/main" val="1378954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sldNum" sz="quarter" idx="10"/>
          </p:nvPr>
        </p:nvSpPr>
        <p:spPr>
          <a:ln/>
        </p:spPr>
        <p:txBody>
          <a:bodyPr/>
          <a:lstStyle>
            <a:lvl1pPr>
              <a:defRPr/>
            </a:lvl1pPr>
          </a:lstStyle>
          <a:p>
            <a:fld id="{EBFA1101-3B89-2B43-90D7-C4A0513ED85C}" type="slidenum">
              <a:rPr lang="en-US" altLang="en-US"/>
              <a:pPr/>
              <a:t>‹#›</a:t>
            </a:fld>
            <a:endParaRPr lang="en-US" alt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C372D49E-1E31-4048-B438-B7275D106FE3}" type="slidenum">
              <a:rPr lang="en-US" altLang="en-US"/>
              <a:pPr/>
              <a:t>‹#›</a:t>
            </a:fld>
            <a:endParaRPr lang="en-US" altLang="en-US"/>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AE741EAE-8B6A-9E47-9641-B6869C65A797}" type="slidenum">
              <a:rPr lang="en-US" altLang="en-US"/>
              <a:pPr/>
              <a:t>‹#›</a:t>
            </a:fld>
            <a:endParaRPr lang="en-US" altLang="en-US"/>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949700" cy="4856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5500" y="1600200"/>
            <a:ext cx="3949700" cy="4856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fld id="{9BD5DA67-4185-AE44-8FA3-7DC56551373B}" type="slidenum">
              <a:rPr lang="en-US" altLang="en-US"/>
              <a:pPr/>
              <a:t>‹#›</a:t>
            </a:fld>
            <a:endParaRPr lang="en-US" altLang="en-US"/>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fld id="{130328E6-E6C9-AF47-9D23-D68D93803F3A}" type="slidenum">
              <a:rPr lang="en-US" altLang="en-US"/>
              <a:pPr/>
              <a:t>‹#›</a:t>
            </a:fld>
            <a:endParaRPr lang="en-US" altLang="en-US"/>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fld id="{963057FF-E529-CB42-B598-BCFAE87965C9}" type="slidenum">
              <a:rPr lang="en-US" altLang="en-US"/>
              <a:pPr/>
              <a:t>‹#›</a:t>
            </a:fld>
            <a:endParaRPr lang="en-US" altLang="en-US"/>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908C2F51-A38B-A44D-9E69-2739398A7D19}" type="slidenum">
              <a:rPr lang="en-US" altLang="en-US"/>
              <a:pPr/>
              <a:t>‹#›</a:t>
            </a:fld>
            <a:endParaRPr lang="en-US" altLang="en-US"/>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F48A95C4-6146-F24C-BB5F-C2903501EBA1}" type="slidenum">
              <a:rPr lang="en-US" altLang="en-US"/>
              <a:pPr/>
              <a:t>‹#›</a:t>
            </a:fld>
            <a:endParaRPr lang="en-US" alt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64064D8F-4295-8242-A77D-B1CA32EE69EA}" type="slidenum">
              <a:rPr lang="en-US" altLang="en-US"/>
              <a:pPr>
                <a:defRPr/>
              </a:pPr>
              <a:t>‹#›</a:t>
            </a:fld>
            <a:endParaRPr lang="en-US" altLang="en-US"/>
          </a:p>
        </p:txBody>
      </p:sp>
    </p:spTree>
    <p:extLst>
      <p:ext uri="{BB962C8B-B14F-4D97-AF65-F5344CB8AC3E}">
        <p14:creationId xmlns:p14="http://schemas.microsoft.com/office/powerpoint/2010/main" val="5757385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10DC1CAE-4BE1-B14A-9718-F9C1FFB4C450}" type="slidenum">
              <a:rPr lang="en-US" altLang="en-US"/>
              <a:pPr/>
              <a:t>‹#›</a:t>
            </a:fld>
            <a:endParaRPr lang="en-US" altLang="en-US"/>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509C169F-09AF-6A42-B6A9-DB9C75DA7BDE}" type="slidenum">
              <a:rPr lang="en-US" altLang="en-US"/>
              <a:pPr/>
              <a:t>‹#›</a:t>
            </a:fld>
            <a:endParaRPr lang="en-US" altLang="en-US"/>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228600"/>
            <a:ext cx="2012950" cy="6227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886450" cy="6227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5711F9FA-EF77-A64B-BBF3-AB6C6025112F}" type="slidenum">
              <a:rPr lang="en-US" altLang="en-US"/>
              <a:pPr/>
              <a:t>‹#›</a:t>
            </a:fld>
            <a:endParaRPr lang="en-US" altLang="en-US"/>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C7131E5B-00C3-0745-B9A8-94A27EBE9C2C}" type="slidenum">
              <a:rPr lang="en-US">
                <a:solidFill>
                  <a:prstClr val="black"/>
                </a:solidFill>
              </a:rPr>
              <a:pPr>
                <a:defRPr/>
              </a:pPr>
              <a:t>‹#›</a:t>
            </a:fld>
            <a:endParaRPr lang="en-US">
              <a:solidFill>
                <a:srgbClr val="EEECE1"/>
              </a:solidFill>
            </a:endParaRPr>
          </a:p>
        </p:txBody>
      </p:sp>
    </p:spTree>
    <p:extLst>
      <p:ext uri="{BB962C8B-B14F-4D97-AF65-F5344CB8AC3E}">
        <p14:creationId xmlns:p14="http://schemas.microsoft.com/office/powerpoint/2010/main" val="18996650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5614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A3492EE-3409-4449-A1A9-21803391433C}" type="slidenum">
              <a:rPr lang="en-US">
                <a:solidFill>
                  <a:prstClr val="black"/>
                </a:solidFill>
              </a:rPr>
              <a:pPr>
                <a:defRPr/>
              </a:pPr>
              <a:t>‹#›</a:t>
            </a:fld>
            <a:endParaRPr lang="en-US">
              <a:solidFill>
                <a:srgbClr val="EEECE1"/>
              </a:solidFill>
            </a:endParaRPr>
          </a:p>
        </p:txBody>
      </p:sp>
    </p:spTree>
    <p:extLst>
      <p:ext uri="{BB962C8B-B14F-4D97-AF65-F5344CB8AC3E}">
        <p14:creationId xmlns:p14="http://schemas.microsoft.com/office/powerpoint/2010/main" val="40590247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413" y="990600"/>
            <a:ext cx="4351337"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990600"/>
            <a:ext cx="4352925"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643B7268-F349-8842-B2C6-E5D994E4AE31}" type="slidenum">
              <a:rPr lang="en-US">
                <a:solidFill>
                  <a:prstClr val="black"/>
                </a:solidFill>
              </a:rPr>
              <a:pPr>
                <a:defRPr/>
              </a:pPr>
              <a:t>‹#›</a:t>
            </a:fld>
            <a:endParaRPr lang="en-US">
              <a:solidFill>
                <a:srgbClr val="EEECE1"/>
              </a:solidFill>
            </a:endParaRPr>
          </a:p>
        </p:txBody>
      </p:sp>
    </p:spTree>
    <p:extLst>
      <p:ext uri="{BB962C8B-B14F-4D97-AF65-F5344CB8AC3E}">
        <p14:creationId xmlns:p14="http://schemas.microsoft.com/office/powerpoint/2010/main" val="29653851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4E0BDCD-C9B5-0945-AF7F-3E94AA7ADACD}" type="slidenum">
              <a:rPr lang="en-US">
                <a:solidFill>
                  <a:prstClr val="black"/>
                </a:solidFill>
              </a:rPr>
              <a:pPr>
                <a:defRPr/>
              </a:pPr>
              <a:t>‹#›</a:t>
            </a:fld>
            <a:endParaRPr lang="en-US">
              <a:solidFill>
                <a:srgbClr val="EEECE1"/>
              </a:solidFill>
            </a:endParaRPr>
          </a:p>
        </p:txBody>
      </p:sp>
    </p:spTree>
    <p:extLst>
      <p:ext uri="{BB962C8B-B14F-4D97-AF65-F5344CB8AC3E}">
        <p14:creationId xmlns:p14="http://schemas.microsoft.com/office/powerpoint/2010/main" val="4650477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09F64BDA-7C03-0348-A74F-EE75429B1384}" type="slidenum">
              <a:rPr lang="en-US">
                <a:solidFill>
                  <a:prstClr val="black"/>
                </a:solidFill>
              </a:rPr>
              <a:pPr>
                <a:defRPr/>
              </a:pPr>
              <a:t>‹#›</a:t>
            </a:fld>
            <a:endParaRPr lang="en-US">
              <a:solidFill>
                <a:srgbClr val="EEECE1"/>
              </a:solidFill>
            </a:endParaRPr>
          </a:p>
        </p:txBody>
      </p:sp>
    </p:spTree>
    <p:extLst>
      <p:ext uri="{BB962C8B-B14F-4D97-AF65-F5344CB8AC3E}">
        <p14:creationId xmlns:p14="http://schemas.microsoft.com/office/powerpoint/2010/main" val="3885962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0B5A099-68A2-044B-9162-510493F6B079}" type="slidenum">
              <a:rPr lang="en-US">
                <a:solidFill>
                  <a:prstClr val="black"/>
                </a:solidFill>
              </a:rPr>
              <a:pPr>
                <a:defRPr/>
              </a:pPr>
              <a:t>‹#›</a:t>
            </a:fld>
            <a:endParaRPr lang="en-US">
              <a:solidFill>
                <a:srgbClr val="EEECE1"/>
              </a:solidFill>
            </a:endParaRPr>
          </a:p>
        </p:txBody>
      </p:sp>
    </p:spTree>
    <p:extLst>
      <p:ext uri="{BB962C8B-B14F-4D97-AF65-F5344CB8AC3E}">
        <p14:creationId xmlns:p14="http://schemas.microsoft.com/office/powerpoint/2010/main" val="2265329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1109A5C9-A8EF-A349-ADE4-D1809ABD3458}" type="slidenum">
              <a:rPr lang="en-US" altLang="en-US"/>
              <a:pPr>
                <a:defRPr/>
              </a:pPr>
              <a:t>‹#›</a:t>
            </a:fld>
            <a:endParaRPr lang="en-US" altLang="en-US"/>
          </a:p>
        </p:txBody>
      </p:sp>
    </p:spTree>
    <p:extLst>
      <p:ext uri="{BB962C8B-B14F-4D97-AF65-F5344CB8AC3E}">
        <p14:creationId xmlns:p14="http://schemas.microsoft.com/office/powerpoint/2010/main" val="2024164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D3A41906-1694-444C-9BC0-9D3A13E9E150}" type="slidenum">
              <a:rPr lang="en-US">
                <a:solidFill>
                  <a:prstClr val="black"/>
                </a:solidFill>
              </a:rPr>
              <a:pPr>
                <a:defRPr/>
              </a:pPr>
              <a:t>‹#›</a:t>
            </a:fld>
            <a:endParaRPr lang="en-US">
              <a:solidFill>
                <a:srgbClr val="EEECE1"/>
              </a:solidFill>
            </a:endParaRPr>
          </a:p>
        </p:txBody>
      </p:sp>
    </p:spTree>
    <p:extLst>
      <p:ext uri="{BB962C8B-B14F-4D97-AF65-F5344CB8AC3E}">
        <p14:creationId xmlns:p14="http://schemas.microsoft.com/office/powerpoint/2010/main" val="6258185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F9CB2A15-B8E4-7E4F-8BA5-A4DAD477726A}" type="slidenum">
              <a:rPr lang="en-US">
                <a:solidFill>
                  <a:prstClr val="black"/>
                </a:solidFill>
              </a:rPr>
              <a:pPr>
                <a:defRPr/>
              </a:pPr>
              <a:t>‹#›</a:t>
            </a:fld>
            <a:endParaRPr lang="en-US">
              <a:solidFill>
                <a:srgbClr val="EEECE1"/>
              </a:solidFill>
            </a:endParaRPr>
          </a:p>
        </p:txBody>
      </p:sp>
    </p:spTree>
    <p:extLst>
      <p:ext uri="{BB962C8B-B14F-4D97-AF65-F5344CB8AC3E}">
        <p14:creationId xmlns:p14="http://schemas.microsoft.com/office/powerpoint/2010/main" val="38001103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72D7EECA-1C83-6C45-83D6-4D079D0FAF5C}" type="slidenum">
              <a:rPr lang="en-US">
                <a:solidFill>
                  <a:prstClr val="black"/>
                </a:solidFill>
              </a:rPr>
              <a:pPr>
                <a:defRPr/>
              </a:pPr>
              <a:t>‹#›</a:t>
            </a:fld>
            <a:endParaRPr lang="en-US">
              <a:solidFill>
                <a:srgbClr val="EEECE1"/>
              </a:solidFill>
            </a:endParaRPr>
          </a:p>
        </p:txBody>
      </p:sp>
    </p:spTree>
    <p:extLst>
      <p:ext uri="{BB962C8B-B14F-4D97-AF65-F5344CB8AC3E}">
        <p14:creationId xmlns:p14="http://schemas.microsoft.com/office/powerpoint/2010/main" val="33929431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9100" y="76200"/>
            <a:ext cx="2212975"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413" y="76200"/>
            <a:ext cx="6491287"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AC140D7-3C71-1742-AEFB-F5B5412C9B00}" type="slidenum">
              <a:rPr lang="en-US">
                <a:solidFill>
                  <a:prstClr val="black"/>
                </a:solidFill>
              </a:rPr>
              <a:pPr>
                <a:defRPr/>
              </a:pPr>
              <a:t>‹#›</a:t>
            </a:fld>
            <a:endParaRPr lang="en-US">
              <a:solidFill>
                <a:srgbClr val="EEECE1"/>
              </a:solidFill>
            </a:endParaRPr>
          </a:p>
        </p:txBody>
      </p:sp>
    </p:spTree>
    <p:extLst>
      <p:ext uri="{BB962C8B-B14F-4D97-AF65-F5344CB8AC3E}">
        <p14:creationId xmlns:p14="http://schemas.microsoft.com/office/powerpoint/2010/main" val="13755370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28588" y="6400800"/>
            <a:ext cx="1905000" cy="304800"/>
          </a:xfrm>
        </p:spPr>
        <p:txBody>
          <a:bodyPr/>
          <a:lstStyle>
            <a:lvl1pPr>
              <a:defRPr/>
            </a:lvl1pPr>
          </a:lstStyle>
          <a:p>
            <a:pPr>
              <a:defRPr/>
            </a:pPr>
            <a:fld id="{65C94A1E-3510-F44F-BED8-FBEFB14C5091}" type="slidenum">
              <a:rPr lang="en-US">
                <a:solidFill>
                  <a:prstClr val="black"/>
                </a:solidFill>
              </a:rPr>
              <a:pPr>
                <a:defRPr/>
              </a:pPr>
              <a:t>‹#›</a:t>
            </a:fld>
            <a:endParaRPr lang="en-US">
              <a:solidFill>
                <a:srgbClr val="EEECE1"/>
              </a:solidFill>
            </a:endParaRPr>
          </a:p>
        </p:txBody>
      </p:sp>
    </p:spTree>
    <p:extLst>
      <p:ext uri="{BB962C8B-B14F-4D97-AF65-F5344CB8AC3E}">
        <p14:creationId xmlns:p14="http://schemas.microsoft.com/office/powerpoint/2010/main" val="3878413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96240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396240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6914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a:defRPr/>
            </a:pPr>
            <a:fld id="{8C0B7C4A-3D24-BF4E-AD68-38F839912630}" type="slidenum">
              <a:rPr lang="en-US" altLang="en-US"/>
              <a:pPr>
                <a:defRPr/>
              </a:pPr>
              <a:t>‹#›</a:t>
            </a:fld>
            <a:endParaRPr lang="en-US" altLang="en-US"/>
          </a:p>
        </p:txBody>
      </p:sp>
    </p:spTree>
    <p:extLst>
      <p:ext uri="{BB962C8B-B14F-4D97-AF65-F5344CB8AC3E}">
        <p14:creationId xmlns:p14="http://schemas.microsoft.com/office/powerpoint/2010/main" val="1852568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9866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DC29189E-5B48-B544-9DD9-12B6B151D4B2}" type="slidenum">
              <a:rPr lang="en-US" altLang="en-US"/>
              <a:pPr>
                <a:defRPr/>
              </a:pPr>
              <a:t>‹#›</a:t>
            </a:fld>
            <a:endParaRPr lang="en-US" altLang="en-US"/>
          </a:p>
        </p:txBody>
      </p:sp>
    </p:spTree>
    <p:extLst>
      <p:ext uri="{BB962C8B-B14F-4D97-AF65-F5344CB8AC3E}">
        <p14:creationId xmlns:p14="http://schemas.microsoft.com/office/powerpoint/2010/main" val="1899470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D450ADCF-D9B3-9242-B607-A3B2552A0810}" type="slidenum">
              <a:rPr lang="en-US" altLang="en-US"/>
              <a:pPr>
                <a:defRPr/>
              </a:pPr>
              <a:t>‹#›</a:t>
            </a:fld>
            <a:endParaRPr lang="en-US" altLang="en-US"/>
          </a:p>
        </p:txBody>
      </p:sp>
    </p:spTree>
    <p:extLst>
      <p:ext uri="{BB962C8B-B14F-4D97-AF65-F5344CB8AC3E}">
        <p14:creationId xmlns:p14="http://schemas.microsoft.com/office/powerpoint/2010/main" val="2053137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E7C3A836-715B-104F-9C69-7C89C2B7A431}" type="slidenum">
              <a:rPr lang="en-US" altLang="en-US"/>
              <a:pPr>
                <a:defRPr/>
              </a:pPr>
              <a:t>‹#›</a:t>
            </a:fld>
            <a:endParaRPr lang="en-US" altLang="en-US"/>
          </a:p>
        </p:txBody>
      </p:sp>
    </p:spTree>
    <p:extLst>
      <p:ext uri="{BB962C8B-B14F-4D97-AF65-F5344CB8AC3E}">
        <p14:creationId xmlns:p14="http://schemas.microsoft.com/office/powerpoint/2010/main" val="1322050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8020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533400" y="1600200"/>
            <a:ext cx="8077200"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0" name="Rectangle 6"/>
          <p:cNvSpPr>
            <a:spLocks noGrp="1" noChangeArrowheads="1"/>
          </p:cNvSpPr>
          <p:nvPr>
            <p:ph type="sldNum" sz="quarter" idx="4"/>
          </p:nvPr>
        </p:nvSpPr>
        <p:spPr bwMode="auto">
          <a:xfrm>
            <a:off x="8648700" y="6448425"/>
            <a:ext cx="4191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8692074A-70EF-DC48-9B97-1DF5E3264BFB}" type="slidenum">
              <a:rPr lang="en-US" altLang="en-US"/>
              <a:pPr>
                <a:defRPr/>
              </a:pPr>
              <a:t>‹#›</a:t>
            </a:fld>
            <a:endParaRPr lang="en-US" altLang="en-US"/>
          </a:p>
        </p:txBody>
      </p:sp>
      <p:sp>
        <p:nvSpPr>
          <p:cNvPr id="1029" name="Rectangle 7"/>
          <p:cNvSpPr>
            <a:spLocks noChangeArrowheads="1"/>
          </p:cNvSpPr>
          <p:nvPr userDrawn="1"/>
        </p:nvSpPr>
        <p:spPr bwMode="auto">
          <a:xfrm>
            <a:off x="0" y="1244600"/>
            <a:ext cx="91440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algn="ctr">
              <a:defRPr/>
            </a:pPr>
            <a:endParaRPr lang="en-US" altLang="en-US"/>
          </a:p>
        </p:txBody>
      </p:sp>
    </p:spTree>
  </p:cSld>
  <p:clrMap bg1="lt1" tx1="dk1" bg2="lt2" tx2="dk2" accent1="accent1" accent2="accent2" accent3="accent3" accent4="accent4" accent5="accent5" accent6="accent6" hlink="hlink" folHlink="folHlink"/>
  <p:sldLayoutIdLst>
    <p:sldLayoutId id="2147486453" r:id="rId1"/>
    <p:sldLayoutId id="2147486454" r:id="rId2"/>
    <p:sldLayoutId id="2147486455" r:id="rId3"/>
    <p:sldLayoutId id="2147486517" r:id="rId4"/>
    <p:sldLayoutId id="2147486456" r:id="rId5"/>
    <p:sldLayoutId id="2147486518" r:id="rId6"/>
    <p:sldLayoutId id="2147486457" r:id="rId7"/>
    <p:sldLayoutId id="2147486458" r:id="rId8"/>
    <p:sldLayoutId id="2147486459" r:id="rId9"/>
    <p:sldLayoutId id="2147486460" r:id="rId10"/>
    <p:sldLayoutId id="2147486461" r:id="rId11"/>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bwMode="auto">
          <a:xfrm>
            <a:off x="533400" y="228600"/>
            <a:ext cx="80248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50179" name="Rectangle 3"/>
          <p:cNvSpPr>
            <a:spLocks noGrp="1" noChangeArrowheads="1"/>
          </p:cNvSpPr>
          <p:nvPr>
            <p:ph type="body" idx="1"/>
          </p:nvPr>
        </p:nvSpPr>
        <p:spPr bwMode="auto">
          <a:xfrm>
            <a:off x="533400" y="1600200"/>
            <a:ext cx="8051800" cy="485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0" name="Rectangle 6"/>
          <p:cNvSpPr>
            <a:spLocks noGrp="1" noChangeArrowheads="1"/>
          </p:cNvSpPr>
          <p:nvPr>
            <p:ph type="sldNum" sz="quarter" idx="4"/>
          </p:nvPr>
        </p:nvSpPr>
        <p:spPr bwMode="auto">
          <a:xfrm>
            <a:off x="8461375" y="6565900"/>
            <a:ext cx="425450" cy="292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Times New Roman" charset="0"/>
              </a:defRPr>
            </a:lvl1pPr>
          </a:lstStyle>
          <a:p>
            <a:fld id="{DB0C4F42-14FE-D843-B94B-A03DFB48A9A6}" type="slidenum">
              <a:rPr lang="en-US" altLang="en-US" smtClean="0"/>
              <a:pPr/>
              <a:t>‹#›</a:t>
            </a:fld>
            <a:endParaRPr lang="en-US" altLang="en-US"/>
          </a:p>
        </p:txBody>
      </p:sp>
      <p:sp>
        <p:nvSpPr>
          <p:cNvPr id="50181" name="Rectangle 7"/>
          <p:cNvSpPr>
            <a:spLocks noChangeArrowheads="1"/>
          </p:cNvSpPr>
          <p:nvPr userDrawn="1"/>
        </p:nvSpPr>
        <p:spPr bwMode="auto">
          <a:xfrm>
            <a:off x="0" y="1160463"/>
            <a:ext cx="91440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endParaRPr lang="en-US" altLang="en-US" sz="1800">
              <a:solidFill>
                <a:srgbClr val="000000"/>
              </a:solidFill>
            </a:endParaRPr>
          </a:p>
        </p:txBody>
      </p:sp>
    </p:spTree>
    <p:extLst>
      <p:ext uri="{BB962C8B-B14F-4D97-AF65-F5344CB8AC3E}">
        <p14:creationId xmlns:p14="http://schemas.microsoft.com/office/powerpoint/2010/main" val="365627575"/>
      </p:ext>
    </p:extLst>
  </p:cSld>
  <p:clrMap bg1="lt1" tx1="dk1" bg2="lt2" tx2="dk2" accent1="accent1" accent2="accent2" accent3="accent3" accent4="accent4" accent5="accent5" accent6="accent6" hlink="hlink" folHlink="folHlink"/>
  <p:sldLayoutIdLst>
    <p:sldLayoutId id="2147486736" r:id="rId1"/>
    <p:sldLayoutId id="2147486737" r:id="rId2"/>
    <p:sldLayoutId id="2147486738" r:id="rId3"/>
    <p:sldLayoutId id="2147486739" r:id="rId4"/>
    <p:sldLayoutId id="2147486740" r:id="rId5"/>
    <p:sldLayoutId id="2147486741" r:id="rId6"/>
    <p:sldLayoutId id="2147486742" r:id="rId7"/>
    <p:sldLayoutId id="2147486743" r:id="rId8"/>
    <p:sldLayoutId id="2147486744" r:id="rId9"/>
    <p:sldLayoutId id="2147486745" r:id="rId10"/>
    <p:sldLayoutId id="2147486746" r:id="rId11"/>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9144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a:defRPr/>
            </a:pPr>
            <a:endParaRPr lang="en-US" sz="2400" baseline="-25000">
              <a:solidFill>
                <a:prstClr val="black"/>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256874" y="85614"/>
            <a:ext cx="8562466"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a:t>Title</a:t>
            </a:r>
          </a:p>
        </p:txBody>
      </p:sp>
      <p:sp>
        <p:nvSpPr>
          <p:cNvPr id="6148" name="Rectangle 3"/>
          <p:cNvSpPr>
            <a:spLocks noGrp="1" noChangeArrowheads="1"/>
          </p:cNvSpPr>
          <p:nvPr>
            <p:ph type="body" idx="1"/>
          </p:nvPr>
        </p:nvSpPr>
        <p:spPr bwMode="auto">
          <a:xfrm>
            <a:off x="125413" y="990600"/>
            <a:ext cx="8856662" cy="5334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9144000" cy="17462"/>
          </a:xfrm>
          <a:prstGeom prst="line">
            <a:avLst/>
          </a:prstGeom>
          <a:noFill/>
          <a:ln w="50800" cmpd="dbl">
            <a:solidFill>
              <a:schemeClr val="tx1"/>
            </a:solidFill>
            <a:round/>
            <a:headEnd/>
            <a:tailEnd/>
          </a:ln>
          <a:extLst>
            <a:ext uri="{909E8E84-426E-40dd-AFC4-6F175D3DCCD1}">
              <a14:hiddenFill xmlns="" xmlns:a14="http://schemas.microsoft.com/office/drawing/2010/main">
                <a:noFill/>
              </a14:hiddenFill>
            </a:ext>
          </a:extLst>
        </p:spPr>
      </p:cxnSp>
      <p:sp>
        <p:nvSpPr>
          <p:cNvPr id="9" name="Slide Number Placeholder 11"/>
          <p:cNvSpPr>
            <a:spLocks noGrp="1"/>
          </p:cNvSpPr>
          <p:nvPr>
            <p:ph type="sldNum" sz="quarter" idx="4"/>
          </p:nvPr>
        </p:nvSpPr>
        <p:spPr>
          <a:xfrm>
            <a:off x="7159625" y="6549672"/>
            <a:ext cx="1905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baseline="-25000">
                <a:solidFill>
                  <a:prstClr val="black"/>
                </a:solidFill>
                <a:latin typeface="Arial" charset="0"/>
                <a:ea typeface="ＭＳ Ｐゴシック" charset="0"/>
                <a:cs typeface="ＭＳ Ｐゴシック" charset="0"/>
              </a:rPr>
              <a:pPr>
                <a:defRPr/>
              </a:pPr>
              <a:t>‹#›</a:t>
            </a:fld>
            <a:endParaRPr lang="en-US" baseline="-25000">
              <a:solidFill>
                <a:srgbClr val="EEECE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563788306"/>
      </p:ext>
    </p:extLst>
  </p:cSld>
  <p:clrMap bg1="lt1" tx1="dk1" bg2="lt2" tx2="dk2" accent1="accent1" accent2="accent2" accent3="accent3" accent4="accent4" accent5="accent5" accent6="accent6" hlink="hlink" folHlink="folHlink"/>
  <p:sldLayoutIdLst>
    <p:sldLayoutId id="2147486748" r:id="rId1"/>
    <p:sldLayoutId id="2147486749" r:id="rId2"/>
    <p:sldLayoutId id="2147486750" r:id="rId3"/>
    <p:sldLayoutId id="2147486751" r:id="rId4"/>
    <p:sldLayoutId id="2147486752" r:id="rId5"/>
    <p:sldLayoutId id="2147486753" r:id="rId6"/>
    <p:sldLayoutId id="2147486754" r:id="rId7"/>
    <p:sldLayoutId id="2147486755" r:id="rId8"/>
    <p:sldLayoutId id="2147486756" r:id="rId9"/>
    <p:sldLayoutId id="2147486757" r:id="rId10"/>
    <p:sldLayoutId id="2147486758" r:id="rId11"/>
    <p:sldLayoutId id="2147486759" r:id="rId12"/>
  </p:sldLayoutIdLst>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8.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92.xml"/><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8.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5.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9.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5.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0.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5.png"/><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4.xml"/><Relationship Id="rId6" Type="http://schemas.openxmlformats.org/officeDocument/2006/relationships/image" Target="../media/image33.png"/><Relationship Id="rId5" Type="http://schemas.microsoft.com/office/2007/relationships/hdphoto" Target="../media/hdphoto1.wdp"/><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10.png"/><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47.emf"/><Relationship Id="rId3" Type="http://schemas.openxmlformats.org/officeDocument/2006/relationships/notesSlide" Target="../notesSlides/notesSlide52.xml"/><Relationship Id="rId7" Type="http://schemas.openxmlformats.org/officeDocument/2006/relationships/image" Target="../media/image41.png"/><Relationship Id="rId12" Type="http://schemas.openxmlformats.org/officeDocument/2006/relationships/image" Target="../media/image46.emf"/><Relationship Id="rId2" Type="http://schemas.openxmlformats.org/officeDocument/2006/relationships/slideLayout" Target="../slideLayouts/slideLayout13.xml"/><Relationship Id="rId16" Type="http://schemas.openxmlformats.org/officeDocument/2006/relationships/image" Target="../media/image39.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5.emf"/><Relationship Id="rId5" Type="http://schemas.openxmlformats.org/officeDocument/2006/relationships/image" Target="../media/image40.png"/><Relationship Id="rId15" Type="http://schemas.openxmlformats.org/officeDocument/2006/relationships/image" Target="../media/image49.png"/><Relationship Id="rId10" Type="http://schemas.openxmlformats.org/officeDocument/2006/relationships/image" Target="../media/image44.emf"/><Relationship Id="rId4" Type="http://schemas.openxmlformats.org/officeDocument/2006/relationships/oleObject" Target="../embeddings/oleObject1.bin"/><Relationship Id="rId9" Type="http://schemas.openxmlformats.org/officeDocument/2006/relationships/image" Target="../media/image43.wmf"/><Relationship Id="rId14" Type="http://schemas.openxmlformats.org/officeDocument/2006/relationships/image" Target="../media/image48.emf"/></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61.xml"/><Relationship Id="rId7" Type="http://schemas.openxmlformats.org/officeDocument/2006/relationships/image" Target="../media/image54.w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53.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55.wmf"/></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57.wmf"/><Relationship Id="rId4" Type="http://schemas.openxmlformats.org/officeDocument/2006/relationships/oleObject" Target="../embeddings/oleObject7.bin"/></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60.wmf"/><Relationship Id="rId4" Type="http://schemas.openxmlformats.org/officeDocument/2006/relationships/oleObject" Target="../embeddings/oleObject8.bin"/></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73.xml"/><Relationship Id="rId7" Type="http://schemas.openxmlformats.org/officeDocument/2006/relationships/image" Target="../media/image62.wmf"/><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61.wmf"/><Relationship Id="rId4" Type="http://schemas.openxmlformats.org/officeDocument/2006/relationships/oleObject" Target="../embeddings/oleObject9.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63.wmf"/><Relationship Id="rId5" Type="http://schemas.openxmlformats.org/officeDocument/2006/relationships/oleObject" Target="../embeddings/oleObject11.bin"/><Relationship Id="rId4" Type="http://schemas.openxmlformats.org/officeDocument/2006/relationships/image" Target="../media/image64.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75.xml"/><Relationship Id="rId7" Type="http://schemas.openxmlformats.org/officeDocument/2006/relationships/image" Target="../media/image60.wmf"/><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66.png"/><Relationship Id="rId4" Type="http://schemas.openxmlformats.org/officeDocument/2006/relationships/image" Target="../media/image65.png"/></Relationships>
</file>

<file path=ppt/slides/_rels/slide9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3.xml"/><Relationship Id="rId1" Type="http://schemas.openxmlformats.org/officeDocument/2006/relationships/vmlDrawing" Target="../drawings/vmlDrawing8.vml"/><Relationship Id="rId5" Type="http://schemas.openxmlformats.org/officeDocument/2006/relationships/image" Target="../media/image68.wmf"/><Relationship Id="rId4" Type="http://schemas.openxmlformats.org/officeDocument/2006/relationships/oleObject" Target="../embeddings/oleObject13.bin"/></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image" Target="../media/image69.wmf"/><Relationship Id="rId5" Type="http://schemas.openxmlformats.org/officeDocument/2006/relationships/oleObject" Target="../embeddings/oleObject14.bin"/><Relationship Id="rId4" Type="http://schemas.openxmlformats.org/officeDocument/2006/relationships/image" Target="../media/image7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0.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1.xml"/><Relationship Id="rId1" Type="http://schemas.openxmlformats.org/officeDocument/2006/relationships/slideLayout" Target="../slideLayouts/slideLayout13.xml"/><Relationship Id="rId6" Type="http://schemas.openxmlformats.org/officeDocument/2006/relationships/image" Target="../media/image33.png"/><Relationship Id="rId5" Type="http://schemas.microsoft.com/office/2007/relationships/hdphoto" Target="../media/hdphoto1.wdp"/><Relationship Id="rId4" Type="http://schemas.openxmlformats.org/officeDocument/2006/relationships/image" Target="../media/image32.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Grp="1" noChangeArrowheads="1"/>
          </p:cNvSpPr>
          <p:nvPr>
            <p:ph type="ctrTitle"/>
          </p:nvPr>
        </p:nvSpPr>
        <p:spPr>
          <a:xfrm>
            <a:off x="685800" y="1416050"/>
            <a:ext cx="7772400" cy="2054225"/>
          </a:xfrm>
        </p:spPr>
        <p:txBody>
          <a:bodyPr/>
          <a:lstStyle/>
          <a:p>
            <a:pPr algn="ctr"/>
            <a:r>
              <a:rPr lang="en-US" altLang="en-US" dirty="0">
                <a:ea typeface="ＭＳ Ｐゴシック" charset="-128"/>
              </a:rPr>
              <a:t>Link </a:t>
            </a:r>
            <a:r>
              <a:rPr lang="en-US" altLang="zh-CN" dirty="0">
                <a:ea typeface="ＭＳ Ｐゴシック" charset="-128"/>
              </a:rPr>
              <a:t>Layer,</a:t>
            </a:r>
            <a:r>
              <a:rPr lang="zh-CN" altLang="en-US" dirty="0">
                <a:ea typeface="ＭＳ Ｐゴシック" charset="-128"/>
              </a:rPr>
              <a:t> </a:t>
            </a:r>
            <a:r>
              <a:rPr lang="en-US" altLang="zh-CN" dirty="0">
                <a:ea typeface="ＭＳ Ｐゴシック" charset="-128"/>
              </a:rPr>
              <a:t>SDN,</a:t>
            </a:r>
            <a:r>
              <a:rPr lang="zh-CN" altLang="en-US" dirty="0">
                <a:ea typeface="ＭＳ Ｐゴシック" charset="-128"/>
              </a:rPr>
              <a:t> </a:t>
            </a:r>
            <a:br>
              <a:rPr lang="en-US" altLang="zh-CN" dirty="0">
                <a:ea typeface="ＭＳ Ｐゴシック" charset="-128"/>
              </a:rPr>
            </a:br>
            <a:r>
              <a:rPr lang="en-US" altLang="zh-CN" dirty="0">
                <a:ea typeface="ＭＳ Ｐゴシック" charset="-128"/>
              </a:rPr>
              <a:t>Course</a:t>
            </a:r>
            <a:r>
              <a:rPr lang="zh-CN" altLang="en-US" dirty="0">
                <a:ea typeface="ＭＳ Ｐゴシック" charset="-128"/>
              </a:rPr>
              <a:t> </a:t>
            </a:r>
            <a:r>
              <a:rPr lang="en-US" altLang="zh-CN" dirty="0">
                <a:ea typeface="ＭＳ Ｐゴシック" charset="-128"/>
              </a:rPr>
              <a:t>Summary</a:t>
            </a:r>
            <a:endParaRPr lang="en-US" altLang="en-US" sz="2800" dirty="0">
              <a:ea typeface="ＭＳ Ｐゴシック" charset="-128"/>
            </a:endParaRPr>
          </a:p>
        </p:txBody>
      </p:sp>
      <p:sp>
        <p:nvSpPr>
          <p:cNvPr id="5" name="Rectangle 5">
            <a:extLst>
              <a:ext uri="{FF2B5EF4-FFF2-40B4-BE49-F238E27FC236}">
                <a16:creationId xmlns:a16="http://schemas.microsoft.com/office/drawing/2014/main" id="{5CC34F28-FC0A-5C4A-89ED-8420B868FE8F}"/>
              </a:ext>
            </a:extLst>
          </p:cNvPr>
          <p:cNvSpPr txBox="1">
            <a:spLocks noChangeArrowheads="1"/>
          </p:cNvSpPr>
          <p:nvPr/>
        </p:nvSpPr>
        <p:spPr bwMode="auto">
          <a:xfrm>
            <a:off x="1022350" y="3468839"/>
            <a:ext cx="7010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chemeClr val="accent2"/>
              </a:buClr>
              <a:buSzPct val="85000"/>
              <a:buFont typeface="ZapfDingbats" charset="0"/>
              <a:buNone/>
              <a:defRPr sz="2800">
                <a:solidFill>
                  <a:schemeClr val="tx1"/>
                </a:solidFill>
                <a:latin typeface="+mn-lt"/>
                <a:ea typeface="ＭＳ Ｐゴシック" charset="0"/>
                <a:cs typeface="ＭＳ Ｐゴシック" charset="0"/>
              </a:defRPr>
            </a:lvl1pPr>
            <a:lvl2pPr marL="457200" indent="0" algn="ctr" rtl="0" eaLnBrk="0" fontAlgn="base" hangingPunct="0">
              <a:spcBef>
                <a:spcPct val="20000"/>
              </a:spcBef>
              <a:spcAft>
                <a:spcPct val="0"/>
              </a:spcAft>
              <a:buClr>
                <a:schemeClr val="accent2"/>
              </a:buClr>
              <a:buSzPct val="75000"/>
              <a:buFont typeface="ZapfDingbats" charset="0"/>
              <a:buNone/>
              <a:defRPr sz="2400">
                <a:solidFill>
                  <a:schemeClr val="tx1"/>
                </a:solidFill>
                <a:latin typeface="+mn-lt"/>
                <a:ea typeface="ＭＳ Ｐゴシック" charset="0"/>
              </a:defRPr>
            </a:lvl2pPr>
            <a:lvl3pPr marL="914400" indent="0" algn="ctr" rtl="0" eaLnBrk="0" fontAlgn="base" hangingPunct="0">
              <a:spcBef>
                <a:spcPct val="20000"/>
              </a:spcBef>
              <a:spcAft>
                <a:spcPct val="0"/>
              </a:spcAft>
              <a:buNone/>
              <a:defRPr sz="2000">
                <a:solidFill>
                  <a:schemeClr val="tx1"/>
                </a:solidFill>
                <a:latin typeface="+mn-lt"/>
                <a:ea typeface="ＭＳ Ｐゴシック" charset="0"/>
              </a:defRPr>
            </a:lvl3pPr>
            <a:lvl4pPr marL="1371600" indent="0" algn="ctr" rtl="0" eaLnBrk="0" fontAlgn="base" hangingPunct="0">
              <a:spcBef>
                <a:spcPct val="20000"/>
              </a:spcBef>
              <a:spcAft>
                <a:spcPct val="0"/>
              </a:spcAft>
              <a:buNone/>
              <a:defRPr sz="2000">
                <a:solidFill>
                  <a:schemeClr val="tx1"/>
                </a:solidFill>
                <a:latin typeface="Times New Roman" pitchFamily="18" charset="0"/>
                <a:ea typeface="ＭＳ Ｐゴシック" charset="0"/>
              </a:defRPr>
            </a:lvl4pPr>
            <a:lvl5pPr marL="1828800" indent="0" algn="ctr" rtl="0" eaLnBrk="0" fontAlgn="base" hangingPunct="0">
              <a:spcBef>
                <a:spcPct val="20000"/>
              </a:spcBef>
              <a:spcAft>
                <a:spcPct val="0"/>
              </a:spcAft>
              <a:buNone/>
              <a:defRPr sz="2000">
                <a:solidFill>
                  <a:schemeClr val="tx1"/>
                </a:solidFill>
                <a:latin typeface="Times New Roman" pitchFamily="18" charset="0"/>
                <a:ea typeface="ＭＳ Ｐゴシック" charset="0"/>
              </a:defRPr>
            </a:lvl5pPr>
            <a:lvl6pPr marL="2286000" indent="0" algn="ctr" rtl="0" eaLnBrk="0" fontAlgn="base" hangingPunct="0">
              <a:spcBef>
                <a:spcPct val="20000"/>
              </a:spcBef>
              <a:spcAft>
                <a:spcPct val="0"/>
              </a:spcAft>
              <a:buNone/>
              <a:defRPr sz="2000">
                <a:solidFill>
                  <a:schemeClr val="tx1"/>
                </a:solidFill>
                <a:latin typeface="Times New Roman" pitchFamily="18" charset="0"/>
              </a:defRPr>
            </a:lvl6pPr>
            <a:lvl7pPr marL="2743200" indent="0" algn="ctr" rtl="0" eaLnBrk="0" fontAlgn="base" hangingPunct="0">
              <a:spcBef>
                <a:spcPct val="20000"/>
              </a:spcBef>
              <a:spcAft>
                <a:spcPct val="0"/>
              </a:spcAft>
              <a:buNone/>
              <a:defRPr sz="2000">
                <a:solidFill>
                  <a:schemeClr val="tx1"/>
                </a:solidFill>
                <a:latin typeface="Times New Roman" pitchFamily="18" charset="0"/>
              </a:defRPr>
            </a:lvl7pPr>
            <a:lvl8pPr marL="3200400" indent="0" algn="ctr" rtl="0" eaLnBrk="0" fontAlgn="base" hangingPunct="0">
              <a:spcBef>
                <a:spcPct val="20000"/>
              </a:spcBef>
              <a:spcAft>
                <a:spcPct val="0"/>
              </a:spcAft>
              <a:buNone/>
              <a:defRPr sz="2000">
                <a:solidFill>
                  <a:schemeClr val="tx1"/>
                </a:solidFill>
                <a:latin typeface="Times New Roman" pitchFamily="18" charset="0"/>
              </a:defRPr>
            </a:lvl8pPr>
            <a:lvl9pPr marL="3657600" indent="0" algn="ctr" rtl="0" eaLnBrk="0" fontAlgn="base" hangingPunct="0">
              <a:spcBef>
                <a:spcPct val="20000"/>
              </a:spcBef>
              <a:spcAft>
                <a:spcPct val="0"/>
              </a:spcAft>
              <a:buNone/>
              <a:defRPr sz="2000">
                <a:solidFill>
                  <a:schemeClr val="tx1"/>
                </a:solidFill>
                <a:latin typeface="Times New Roman" pitchFamily="18" charset="0"/>
              </a:defRPr>
            </a:lvl9pPr>
          </a:lstStyle>
          <a:p>
            <a:r>
              <a:rPr lang="en-US" altLang="zh-CN" sz="2400" kern="0" dirty="0">
                <a:ea typeface="ＭＳ Ｐゴシック" charset="-128"/>
              </a:rPr>
              <a:t>Qiao</a:t>
            </a:r>
            <a:r>
              <a:rPr lang="zh-CN" altLang="en-US" sz="2400" kern="0" dirty="0">
                <a:ea typeface="ＭＳ Ｐゴシック" charset="-128"/>
              </a:rPr>
              <a:t> </a:t>
            </a:r>
            <a:r>
              <a:rPr lang="en-US" altLang="zh-CN" sz="2400" kern="0" dirty="0">
                <a:ea typeface="ＭＳ Ｐゴシック" charset="-128"/>
              </a:rPr>
              <a:t>Xiang</a:t>
            </a:r>
            <a:endParaRPr lang="en-US" altLang="x-none" sz="2400" kern="0" dirty="0">
              <a:ea typeface="ＭＳ Ｐゴシック" charset="-128"/>
            </a:endParaRPr>
          </a:p>
          <a:p>
            <a:endParaRPr lang="en-US" altLang="x-none" sz="2400" kern="0" dirty="0">
              <a:ea typeface="ＭＳ Ｐゴシック" charset="-128"/>
            </a:endParaRPr>
          </a:p>
          <a:p>
            <a:r>
              <a:rPr lang="en-US" altLang="x-none" sz="2400" kern="0" dirty="0">
                <a:ea typeface="ＭＳ Ｐゴシック" charset="-128"/>
              </a:rPr>
              <a:t>https://</a:t>
            </a:r>
            <a:r>
              <a:rPr lang="en-US" altLang="x-none" sz="2400" kern="0" dirty="0" err="1">
                <a:ea typeface="ＭＳ Ｐゴシック" charset="-128"/>
              </a:rPr>
              <a:t>qiaoxiang.me</a:t>
            </a:r>
            <a:r>
              <a:rPr lang="en-US" altLang="x-none" sz="2400" kern="0" dirty="0">
                <a:ea typeface="ＭＳ Ｐゴシック" charset="-128"/>
              </a:rPr>
              <a:t>/courses/cnns-xmuf21/</a:t>
            </a:r>
            <a:r>
              <a:rPr lang="en-US" altLang="x-none" sz="2400" kern="0" dirty="0" err="1">
                <a:ea typeface="ＭＳ Ｐゴシック" charset="-128"/>
              </a:rPr>
              <a:t>index.shtml</a:t>
            </a:r>
            <a:endParaRPr lang="en-US" altLang="x-none" sz="2400" kern="0" dirty="0">
              <a:ea typeface="ＭＳ Ｐゴシック" charset="-128"/>
            </a:endParaRPr>
          </a:p>
          <a:p>
            <a:endParaRPr lang="en-US" altLang="x-none" sz="2400" kern="0" dirty="0">
              <a:ea typeface="ＭＳ Ｐゴシック" charset="-128"/>
            </a:endParaRPr>
          </a:p>
          <a:p>
            <a:r>
              <a:rPr lang="en-US" altLang="zh-CN" sz="2400" kern="0" dirty="0">
                <a:ea typeface="ＭＳ Ｐゴシック" charset="-128"/>
              </a:rPr>
              <a:t>12</a:t>
            </a:r>
            <a:r>
              <a:rPr lang="en-US" altLang="x-none" sz="2400" kern="0" dirty="0">
                <a:ea typeface="ＭＳ Ｐゴシック" charset="-128"/>
              </a:rPr>
              <a:t>/</a:t>
            </a:r>
            <a:r>
              <a:rPr lang="en-US" altLang="zh-CN" sz="2400" kern="0" dirty="0">
                <a:ea typeface="宋体" charset="-122"/>
              </a:rPr>
              <a:t>16</a:t>
            </a:r>
            <a:r>
              <a:rPr lang="en-US" altLang="x-none" sz="2400" kern="0" dirty="0">
                <a:ea typeface="ＭＳ Ｐゴシック" charset="-128"/>
              </a:rPr>
              <a:t>/20</a:t>
            </a:r>
            <a:r>
              <a:rPr lang="en-US" altLang="zh-CN" sz="2400" kern="0" dirty="0">
                <a:ea typeface="ＭＳ Ｐゴシック" charset="-128"/>
              </a:rPr>
              <a:t>21</a:t>
            </a:r>
            <a:endParaRPr lang="en-US" altLang="x-none" sz="2400" kern="0" dirty="0">
              <a:ea typeface="ＭＳ Ｐゴシック" charset="-128"/>
            </a:endParaRPr>
          </a:p>
        </p:txBody>
      </p:sp>
      <p:sp>
        <p:nvSpPr>
          <p:cNvPr id="6" name="TextBox 5">
            <a:extLst>
              <a:ext uri="{FF2B5EF4-FFF2-40B4-BE49-F238E27FC236}">
                <a16:creationId xmlns:a16="http://schemas.microsoft.com/office/drawing/2014/main" id="{A95E61B1-2134-7642-B1C0-3A69EE6C9FCF}"/>
              </a:ext>
            </a:extLst>
          </p:cNvPr>
          <p:cNvSpPr txBox="1"/>
          <p:nvPr/>
        </p:nvSpPr>
        <p:spPr>
          <a:xfrm>
            <a:off x="465683" y="6407150"/>
            <a:ext cx="8225329" cy="276999"/>
          </a:xfrm>
          <a:prstGeom prst="rect">
            <a:avLst/>
          </a:prstGeom>
          <a:noFill/>
        </p:spPr>
        <p:txBody>
          <a:bodyPr wrap="none" rtlCol="0">
            <a:spAutoFit/>
          </a:bodyPr>
          <a:lstStyle/>
          <a:p>
            <a:r>
              <a:rPr lang="en-US" sz="1200" dirty="0">
                <a:latin typeface="+mn-lt"/>
              </a:rPr>
              <a:t>Th</a:t>
            </a:r>
            <a:r>
              <a:rPr lang="en-US" altLang="zh-CN" sz="1200" dirty="0">
                <a:latin typeface="+mn-lt"/>
              </a:rPr>
              <a:t>is</a:t>
            </a:r>
            <a:r>
              <a:rPr lang="zh-CN" altLang="en-US" sz="1200" dirty="0">
                <a:latin typeface="+mn-lt"/>
              </a:rPr>
              <a:t> </a:t>
            </a:r>
            <a:r>
              <a:rPr lang="en-US" altLang="zh-CN" sz="1200" dirty="0">
                <a:latin typeface="+mn-lt"/>
              </a:rPr>
              <a:t>deck</a:t>
            </a:r>
            <a:r>
              <a:rPr lang="zh-CN" altLang="en-US" sz="1200" dirty="0">
                <a:latin typeface="+mn-lt"/>
              </a:rPr>
              <a:t> </a:t>
            </a:r>
            <a:r>
              <a:rPr lang="en-US" altLang="zh-CN" sz="1200" dirty="0">
                <a:latin typeface="+mn-lt"/>
              </a:rPr>
              <a:t>of</a:t>
            </a:r>
            <a:r>
              <a:rPr lang="zh-CN" altLang="en-US" sz="1200" dirty="0">
                <a:latin typeface="+mn-lt"/>
              </a:rPr>
              <a:t> </a:t>
            </a:r>
            <a:r>
              <a:rPr lang="en-US" altLang="zh-CN" sz="1200" dirty="0">
                <a:latin typeface="+mn-lt"/>
              </a:rPr>
              <a:t>slides</a:t>
            </a:r>
            <a:r>
              <a:rPr lang="en-US" sz="1200" dirty="0">
                <a:latin typeface="+mn-lt"/>
              </a:rPr>
              <a:t> are heavily based on CPSC 433/533 at Yale University, by courtesy of Dr. Y. Richard Yang.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A9727F5C-F85A-4447-841C-0B30C85B1623}" type="slidenum">
              <a:rPr lang="en-US" altLang="en-US" sz="1400">
                <a:solidFill>
                  <a:srgbClr val="000000"/>
                </a:solidFill>
                <a:latin typeface="Times New Roman" charset="0"/>
              </a:rPr>
              <a:pPr>
                <a:spcBef>
                  <a:spcPct val="0"/>
                </a:spcBef>
                <a:buClrTx/>
                <a:buSzTx/>
                <a:buFontTx/>
                <a:buNone/>
              </a:pPr>
              <a:t>10</a:t>
            </a:fld>
            <a:endParaRPr lang="en-US" altLang="en-US" sz="1400">
              <a:solidFill>
                <a:srgbClr val="000000"/>
              </a:solidFill>
              <a:latin typeface="Times New Roman" charset="0"/>
            </a:endParaRPr>
          </a:p>
        </p:txBody>
      </p:sp>
      <p:sp>
        <p:nvSpPr>
          <p:cNvPr id="201730" name="Rectangle 2"/>
          <p:cNvSpPr>
            <a:spLocks noGrp="1" noChangeArrowheads="1"/>
          </p:cNvSpPr>
          <p:nvPr>
            <p:ph type="title"/>
          </p:nvPr>
        </p:nvSpPr>
        <p:spPr/>
        <p:txBody>
          <a:bodyPr/>
          <a:lstStyle/>
          <a:p>
            <a:r>
              <a:rPr lang="en-US" altLang="en-US">
                <a:ea typeface="ＭＳ Ｐゴシック" charset="-128"/>
              </a:rPr>
              <a:t>Slotted Aloha Efficiency</a:t>
            </a:r>
          </a:p>
        </p:txBody>
      </p:sp>
      <p:sp>
        <p:nvSpPr>
          <p:cNvPr id="300035" name="Rectangle 3"/>
          <p:cNvSpPr>
            <a:spLocks noGrp="1" noChangeArrowheads="1"/>
          </p:cNvSpPr>
          <p:nvPr>
            <p:ph type="body" idx="1"/>
          </p:nvPr>
        </p:nvSpPr>
        <p:spPr>
          <a:xfrm>
            <a:off x="639763" y="1287463"/>
            <a:ext cx="7772400" cy="5105400"/>
          </a:xfrm>
        </p:spPr>
        <p:txBody>
          <a:bodyPr/>
          <a:lstStyle/>
          <a:p>
            <a:pPr>
              <a:buFont typeface="ZapfDingbats" charset="0"/>
              <a:buNone/>
            </a:pPr>
            <a:r>
              <a:rPr lang="en-US" altLang="en-US" sz="3200" u="sng">
                <a:solidFill>
                  <a:srgbClr val="FF0000"/>
                </a:solidFill>
                <a:ea typeface="ＭＳ Ｐゴシック" charset="-128"/>
              </a:rPr>
              <a:t>Q:</a:t>
            </a:r>
            <a:r>
              <a:rPr lang="en-US" altLang="en-US" sz="3200">
                <a:ea typeface="ＭＳ Ｐゴシック" charset="-128"/>
              </a:rPr>
              <a:t> What is the fraction of successful slots?</a:t>
            </a:r>
          </a:p>
          <a:p>
            <a:pPr>
              <a:buFont typeface="ZapfDingbats" charset="0"/>
              <a:buNone/>
            </a:pPr>
            <a:r>
              <a:rPr lang="en-US" altLang="en-US" sz="2400">
                <a:ea typeface="ＭＳ Ｐゴシック" charset="-128"/>
              </a:rPr>
              <a:t>suppose n stations have packets to send</a:t>
            </a:r>
          </a:p>
          <a:p>
            <a:pPr>
              <a:buFont typeface="ZapfDingbats" charset="0"/>
              <a:buNone/>
            </a:pPr>
            <a:r>
              <a:rPr lang="en-US" altLang="en-US" sz="2400">
                <a:ea typeface="ＭＳ Ｐゴシック" charset="-128"/>
              </a:rPr>
              <a:t>suppose each transmits in a slot with probability </a:t>
            </a:r>
            <a:r>
              <a:rPr lang="en-US" altLang="en-US" sz="2400" i="1">
                <a:ea typeface="ＭＳ Ｐゴシック" charset="-128"/>
              </a:rPr>
              <a:t>p</a:t>
            </a:r>
          </a:p>
          <a:p>
            <a:pPr>
              <a:buFont typeface="ZapfDingbats" charset="0"/>
              <a:buNone/>
            </a:pPr>
            <a:endParaRPr lang="en-US" altLang="en-US">
              <a:ea typeface="ＭＳ Ｐゴシック" charset="-128"/>
            </a:endParaRPr>
          </a:p>
          <a:p>
            <a:pPr>
              <a:buFont typeface="ZapfDingbats" charset="0"/>
              <a:buNone/>
            </a:pPr>
            <a:r>
              <a:rPr lang="en-US" altLang="en-US">
                <a:ea typeface="ＭＳ Ｐゴシック" charset="-128"/>
              </a:rPr>
              <a:t>	- </a:t>
            </a:r>
            <a:r>
              <a:rPr lang="en-US" altLang="en-US" sz="2400">
                <a:ea typeface="ＭＳ Ｐゴシック" charset="-128"/>
              </a:rPr>
              <a:t>prob. of succ. by a specific node:    p (1-p)</a:t>
            </a:r>
            <a:r>
              <a:rPr lang="en-US" altLang="en-US" sz="2400" b="1" baseline="30000">
                <a:ea typeface="ＭＳ Ｐゴシック" charset="-128"/>
              </a:rPr>
              <a:t>(n-1)</a:t>
            </a:r>
          </a:p>
          <a:p>
            <a:pPr>
              <a:buFont typeface="ZapfDingbats" charset="0"/>
              <a:buNone/>
            </a:pPr>
            <a:r>
              <a:rPr lang="en-US" altLang="en-US" sz="2400" b="1" baseline="30000">
                <a:ea typeface="ＭＳ Ｐゴシック" charset="-128"/>
              </a:rPr>
              <a:t> </a:t>
            </a:r>
            <a:r>
              <a:rPr lang="en-US" altLang="en-US" sz="2400">
                <a:ea typeface="ＭＳ Ｐゴシック" charset="-128"/>
              </a:rPr>
              <a:t> </a:t>
            </a:r>
          </a:p>
          <a:p>
            <a:pPr>
              <a:buFont typeface="ZapfDingbats" charset="0"/>
              <a:buNone/>
            </a:pPr>
            <a:r>
              <a:rPr lang="en-US" altLang="en-US" sz="2400">
                <a:ea typeface="ＭＳ Ｐゴシック" charset="-128"/>
              </a:rPr>
              <a:t>	- prob. of succ. by any one of the N nodes</a:t>
            </a:r>
          </a:p>
          <a:p>
            <a:pPr>
              <a:buFont typeface="ZapfDingbats" charset="0"/>
              <a:buNone/>
            </a:pPr>
            <a:r>
              <a:rPr lang="en-US" altLang="en-US" sz="2400">
                <a:ea typeface="ＭＳ Ｐゴシック" charset="-128"/>
              </a:rPr>
              <a:t>		S(p) = n * Prob (only one transmits) </a:t>
            </a:r>
          </a:p>
          <a:p>
            <a:pPr>
              <a:buFont typeface="ZapfDingbats" charset="0"/>
              <a:buNone/>
            </a:pPr>
            <a:r>
              <a:rPr lang="en-US" altLang="en-US" sz="2400">
                <a:ea typeface="ＭＳ Ｐゴシック" charset="-128"/>
              </a:rPr>
              <a:t>            = n p (1-p)</a:t>
            </a:r>
            <a:r>
              <a:rPr lang="en-US" altLang="en-US" sz="2400" b="1" baseline="30000">
                <a:ea typeface="ＭＳ Ｐゴシック" charset="-128"/>
              </a:rPr>
              <a:t>(n-1)</a:t>
            </a:r>
            <a:endParaRPr lang="en-US" altLang="en-US" sz="2400" baseline="30000">
              <a:ea typeface="ＭＳ Ｐゴシック" charset="-128"/>
            </a:endParaRPr>
          </a:p>
        </p:txBody>
      </p:sp>
    </p:spTree>
    <p:extLst>
      <p:ext uri="{BB962C8B-B14F-4D97-AF65-F5344CB8AC3E}">
        <p14:creationId xmlns:p14="http://schemas.microsoft.com/office/powerpoint/2010/main" val="9542669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003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003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003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003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00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2881611" y="3497645"/>
            <a:ext cx="1464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Helvetica Neue" charset="0"/>
                <a:ea typeface="ＭＳ Ｐゴシック" charset="0"/>
                <a:cs typeface="Helvetica Neue" charset="0"/>
                <a:sym typeface="Helvetica Neue" charset="0"/>
              </a:rPr>
              <a:t>Controller</a:t>
            </a:r>
          </a:p>
        </p:txBody>
      </p:sp>
      <p:sp>
        <p:nvSpPr>
          <p:cNvPr id="51205" name="Rectangle 5"/>
          <p:cNvSpPr>
            <a:spLocks/>
          </p:cNvSpPr>
          <p:nvPr/>
        </p:nvSpPr>
        <p:spPr bwMode="auto">
          <a:xfrm>
            <a:off x="3023741" y="866671"/>
            <a:ext cx="99717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Helvetica Neue" charset="0"/>
                <a:ea typeface="ＭＳ Ｐゴシック" charset="0"/>
                <a:cs typeface="Helvetica Neue" charset="0"/>
                <a:sym typeface="Helvetica Neue" charset="0"/>
              </a:rPr>
              <a:t>Switch</a:t>
            </a:r>
          </a:p>
        </p:txBody>
      </p:sp>
      <p:sp>
        <p:nvSpPr>
          <p:cNvPr id="51206" name="AutoShape 6"/>
          <p:cNvSpPr>
            <a:spLocks/>
          </p:cNvSpPr>
          <p:nvPr/>
        </p:nvSpPr>
        <p:spPr bwMode="auto">
          <a:xfrm>
            <a:off x="121444" y="3926465"/>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sp>
        <p:nvSpPr>
          <p:cNvPr id="51207" name="AutoShape 7"/>
          <p:cNvSpPr>
            <a:spLocks/>
          </p:cNvSpPr>
          <p:nvPr/>
        </p:nvSpPr>
        <p:spPr bwMode="auto">
          <a:xfrm>
            <a:off x="128588"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uLnTx/>
              <a:uFillTx/>
              <a:latin typeface="Arial" charset="0"/>
              <a:ea typeface="ＭＳ Ｐゴシック" charset="0"/>
              <a:cs typeface="ＭＳ Ｐゴシック" charset="0"/>
            </a:endParaRPr>
          </a:p>
        </p:txBody>
      </p:sp>
      <p:sp>
        <p:nvSpPr>
          <p:cNvPr id="51224" name="Rectangle 24"/>
          <p:cNvSpPr>
            <a:spLocks/>
          </p:cNvSpPr>
          <p:nvPr/>
        </p:nvSpPr>
        <p:spPr bwMode="auto">
          <a:xfrm>
            <a:off x="285750" y="3950191"/>
            <a:ext cx="8085459" cy="2543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def</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onPacketIn</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(p):</a:t>
            </a:r>
          </a:p>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if 22 == </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p.tcp_dst</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b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drop</a:t>
            </a:r>
          </a:p>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installRule</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({`priority`:1,’match’:{‘tcp_dst':22},'action':[]})</a:t>
            </a:r>
          </a:p>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else:</a:t>
            </a:r>
          </a:p>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installRule</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({`priority`:0,’match’:{‘eth_</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dst</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p.eth_dst</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'action':[</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hostTbl</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p.eth_dst</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forward([</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hostTbl</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p.eth_dst</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a:t>Does the Program Work?</a:t>
            </a:r>
          </a:p>
        </p:txBody>
      </p:sp>
      <p:sp>
        <p:nvSpPr>
          <p:cNvPr id="16" name="Oval 3"/>
          <p:cNvSpPr>
            <a:spLocks/>
          </p:cNvSpPr>
          <p:nvPr/>
        </p:nvSpPr>
        <p:spPr bwMode="auto">
          <a:xfrm>
            <a:off x="7402087" y="893120"/>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EthDst:A</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TcpDst:80</a:t>
            </a:r>
          </a:p>
        </p:txBody>
      </p:sp>
      <p:sp>
        <p:nvSpPr>
          <p:cNvPr id="17" name="AutoShape 2"/>
          <p:cNvSpPr>
            <a:spLocks/>
          </p:cNvSpPr>
          <p:nvPr/>
        </p:nvSpPr>
        <p:spPr bwMode="auto">
          <a:xfrm>
            <a:off x="128587"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uLnTx/>
              <a:uFillTx/>
              <a:latin typeface="Arial" charset="0"/>
              <a:ea typeface="ＭＳ Ｐゴシック" charset="0"/>
              <a:cs typeface="ＭＳ Ｐゴシック" charset="0"/>
            </a:endParaRPr>
          </a:p>
        </p:txBody>
      </p:sp>
      <p:sp>
        <p:nvSpPr>
          <p:cNvPr id="3" name="Rectangle 2"/>
          <p:cNvSpPr/>
          <p:nvPr/>
        </p:nvSpPr>
        <p:spPr>
          <a:xfrm>
            <a:off x="514846" y="2094367"/>
            <a:ext cx="6858000" cy="461665"/>
          </a:xfrm>
          <a:prstGeom prst="rect">
            <a:avLst/>
          </a:prstGeom>
          <a:solidFill>
            <a:schemeClr val="accent6">
              <a:lumMod val="75000"/>
              <a:alpha val="79999"/>
            </a:schemeClr>
          </a:solid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rPr>
              <a:t>{`priority`:0,’match’:{‘eth_</a:t>
            </a:r>
            <a:r>
              <a:rPr kumimoji="0" lang="en-US" sz="2400" b="0" i="0" u="none" strike="noStrike" kern="1200" cap="none" spc="0" normalizeH="0" baseline="0" noProof="0" dirty="0" err="1">
                <a:ln>
                  <a:noFill/>
                </a:ln>
                <a:solidFill>
                  <a:prstClr val="black"/>
                </a:solidFill>
                <a:effectLst/>
                <a:uLnTx/>
                <a:uFillTx/>
                <a:latin typeface="Arial" charset="0"/>
                <a:ea typeface="ＭＳ Ｐゴシック" charset="0"/>
                <a:cs typeface="ＭＳ Ｐゴシック" charset="0"/>
              </a:rPr>
              <a:t>dst</a:t>
            </a:r>
            <a:r>
              <a:rPr kumimoji="0" lang="en-US" sz="24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rPr>
              <a:t>’:A},'action':[1]}</a:t>
            </a:r>
            <a:endParaRPr kumimoji="0" lang="en-US" sz="2400" b="0" i="0" u="none" strike="noStrike" kern="1200" cap="none" spc="0" normalizeH="0" baseline="-25000" noProof="0" dirty="0">
              <a:ln>
                <a:noFill/>
              </a:ln>
              <a:solidFill>
                <a:prstClr val="black"/>
              </a:solidFill>
              <a:effectLst/>
              <a:uLnTx/>
              <a:uFillTx/>
              <a:latin typeface="Arial" charset="0"/>
              <a:ea typeface="ＭＳ Ｐゴシック" charset="0"/>
              <a:cs typeface="ＭＳ Ｐゴシック" charset="0"/>
            </a:endParaRPr>
          </a:p>
        </p:txBody>
      </p:sp>
      <p:sp>
        <p:nvSpPr>
          <p:cNvPr id="19" name="Oval 3"/>
          <p:cNvSpPr>
            <a:spLocks/>
          </p:cNvSpPr>
          <p:nvPr/>
        </p:nvSpPr>
        <p:spPr bwMode="auto">
          <a:xfrm>
            <a:off x="7437524" y="2282174"/>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EthDst:A</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TcpDst:22</a:t>
            </a:r>
          </a:p>
        </p:txBody>
      </p:sp>
      <p:sp>
        <p:nvSpPr>
          <p:cNvPr id="12"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100</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
        <p:nvSpPr>
          <p:cNvPr id="14" name="Rounded Rectangular Callout 13"/>
          <p:cNvSpPr/>
          <p:nvPr/>
        </p:nvSpPr>
        <p:spPr bwMode="auto">
          <a:xfrm>
            <a:off x="4586113" y="2878666"/>
            <a:ext cx="2441220" cy="550333"/>
          </a:xfrm>
          <a:prstGeom prst="wedgeRoundRectCallout">
            <a:avLst>
              <a:gd name="adj1" fmla="val 6005"/>
              <a:gd name="adj2" fmla="val -102955"/>
              <a:gd name="adj3" fmla="val 16667"/>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 security bug!</a:t>
            </a:r>
          </a:p>
        </p:txBody>
      </p:sp>
    </p:spTree>
    <p:extLst>
      <p:ext uri="{BB962C8B-B14F-4D97-AF65-F5344CB8AC3E}">
        <p14:creationId xmlns:p14="http://schemas.microsoft.com/office/powerpoint/2010/main" val="205807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P spid="1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OVS Approach: Using Exact Match</a:t>
            </a:r>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 {A:1,B:2,C:3,D:4}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def</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onPacketIn</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i</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f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22 ==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p.tcp_dst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drop</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rPr>
              <a:t>installRule</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({‘priority’:1,</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‘match’:</a:t>
            </a:r>
            <a:r>
              <a:rPr kumimoji="0" lang="nl-NL" sz="2000" b="1" i="0" u="none" strike="noStrike" kern="1200" cap="none" spc="0" normalizeH="0" baseline="0" noProof="0" dirty="0" err="1">
                <a:ln>
                  <a:noFill/>
                </a:ln>
                <a:solidFill>
                  <a:srgbClr val="FF0000"/>
                </a:solidFill>
                <a:effectLst/>
                <a:uLnTx/>
                <a:uFillTx/>
                <a:latin typeface="Menlo Regular"/>
                <a:ea typeface="ＭＳ Ｐゴシック" charset="0"/>
                <a:cs typeface="Menlo Regular"/>
              </a:rPr>
              <a:t>exactMatch</a:t>
            </a:r>
            <a:r>
              <a:rPr kumimoji="0" lang="nl-NL" sz="2000" b="1" i="0" u="none" strike="noStrike" kern="1200" cap="none" spc="0" normalizeH="0" baseline="0" noProof="0" dirty="0">
                <a:ln>
                  <a:noFill/>
                </a:ln>
                <a:solidFill>
                  <a:srgbClr val="FF0000"/>
                </a:solidFill>
                <a:effectLst/>
                <a:uLnTx/>
                <a:uFillTx/>
                <a:latin typeface="Menlo Regular"/>
                <a:ea typeface="ＭＳ Ｐゴシック" charset="0"/>
                <a:cs typeface="Menlo Regular"/>
              </a:rPr>
              <a:t>(p)</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‘action’:[]})</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else:</a:t>
            </a:r>
            <a:b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b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forward([</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p.eth_dst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installRule</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a:ln>
                  <a:noFill/>
                </a:ln>
                <a:solidFill>
                  <a:srgbClr val="000000"/>
                </a:solidFill>
                <a:effectLst/>
                <a:uLnTx/>
                <a:uFillTx/>
                <a:latin typeface="Menlo Regular"/>
                <a:ea typeface="ＭＳ Ｐゴシック" charset="0"/>
                <a:cs typeface="Menlo Regular"/>
                <a:sym typeface="Menlo Regular" charset="0"/>
              </a:rPr>
              <a:t>‘priority’:0,</a:t>
            </a:r>
            <a:br>
              <a:rPr kumimoji="0" lang="nl-NL" sz="2000" b="1" i="0" u="none" strike="noStrike" kern="1200" cap="none" spc="0" normalizeH="0" baseline="0" noProof="0" dirty="0">
                <a:ln>
                  <a:noFill/>
                </a:ln>
                <a:solidFill>
                  <a:srgbClr val="000000"/>
                </a:solidFill>
                <a:effectLst/>
                <a:uLnTx/>
                <a:uFillTx/>
                <a:latin typeface="Menlo Regular"/>
                <a:ea typeface="ＭＳ Ｐゴシック" charset="0"/>
                <a:cs typeface="Menlo Regular"/>
                <a:sym typeface="Menlo Regular" charset="0"/>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‘match’:</a:t>
            </a:r>
            <a:r>
              <a:rPr kumimoji="0" lang="nl-NL" sz="2000" b="1" i="0" u="none" strike="noStrike" kern="1200" cap="none" spc="0" normalizeH="0" baseline="0" noProof="0" dirty="0" err="1">
                <a:ln>
                  <a:noFill/>
                </a:ln>
                <a:solidFill>
                  <a:srgbClr val="FF0000"/>
                </a:solidFill>
                <a:effectLst/>
                <a:uLnTx/>
                <a:uFillTx/>
                <a:latin typeface="Menlo Regular"/>
                <a:ea typeface="ＭＳ Ｐゴシック" charset="0"/>
                <a:cs typeface="Menlo Regular"/>
              </a:rPr>
              <a:t>exactMatch</a:t>
            </a:r>
            <a:r>
              <a:rPr kumimoji="0" lang="nl-NL" sz="2000" b="1" i="0" u="none" strike="noStrike" kern="1200" cap="none" spc="0" normalizeH="0" baseline="0" noProof="0" dirty="0">
                <a:ln>
                  <a:noFill/>
                </a:ln>
                <a:solidFill>
                  <a:srgbClr val="FF0000"/>
                </a:solidFill>
                <a:effectLst/>
                <a:uLnTx/>
                <a:uFillTx/>
                <a:latin typeface="Menlo Regular"/>
                <a:ea typeface="ＭＳ Ｐゴシック" charset="0"/>
                <a:cs typeface="Menlo Regular"/>
              </a:rPr>
              <a:t>(p)</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‘action’:[</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hostTbl</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p.eth_dst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endParaRPr kumimoji="0" lang="en-US"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endParaRPr>
          </a:p>
        </p:txBody>
      </p:sp>
      <p:sp>
        <p:nvSpPr>
          <p:cNvPr id="4"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101</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20735628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Problems of OVS Approach</a:t>
            </a:r>
          </a:p>
        </p:txBody>
      </p:sp>
      <p:sp>
        <p:nvSpPr>
          <p:cNvPr id="3" name="Content Placeholder 2"/>
          <p:cNvSpPr>
            <a:spLocks noGrp="1"/>
          </p:cNvSpPr>
          <p:nvPr>
            <p:ph idx="1"/>
          </p:nvPr>
        </p:nvSpPr>
        <p:spPr>
          <a:xfrm>
            <a:off x="142122" y="4010770"/>
            <a:ext cx="8095415" cy="1728925"/>
          </a:xfrm>
        </p:spPr>
        <p:txBody>
          <a:bodyPr/>
          <a:lstStyle/>
          <a:p>
            <a:r>
              <a:rPr lang="en-US" dirty="0"/>
              <a:t>Each new TCP flow delayed for flow setup (10-100 </a:t>
            </a:r>
            <a:r>
              <a:rPr lang="en-US" dirty="0" err="1"/>
              <a:t>ms</a:t>
            </a:r>
            <a:r>
              <a:rPr lang="en-US" dirty="0"/>
              <a:t>)</a:t>
            </a:r>
          </a:p>
          <a:p>
            <a:r>
              <a:rPr lang="en-US" dirty="0"/>
              <a:t>Number of flow table rules may exceed capacity (typically a few thousands)</a:t>
            </a:r>
          </a:p>
        </p:txBody>
      </p:sp>
      <p:pic>
        <p:nvPicPr>
          <p:cNvPr id="5" name="Picture 4"/>
          <p:cNvPicPr>
            <a:picLocks noChangeAspect="1"/>
          </p:cNvPicPr>
          <p:nvPr/>
        </p:nvPicPr>
        <p:blipFill>
          <a:blip r:embed="rId2"/>
          <a:stretch>
            <a:fillRect/>
          </a:stretch>
        </p:blipFill>
        <p:spPr>
          <a:xfrm>
            <a:off x="0" y="995884"/>
            <a:ext cx="9144000" cy="2780464"/>
          </a:xfrm>
          <a:prstGeom prst="rect">
            <a:avLst/>
          </a:prstGeom>
        </p:spPr>
      </p:pic>
      <p:sp>
        <p:nvSpPr>
          <p:cNvPr id="6"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102</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10637578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Outline</a:t>
            </a:r>
          </a:p>
        </p:txBody>
      </p:sp>
      <p:sp>
        <p:nvSpPr>
          <p:cNvPr id="3" name="Content Placeholder 2"/>
          <p:cNvSpPr>
            <a:spLocks noGrp="1"/>
          </p:cNvSpPr>
          <p:nvPr>
            <p:ph idx="1"/>
          </p:nvPr>
        </p:nvSpPr>
        <p:spPr/>
        <p:txBody>
          <a:bodyPr/>
          <a:lstStyle/>
          <a:p>
            <a:pPr>
              <a:buClr>
                <a:srgbClr val="3333CC"/>
              </a:buClr>
              <a:buSzPct val="85000"/>
              <a:buFont typeface="Wingdings" charset="2"/>
              <a:buChar char="q"/>
              <a:defRPr/>
            </a:pPr>
            <a:r>
              <a:rPr lang="en-US" sz="2400" dirty="0">
                <a:latin typeface="Comic Sans MS" pitchFamily="66" charset="0"/>
              </a:rPr>
              <a:t>Admin and recap</a:t>
            </a:r>
          </a:p>
          <a:p>
            <a:pPr>
              <a:buClr>
                <a:srgbClr val="3333CC"/>
              </a:buClr>
              <a:buSzPct val="85000"/>
              <a:buFont typeface="Wingdings" charset="2"/>
              <a:buChar char="q"/>
              <a:defRPr/>
            </a:pPr>
            <a:r>
              <a:rPr lang="en-US" sz="2400" dirty="0">
                <a:latin typeface="Comic Sans MS" pitchFamily="66" charset="0"/>
              </a:rPr>
              <a:t>Link layer</a:t>
            </a:r>
          </a:p>
          <a:p>
            <a:pPr>
              <a:buClr>
                <a:srgbClr val="3333CC"/>
              </a:buClr>
              <a:buSzPct val="85000"/>
              <a:buFont typeface="Wingdings" charset="2"/>
              <a:buChar char="q"/>
              <a:defRPr/>
            </a:pPr>
            <a:r>
              <a:rPr lang="en-US" sz="2400" dirty="0">
                <a:latin typeface="Comic Sans MS" pitchFamily="66" charset="0"/>
              </a:rPr>
              <a:t>Software defined networking</a:t>
            </a:r>
          </a:p>
          <a:p>
            <a:pPr marL="800100" lvl="1" indent="-342900">
              <a:buClr>
                <a:srgbClr val="3333CC"/>
              </a:buClr>
              <a:buSzPct val="85000"/>
              <a:buFont typeface="Courier New" charset="0"/>
              <a:buChar char="o"/>
              <a:defRPr/>
            </a:pPr>
            <a:r>
              <a:rPr lang="en-US" sz="2400" dirty="0">
                <a:latin typeface="Comic Sans MS" pitchFamily="66" charset="0"/>
              </a:rPr>
              <a:t>Motivation: from simple forwarding to network functions</a:t>
            </a:r>
          </a:p>
          <a:p>
            <a:pPr marL="800100" lvl="1" indent="-342900">
              <a:buClr>
                <a:srgbClr val="3333CC"/>
              </a:buClr>
              <a:buSzPct val="85000"/>
              <a:buFont typeface="Courier New" charset="0"/>
              <a:buChar char="o"/>
              <a:defRPr/>
            </a:pPr>
            <a:r>
              <a:rPr lang="en-US" sz="2400" dirty="0">
                <a:latin typeface="Comic Sans MS" pitchFamily="66" charset="0"/>
              </a:rPr>
              <a:t>Design overview</a:t>
            </a:r>
          </a:p>
          <a:p>
            <a:pPr marL="800100" lvl="1" indent="-342900">
              <a:buClr>
                <a:srgbClr val="3333CC"/>
              </a:buClr>
              <a:buSzPct val="85000"/>
              <a:buFont typeface="Courier New" charset="0"/>
              <a:buChar char="o"/>
              <a:defRPr/>
            </a:pPr>
            <a:r>
              <a:rPr lang="en-US" sz="2400" dirty="0">
                <a:latin typeface="Comic Sans MS" pitchFamily="66" charset="0"/>
              </a:rPr>
              <a:t>Data path (</a:t>
            </a:r>
            <a:r>
              <a:rPr lang="en-US" sz="2400" dirty="0" err="1">
                <a:latin typeface="Comic Sans MS" pitchFamily="66" charset="0"/>
              </a:rPr>
              <a:t>OpenFlow</a:t>
            </a:r>
            <a:r>
              <a:rPr lang="en-US" sz="2400" dirty="0">
                <a:latin typeface="Comic Sans MS" pitchFamily="66" charset="0"/>
              </a:rPr>
              <a:t>)</a:t>
            </a:r>
          </a:p>
          <a:p>
            <a:pPr marL="800100" lvl="1" indent="-342900">
              <a:buClr>
                <a:srgbClr val="3333CC"/>
              </a:buClr>
              <a:buSzPct val="85000"/>
              <a:buFont typeface="Courier New" charset="0"/>
              <a:buChar char="o"/>
              <a:defRPr/>
            </a:pPr>
            <a:r>
              <a:rPr lang="en-US" sz="2400" dirty="0">
                <a:latin typeface="Comic Sans MS" pitchFamily="66" charset="0"/>
              </a:rPr>
              <a:t>Control path (programming model)</a:t>
            </a:r>
          </a:p>
          <a:p>
            <a:pPr marL="1200150" lvl="2" indent="-342900">
              <a:buClr>
                <a:srgbClr val="3333CC"/>
              </a:buClr>
              <a:buSzPct val="85000"/>
              <a:buFont typeface="Courier New" charset="0"/>
              <a:buChar char="o"/>
              <a:defRPr/>
            </a:pPr>
            <a:r>
              <a:rPr lang="en-US" sz="2400" dirty="0">
                <a:latin typeface="Comic Sans MS" pitchFamily="66" charset="0"/>
              </a:rPr>
              <a:t>Problems</a:t>
            </a:r>
          </a:p>
          <a:p>
            <a:pPr marL="1200150" lvl="2" indent="-342900">
              <a:buClr>
                <a:srgbClr val="3333CC"/>
              </a:buClr>
              <a:buSzPct val="85000"/>
              <a:buFont typeface="Courier New" charset="0"/>
              <a:buChar char="o"/>
              <a:defRPr/>
            </a:pPr>
            <a:r>
              <a:rPr lang="en-US" sz="2400" dirty="0">
                <a:latin typeface="Comic Sans MS" pitchFamily="66" charset="0"/>
              </a:rPr>
              <a:t>Algorithmic network programming</a:t>
            </a:r>
          </a:p>
        </p:txBody>
      </p:sp>
      <p:sp>
        <p:nvSpPr>
          <p:cNvPr id="4"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103</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2922030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Goal of SDN Programming</a:t>
            </a:r>
          </a:p>
        </p:txBody>
      </p:sp>
      <p:sp>
        <p:nvSpPr>
          <p:cNvPr id="6" name="Content Placeholder 2"/>
          <p:cNvSpPr>
            <a:spLocks noGrp="1"/>
          </p:cNvSpPr>
          <p:nvPr>
            <p:ph idx="1"/>
          </p:nvPr>
        </p:nvSpPr>
        <p:spPr>
          <a:xfrm>
            <a:off x="392757" y="1036115"/>
            <a:ext cx="8398465" cy="5257441"/>
          </a:xfrm>
        </p:spPr>
        <p:txBody>
          <a:bodyPr/>
          <a:lstStyle/>
          <a:p>
            <a:pPr marL="0" indent="0">
              <a:buNone/>
            </a:pPr>
            <a:r>
              <a:rPr lang="en-US" dirty="0"/>
              <a:t>Let programmers write the </a:t>
            </a:r>
            <a:r>
              <a:rPr lang="en-US" dirty="0">
                <a:solidFill>
                  <a:srgbClr val="FF0000"/>
                </a:solidFill>
              </a:rPr>
              <a:t>most obvious</a:t>
            </a:r>
            <a:r>
              <a:rPr lang="en-US" dirty="0"/>
              <a:t> (=&gt; </a:t>
            </a:r>
            <a:r>
              <a:rPr lang="en-US" dirty="0">
                <a:solidFill>
                  <a:srgbClr val="FF0000"/>
                </a:solidFill>
              </a:rPr>
              <a:t>data path independent</a:t>
            </a:r>
            <a:r>
              <a:rPr lang="en-US" dirty="0"/>
              <a:t>) code: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Design a system that can </a:t>
            </a:r>
            <a:r>
              <a:rPr lang="en-US" dirty="0">
                <a:solidFill>
                  <a:srgbClr val="FF0000"/>
                </a:solidFill>
              </a:rPr>
              <a:t>automatically</a:t>
            </a:r>
            <a:r>
              <a:rPr lang="en-US" dirty="0"/>
              <a:t> generate </a:t>
            </a:r>
            <a:r>
              <a:rPr lang="en-US" dirty="0">
                <a:solidFill>
                  <a:srgbClr val="FF0000"/>
                </a:solidFill>
              </a:rPr>
              <a:t>correct, highly-optimized data path</a:t>
            </a:r>
            <a:r>
              <a:rPr lang="en-US" dirty="0"/>
              <a:t>.</a:t>
            </a:r>
          </a:p>
        </p:txBody>
      </p:sp>
      <p:sp>
        <p:nvSpPr>
          <p:cNvPr id="7" name="Rectangle 2"/>
          <p:cNvSpPr>
            <a:spLocks/>
          </p:cNvSpPr>
          <p:nvPr/>
        </p:nvSpPr>
        <p:spPr bwMode="auto">
          <a:xfrm>
            <a:off x="1136212" y="2272771"/>
            <a:ext cx="6148912" cy="1570867"/>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def</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onPacketIn</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(p)</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i</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f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22 ==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p.tcp_dst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drop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else:</a:t>
            </a:r>
            <a:b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b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forward([</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p.eth_dst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endParaRPr kumimoji="0" lang="en-US" sz="2300" b="0"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endParaRPr>
          </a:p>
        </p:txBody>
      </p:sp>
      <p:sp>
        <p:nvSpPr>
          <p:cNvPr id="5"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104</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14400609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800" dirty="0"/>
              <a:t>Algorithmic SDN Programming Abstraction:  Programmer’s View</a:t>
            </a:r>
          </a:p>
        </p:txBody>
      </p:sp>
      <p:sp>
        <p:nvSpPr>
          <p:cNvPr id="57346" name="Rectangle 2"/>
          <p:cNvSpPr>
            <a:spLocks noGrp="1" noChangeArrowheads="1"/>
          </p:cNvSpPr>
          <p:nvPr>
            <p:ph type="body" idx="1"/>
          </p:nvPr>
        </p:nvSpPr>
        <p:spPr>
          <a:xfrm>
            <a:off x="397612" y="893889"/>
            <a:ext cx="8407721" cy="3678111"/>
          </a:xfrm>
          <a:ln/>
        </p:spPr>
        <p:txBody>
          <a:bodyPr/>
          <a:lstStyle/>
          <a:p>
            <a:r>
              <a:rPr lang="en-US" b="1" dirty="0">
                <a:solidFill>
                  <a:srgbClr val="D90B00"/>
                </a:solidFill>
              </a:rPr>
              <a:t>Conceptually </a:t>
            </a:r>
            <a:r>
              <a:rPr lang="en-US" b="1" dirty="0"/>
              <a:t>programmer’s network control function f is </a:t>
            </a:r>
            <a:r>
              <a:rPr lang="en-US" b="1" dirty="0">
                <a:solidFill>
                  <a:srgbClr val="D90B00"/>
                </a:solidFill>
              </a:rPr>
              <a:t>invoked on every packet </a:t>
            </a:r>
            <a:r>
              <a:rPr lang="en-US" b="1" dirty="0">
                <a:solidFill>
                  <a:srgbClr val="000000"/>
                </a:solidFill>
              </a:rPr>
              <a:t>entering the network.</a:t>
            </a:r>
            <a:endParaRPr lang="en-US" dirty="0">
              <a:solidFill>
                <a:srgbClr val="000000"/>
              </a:solidFill>
            </a:endParaRPr>
          </a:p>
          <a:p>
            <a:r>
              <a:rPr lang="en-US" dirty="0">
                <a:solidFill>
                  <a:srgbClr val="FF0000"/>
                </a:solidFill>
              </a:rPr>
              <a:t>f</a:t>
            </a:r>
            <a:r>
              <a:rPr lang="en-US" dirty="0"/>
              <a:t> expressed in an </a:t>
            </a:r>
            <a:r>
              <a:rPr lang="en-US" b="1" dirty="0">
                <a:solidFill>
                  <a:srgbClr val="FF0000"/>
                </a:solidFill>
              </a:rPr>
              <a:t>existing</a:t>
            </a:r>
            <a:r>
              <a:rPr lang="en-US" dirty="0"/>
              <a:t>, </a:t>
            </a:r>
            <a:r>
              <a:rPr lang="en-US" b="1" dirty="0"/>
              <a:t>general purpose language (e.g., Java, Python), </a:t>
            </a:r>
            <a:r>
              <a:rPr lang="en-US" dirty="0"/>
              <a:t>describing how a packet should be routed, </a:t>
            </a:r>
            <a:r>
              <a:rPr lang="en-US" b="1" dirty="0">
                <a:solidFill>
                  <a:srgbClr val="D90B00"/>
                </a:solidFill>
              </a:rPr>
              <a:t>not</a:t>
            </a:r>
            <a:r>
              <a:rPr lang="en-US" dirty="0"/>
              <a:t> how data path flow tables are configured</a:t>
            </a:r>
          </a:p>
        </p:txBody>
      </p:sp>
      <p:sp>
        <p:nvSpPr>
          <p:cNvPr id="10"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105</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grpSp>
        <p:nvGrpSpPr>
          <p:cNvPr id="6" name="Group 5"/>
          <p:cNvGrpSpPr/>
          <p:nvPr/>
        </p:nvGrpSpPr>
        <p:grpSpPr>
          <a:xfrm>
            <a:off x="1028898" y="5199749"/>
            <a:ext cx="3469219" cy="584776"/>
            <a:chOff x="2821010" y="5298532"/>
            <a:chExt cx="3469219" cy="584776"/>
          </a:xfrm>
        </p:grpSpPr>
        <p:sp>
          <p:nvSpPr>
            <p:cNvPr id="2" name="Rectangle 1"/>
            <p:cNvSpPr/>
            <p:nvPr/>
          </p:nvSpPr>
          <p:spPr>
            <a:xfrm>
              <a:off x="2821010" y="5298532"/>
              <a:ext cx="3469219" cy="584776"/>
            </a:xfrm>
            <a:prstGeom prst="rect">
              <a:avLst/>
            </a:prstGeom>
            <a:ln>
              <a:solidFill>
                <a:srgbClr val="660066"/>
              </a:solid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rPr>
                <a:t>f: packet </a:t>
              </a:r>
              <a:r>
                <a:rPr kumimoji="0" lang="en-US" sz="32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sym typeface="Wingdings"/>
                </a:rPr>
                <a:t>      </a:t>
              </a:r>
              <a:r>
                <a:rPr kumimoji="0" lang="en-US" sz="32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rPr>
                <a:t>route</a:t>
              </a:r>
            </a:p>
          </p:txBody>
        </p:sp>
        <p:cxnSp>
          <p:nvCxnSpPr>
            <p:cNvPr id="4" name="Straight Arrow Connector 3"/>
            <p:cNvCxnSpPr/>
            <p:nvPr/>
          </p:nvCxnSpPr>
          <p:spPr bwMode="auto">
            <a:xfrm>
              <a:off x="4544848" y="5615093"/>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5308600" y="4744155"/>
            <a:ext cx="2720621" cy="1471812"/>
          </a:xfrm>
          <a:prstGeom prst="rect">
            <a:avLst/>
          </a:prstGeom>
        </p:spPr>
      </p:pic>
      <p:cxnSp>
        <p:nvCxnSpPr>
          <p:cNvPr id="7" name="Straight Arrow Connector 6"/>
          <p:cNvCxnSpPr/>
          <p:nvPr/>
        </p:nvCxnSpPr>
        <p:spPr bwMode="auto">
          <a:xfrm>
            <a:off x="5291666" y="4642553"/>
            <a:ext cx="395111" cy="352778"/>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8" name="Freeform 7"/>
          <p:cNvSpPr/>
          <p:nvPr/>
        </p:nvSpPr>
        <p:spPr>
          <a:xfrm>
            <a:off x="5672666" y="4995331"/>
            <a:ext cx="1707444" cy="959556"/>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a:ln>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23441963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573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P spid="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Algorithmic Policy in Java</a:t>
            </a:r>
          </a:p>
        </p:txBody>
      </p:sp>
      <p:sp>
        <p:nvSpPr>
          <p:cNvPr id="59394" name="Rectangle 2"/>
          <p:cNvSpPr>
            <a:spLocks/>
          </p:cNvSpPr>
          <p:nvPr/>
        </p:nvSpPr>
        <p:spPr bwMode="auto">
          <a:xfrm>
            <a:off x="1069611" y="1015999"/>
            <a:ext cx="7072500" cy="4642555"/>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f(</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Packet</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p)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if</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p.tcpDstIs</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a:ln>
                  <a:noFill/>
                </a:ln>
                <a:solidFill>
                  <a:srgbClr val="786DC4"/>
                </a:solidFill>
                <a:effectLst/>
                <a:uLnTx/>
                <a:uFillTx/>
                <a:latin typeface="Menlo Regular" charset="0"/>
                <a:ea typeface="ＭＳ Ｐゴシック" charset="0"/>
                <a:cs typeface="Menlo Regular" charset="0"/>
                <a:sym typeface="Menlo Regular" charset="0"/>
              </a:rPr>
              <a:t>22</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null</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else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r>
              <a:rPr kumimoji="0" lang="en-US" sz="18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8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ethSrc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r>
              <a:rPr kumimoji="0" lang="en-US" sz="18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8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ethDst</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 </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path    =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myRoutingAlg</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topology</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b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sloc,dloc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path</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Route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myRoutingAlg</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Topology</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topo</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b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Location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Location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if</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isSensitive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isSensitive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b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secureRoutingAlg</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topo</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else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b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standardRoutingAlg</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topo</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p:txBody>
      </p:sp>
      <p:sp>
        <p:nvSpPr>
          <p:cNvPr id="5" name="Rectangle 4"/>
          <p:cNvSpPr/>
          <p:nvPr/>
        </p:nvSpPr>
        <p:spPr>
          <a:xfrm>
            <a:off x="1079112" y="5790424"/>
            <a:ext cx="7041760" cy="59083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0"/>
                </a:solidFill>
                <a:effectLst/>
                <a:uLnTx/>
                <a:uFillTx/>
                <a:latin typeface="Arial" pitchFamily="-105" charset="0"/>
                <a:ea typeface="ＭＳ Ｐゴシック" pitchFamily="-105" charset="-128"/>
                <a:cs typeface="ＭＳ Ｐゴシック" pitchFamily="-105" charset="-128"/>
              </a:rPr>
              <a:t>Does not specify anything on flow tables!</a:t>
            </a:r>
            <a:endParaRPr kumimoji="0" lang="en-US" sz="2800" b="0" i="0" u="none" strike="noStrike" kern="0" cap="none" spc="0" normalizeH="0" baseline="0" noProof="0" dirty="0">
              <a:ln>
                <a:noFill/>
              </a:ln>
              <a:solidFill>
                <a:srgbClr val="000090"/>
              </a:solidFill>
              <a:effectLst/>
              <a:uLnTx/>
              <a:uFillTx/>
              <a:latin typeface="Calibri"/>
              <a:ea typeface=""/>
              <a:cs typeface="+mn-cs"/>
            </a:endParaRPr>
          </a:p>
        </p:txBody>
      </p:sp>
      <p:sp>
        <p:nvSpPr>
          <p:cNvPr id="6"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106</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412423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More Complex Example: </a:t>
            </a:r>
            <a:r>
              <a:rPr lang="en-US" sz="3600" dirty="0" err="1"/>
              <a:t>ACL+Routing</a:t>
            </a:r>
            <a:endParaRPr lang="en-US" sz="3600" dirty="0"/>
          </a:p>
        </p:txBody>
      </p:sp>
      <p:sp>
        <p:nvSpPr>
          <p:cNvPr id="8" name="Rectangle 2"/>
          <p:cNvSpPr>
            <a:spLocks/>
          </p:cNvSpPr>
          <p:nvPr/>
        </p:nvSpPr>
        <p:spPr bwMode="auto">
          <a:xfrm>
            <a:off x="233927" y="1169808"/>
            <a:ext cx="4093704" cy="2189212"/>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void insert(</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ACLItem</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int</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pos</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b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b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List&lt;</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ACLItem</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&gt; </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acls</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r>
              <a:rPr kumimoji="0" lang="en-US" sz="16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acls.add</a:t>
            </a: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a:t>
            </a:r>
            <a:r>
              <a:rPr kumimoji="0" lang="en-US" sz="16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pos</a:t>
            </a: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r>
              <a:rPr kumimoji="0" lang="en-US" sz="16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a:t>
            </a: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endPar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void delete(</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int</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pos</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b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b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List&lt;</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ACLItem</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&gt; </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acls</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r>
              <a:rPr kumimoji="0" lang="en-US" sz="16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acls.remove</a:t>
            </a: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a:t>
            </a:r>
            <a:r>
              <a:rPr kumimoji="0" lang="en-US" sz="16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pos</a:t>
            </a: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a:t>
            </a:r>
          </a:p>
        </p:txBody>
      </p:sp>
      <p:sp>
        <p:nvSpPr>
          <p:cNvPr id="7"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107</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
        <p:nvSpPr>
          <p:cNvPr id="9" name="Rectangle 2"/>
          <p:cNvSpPr>
            <a:spLocks/>
          </p:cNvSpPr>
          <p:nvPr/>
        </p:nvSpPr>
        <p:spPr bwMode="auto">
          <a:xfrm>
            <a:off x="800155" y="3609694"/>
            <a:ext cx="7637890" cy="2840962"/>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endPar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endPar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endPar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List&lt;</a:t>
            </a:r>
            <a:r>
              <a:rPr kumimoji="0" lang="en-US" sz="18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ACLItem</a:t>
            </a:r>
            <a:r>
              <a:rPr kumimoji="0" lang="en-US" sz="18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&gt; </a:t>
            </a:r>
            <a:r>
              <a:rPr kumimoji="0" lang="en-US" sz="18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acls</a:t>
            </a:r>
            <a:r>
              <a:rPr kumimoji="0" lang="en-US" sz="18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f(</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Packet</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p)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1"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if </a:t>
            </a:r>
            <a:r>
              <a:rPr kumimoji="0" lang="en-US" sz="18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permit(p, </a:t>
            </a:r>
            <a:r>
              <a:rPr kumimoji="0" lang="en-US" sz="18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acls</a:t>
            </a:r>
            <a:r>
              <a:rPr kumimoji="0" lang="en-US" sz="18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1"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     return</a:t>
            </a:r>
            <a:r>
              <a:rPr kumimoji="0" lang="en-US" sz="18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null()</a:t>
            </a:r>
            <a:r>
              <a:rPr kumimoji="0" lang="en-US" sz="18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endPar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r>
              <a:rPr kumimoji="0" lang="en-US" sz="18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8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ethSrc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r>
              <a:rPr kumimoji="0" lang="en-US" sz="18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8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ethDst</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 </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path = </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myRoutingAlg</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(topology(),</a:t>
            </a: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sloc,dloc</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8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path</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p:txBody>
      </p:sp>
      <p:sp>
        <p:nvSpPr>
          <p:cNvPr id="10" name="Rectangle 2"/>
          <p:cNvSpPr>
            <a:spLocks/>
          </p:cNvSpPr>
          <p:nvPr/>
        </p:nvSpPr>
        <p:spPr bwMode="auto">
          <a:xfrm>
            <a:off x="4434081" y="1171793"/>
            <a:ext cx="4555361" cy="2187227"/>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boolean</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permit(Packet p, </a:t>
            </a:r>
            <a:b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b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List&lt;</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ACLItem</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&gt; </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acls</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r>
              <a:rPr kumimoji="0" lang="en-US" sz="1600" b="1"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for</a:t>
            </a:r>
            <a: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600" b="1"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ACLItem</a:t>
            </a:r>
            <a: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item : </a:t>
            </a:r>
            <a:r>
              <a:rPr kumimoji="0" lang="en-US" sz="1600" b="1"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acls</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a:t>
            </a:r>
            <a:r>
              <a:rPr kumimoji="0" lang="en-US" sz="1600" b="1"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if</a:t>
            </a:r>
            <a:r>
              <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 ( match(</a:t>
            </a:r>
            <a:r>
              <a:rPr kumimoji="0" lang="en-US" sz="1600" b="1" i="0" u="none" strike="noStrike" kern="1200" cap="none" spc="0" normalizeH="0" baseline="0" noProof="0" dirty="0">
                <a:ln>
                  <a:noFill/>
                </a:ln>
                <a:solidFill>
                  <a:srgbClr val="786DC4"/>
                </a:solidFill>
                <a:effectLst/>
                <a:uLnTx/>
                <a:uFillTx/>
                <a:latin typeface="Menlo Regular" charset="0"/>
                <a:ea typeface="ＭＳ Ｐゴシック" charset="0"/>
                <a:cs typeface="Menlo Regular" charset="0"/>
                <a:sym typeface="Menlo Regular" charset="0"/>
              </a:rPr>
              <a:t>p, item</a:t>
            </a:r>
            <a: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600" b="1"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 </a:t>
            </a:r>
            <a:r>
              <a:rPr kumimoji="0" lang="en-US" sz="1600" b="1"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item.action</a:t>
            </a:r>
            <a: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PERMIT;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b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600" b="1"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 false</a:t>
            </a:r>
            <a:r>
              <a:rPr kumimoji="0" lang="en-US" sz="1600" b="1"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endParaRPr kumimoji="0" lang="en-US" sz="1600" b="1"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Lst>
              <a:defRPr/>
            </a:pPr>
            <a:r>
              <a:rPr kumimoji="0" lang="en-US" sz="16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a:t>
            </a:r>
          </a:p>
        </p:txBody>
      </p:sp>
    </p:spTree>
    <p:extLst>
      <p:ext uri="{BB962C8B-B14F-4D97-AF65-F5344CB8AC3E}">
        <p14:creationId xmlns:p14="http://schemas.microsoft.com/office/powerpoint/2010/main" val="245858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a:t>Challenge and Basic Idea</a:t>
            </a:r>
          </a:p>
        </p:txBody>
      </p:sp>
      <p:sp>
        <p:nvSpPr>
          <p:cNvPr id="57346" name="Rectangle 2"/>
          <p:cNvSpPr>
            <a:spLocks noGrp="1" noChangeArrowheads="1"/>
          </p:cNvSpPr>
          <p:nvPr>
            <p:ph type="body" idx="1"/>
          </p:nvPr>
        </p:nvSpPr>
        <p:spPr>
          <a:xfrm>
            <a:off x="369391" y="936222"/>
            <a:ext cx="8318168" cy="5484334"/>
          </a:xfrm>
          <a:ln/>
        </p:spPr>
        <p:txBody>
          <a:bodyPr/>
          <a:lstStyle/>
          <a:p>
            <a:r>
              <a:rPr lang="en-US" sz="2800" dirty="0"/>
              <a:t>Challenge: How to derive </a:t>
            </a:r>
            <a:r>
              <a:rPr lang="en-US" sz="2800" dirty="0" err="1"/>
              <a:t>datapath</a:t>
            </a:r>
            <a:r>
              <a:rPr lang="en-US" sz="2800" dirty="0"/>
              <a:t> (flow-tables) from a </a:t>
            </a:r>
            <a:r>
              <a:rPr lang="en-US" sz="2800" dirty="0" err="1"/>
              <a:t>datapath</a:t>
            </a:r>
            <a:r>
              <a:rPr lang="en-US" sz="2800" dirty="0"/>
              <a:t>-oblivious SDN controller function f?</a:t>
            </a:r>
          </a:p>
          <a:p>
            <a:endParaRPr lang="en-US" sz="2800" dirty="0"/>
          </a:p>
          <a:p>
            <a:r>
              <a:rPr lang="en-US" sz="2800" dirty="0"/>
              <a:t>Basic idea of handling the challenge w/o a compiler: </a:t>
            </a:r>
          </a:p>
          <a:p>
            <a:pPr lvl="1"/>
            <a:r>
              <a:rPr lang="en-US" sz="2400" dirty="0"/>
              <a:t>There are two representations of computation</a:t>
            </a:r>
          </a:p>
          <a:p>
            <a:pPr lvl="2"/>
            <a:r>
              <a:rPr lang="en-US" sz="2400" dirty="0"/>
              <a:t>A sequence of instructions (</a:t>
            </a:r>
            <a:r>
              <a:rPr lang="en-US" sz="2400" dirty="0" err="1"/>
              <a:t>whitebox</a:t>
            </a:r>
            <a:r>
              <a:rPr lang="en-US" sz="2400" dirty="0"/>
              <a:t>)</a:t>
            </a:r>
          </a:p>
          <a:p>
            <a:pPr lvl="2"/>
            <a:r>
              <a:rPr lang="en-US" sz="2400" dirty="0"/>
              <a:t>Memorization tables (</a:t>
            </a:r>
            <a:r>
              <a:rPr lang="en-US" sz="2400" dirty="0" err="1"/>
              <a:t>blackbox</a:t>
            </a:r>
            <a:r>
              <a:rPr lang="en-US" sz="2400" dirty="0"/>
              <a:t>)</a:t>
            </a:r>
          </a:p>
          <a:p>
            <a:pPr lvl="1"/>
            <a:r>
              <a:rPr lang="en-US" sz="2400" dirty="0"/>
              <a:t>Although the decision function f does </a:t>
            </a:r>
            <a:r>
              <a:rPr lang="en-US" sz="2400" b="1" dirty="0">
                <a:solidFill>
                  <a:srgbClr val="D90B00"/>
                </a:solidFill>
              </a:rPr>
              <a:t>not</a:t>
            </a:r>
            <a:r>
              <a:rPr lang="en-US" sz="2400" dirty="0"/>
              <a:t> specify how flow tables are configured, if for a given decision (e.g., drop), one know the dependency of the decision, one can construct the flow tables (aka, memorization tables).</a:t>
            </a:r>
          </a:p>
        </p:txBody>
      </p:sp>
      <p:sp>
        <p:nvSpPr>
          <p:cNvPr id="10"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108</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287003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3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34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a:t>Basic Idea</a:t>
            </a:r>
          </a:p>
        </p:txBody>
      </p:sp>
      <p:sp>
        <p:nvSpPr>
          <p:cNvPr id="61442" name="Rectangle 2"/>
          <p:cNvSpPr>
            <a:spLocks noGrp="1" noChangeArrowheads="1"/>
          </p:cNvSpPr>
          <p:nvPr>
            <p:ph type="body" idx="1"/>
          </p:nvPr>
        </p:nvSpPr>
        <p:spPr>
          <a:xfrm>
            <a:off x="125412" y="1176732"/>
            <a:ext cx="8304255" cy="4665267"/>
          </a:xfrm>
          <a:ln/>
        </p:spPr>
        <p:txBody>
          <a:bodyPr/>
          <a:lstStyle/>
          <a:p>
            <a:r>
              <a:rPr lang="en-US" sz="3600" dirty="0"/>
              <a:t>Only requirement: Program f uses a simple library to access </a:t>
            </a:r>
            <a:r>
              <a:rPr lang="en-US" sz="3600" dirty="0" err="1"/>
              <a:t>pkt</a:t>
            </a:r>
            <a:r>
              <a:rPr lang="en-US" sz="3600" dirty="0"/>
              <a:t> attributes:</a:t>
            </a:r>
          </a:p>
          <a:p>
            <a:endParaRPr lang="en-US" sz="3600" dirty="0">
              <a:solidFill>
                <a:srgbClr val="800000"/>
              </a:solidFill>
            </a:endParaRPr>
          </a:p>
          <a:p>
            <a:endParaRPr lang="en-US" sz="3600" dirty="0">
              <a:solidFill>
                <a:srgbClr val="800000"/>
              </a:solidFill>
            </a:endParaRPr>
          </a:p>
          <a:p>
            <a:pPr marL="0" indent="0">
              <a:buNone/>
            </a:pPr>
            <a:endParaRPr lang="en-US" sz="3600" dirty="0">
              <a:solidFill>
                <a:srgbClr val="800000"/>
              </a:solidFill>
            </a:endParaRPr>
          </a:p>
          <a:p>
            <a:r>
              <a:rPr lang="en-US" sz="3600" dirty="0">
                <a:solidFill>
                  <a:srgbClr val="000000"/>
                </a:solidFill>
              </a:rPr>
              <a:t>Library provides both </a:t>
            </a:r>
            <a:r>
              <a:rPr lang="en-US" sz="3600" dirty="0">
                <a:solidFill>
                  <a:srgbClr val="FF0000"/>
                </a:solidFill>
              </a:rPr>
              <a:t>convenience</a:t>
            </a:r>
            <a:r>
              <a:rPr lang="en-US" sz="3600" dirty="0">
                <a:solidFill>
                  <a:srgbClr val="000000"/>
                </a:solidFill>
              </a:rPr>
              <a:t> and more importantly, </a:t>
            </a:r>
            <a:r>
              <a:rPr lang="en-US" sz="3600" dirty="0">
                <a:solidFill>
                  <a:srgbClr val="FF0000"/>
                </a:solidFill>
              </a:rPr>
              <a:t>decision dependency</a:t>
            </a:r>
            <a:r>
              <a:rPr lang="en-US" sz="3600" dirty="0">
                <a:solidFill>
                  <a:srgbClr val="000000"/>
                </a:solidFill>
              </a:rPr>
              <a:t>!</a:t>
            </a:r>
          </a:p>
        </p:txBody>
      </p:sp>
      <p:pic>
        <p:nvPicPr>
          <p:cNvPr id="6" name="Picture 5"/>
          <p:cNvPicPr>
            <a:picLocks noChangeAspect="1"/>
          </p:cNvPicPr>
          <p:nvPr/>
        </p:nvPicPr>
        <p:blipFill>
          <a:blip r:embed="rId3"/>
          <a:stretch>
            <a:fillRect/>
          </a:stretch>
        </p:blipFill>
        <p:spPr>
          <a:xfrm>
            <a:off x="1446729" y="2472214"/>
            <a:ext cx="5133713" cy="977850"/>
          </a:xfrm>
          <a:prstGeom prst="rect">
            <a:avLst/>
          </a:prstGeom>
          <a:ln>
            <a:solidFill>
              <a:srgbClr val="660066"/>
            </a:solidFill>
          </a:ln>
        </p:spPr>
      </p:pic>
      <p:sp>
        <p:nvSpPr>
          <p:cNvPr id="5"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109</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333591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8ABAE72F-7300-ED4F-8FC7-E34B654FAD07}" type="slidenum">
              <a:rPr lang="en-US" altLang="en-US" sz="1400">
                <a:solidFill>
                  <a:srgbClr val="000000"/>
                </a:solidFill>
                <a:latin typeface="Times New Roman" charset="0"/>
              </a:rPr>
              <a:pPr>
                <a:spcBef>
                  <a:spcPct val="0"/>
                </a:spcBef>
                <a:buClrTx/>
                <a:buSzTx/>
                <a:buFontTx/>
                <a:buNone/>
              </a:pPr>
              <a:t>11</a:t>
            </a:fld>
            <a:endParaRPr lang="en-US" altLang="en-US" sz="1400">
              <a:solidFill>
                <a:srgbClr val="000000"/>
              </a:solidFill>
              <a:latin typeface="Times New Roman" charset="0"/>
            </a:endParaRPr>
          </a:p>
        </p:txBody>
      </p:sp>
      <p:sp>
        <p:nvSpPr>
          <p:cNvPr id="203778" name="Rectangle 2"/>
          <p:cNvSpPr>
            <a:spLocks noGrp="1" noChangeArrowheads="1"/>
          </p:cNvSpPr>
          <p:nvPr>
            <p:ph type="title"/>
          </p:nvPr>
        </p:nvSpPr>
        <p:spPr>
          <a:xfrm>
            <a:off x="533400" y="22226"/>
            <a:ext cx="8024813" cy="1143000"/>
          </a:xfrm>
        </p:spPr>
        <p:txBody>
          <a:bodyPr/>
          <a:lstStyle/>
          <a:p>
            <a:r>
              <a:rPr lang="en-US" altLang="en-US" sz="3600" dirty="0" err="1">
                <a:ea typeface="ＭＳ Ｐゴシック" charset="-128"/>
              </a:rPr>
              <a:t>Goodput</a:t>
            </a:r>
            <a:r>
              <a:rPr lang="en-US" altLang="en-US" sz="3600" dirty="0">
                <a:ea typeface="ＭＳ Ｐゴシック" charset="-128"/>
              </a:rPr>
              <a:t> vs. Offered Load </a:t>
            </a:r>
            <a:br>
              <a:rPr lang="en-US" altLang="en-US" sz="3600" dirty="0">
                <a:ea typeface="ＭＳ Ｐゴシック" charset="-128"/>
              </a:rPr>
            </a:br>
            <a:r>
              <a:rPr lang="en-US" altLang="en-US" sz="3600" dirty="0">
                <a:ea typeface="ＭＳ Ｐゴシック" charset="-128"/>
              </a:rPr>
              <a:t>for Slotted Aloha</a:t>
            </a:r>
            <a:endParaRPr lang="en-US" altLang="en-US" dirty="0">
              <a:ea typeface="ＭＳ Ｐゴシック" charset="-128"/>
            </a:endParaRPr>
          </a:p>
        </p:txBody>
      </p:sp>
      <p:sp>
        <p:nvSpPr>
          <p:cNvPr id="203779" name="Rectangle 3"/>
          <p:cNvSpPr>
            <a:spLocks noGrp="1" noChangeArrowheads="1"/>
          </p:cNvSpPr>
          <p:nvPr>
            <p:ph type="body" idx="1"/>
          </p:nvPr>
        </p:nvSpPr>
        <p:spPr>
          <a:xfrm>
            <a:off x="471488" y="1328738"/>
            <a:ext cx="8264525" cy="4648200"/>
          </a:xfrm>
        </p:spPr>
        <p:txBody>
          <a:bodyPr/>
          <a:lstStyle/>
          <a:p>
            <a:pPr>
              <a:buFont typeface="ZapfDingbats" charset="0"/>
              <a:buNone/>
            </a:pPr>
            <a:r>
              <a:rPr lang="en-US" altLang="en-US" sz="2000">
                <a:ea typeface="ＭＳ Ｐゴシック" charset="-128"/>
              </a:rPr>
              <a:t>	</a:t>
            </a:r>
            <a:endParaRPr lang="en-US" altLang="en-US" sz="2400" b="1" i="1">
              <a:ea typeface="ＭＳ Ｐゴシック" charset="-128"/>
            </a:endParaRPr>
          </a:p>
          <a:p>
            <a:endParaRPr lang="en-US" altLang="en-US">
              <a:ea typeface="ＭＳ Ｐゴシック" charset="-128"/>
            </a:endParaRPr>
          </a:p>
        </p:txBody>
      </p:sp>
      <p:sp>
        <p:nvSpPr>
          <p:cNvPr id="203780" name="Text Box 4"/>
          <p:cNvSpPr txBox="1">
            <a:spLocks noChangeArrowheads="1"/>
          </p:cNvSpPr>
          <p:nvPr/>
        </p:nvSpPr>
        <p:spPr bwMode="auto">
          <a:xfrm rot="-5391161">
            <a:off x="-56355" y="2351881"/>
            <a:ext cx="2976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000000"/>
                </a:solidFill>
              </a:rPr>
              <a:t>S = throughput = </a:t>
            </a:r>
            <a:r>
              <a:rPr lang="ja-JP" altLang="en-US" sz="1600">
                <a:solidFill>
                  <a:srgbClr val="000000"/>
                </a:solidFill>
              </a:rPr>
              <a:t>“</a:t>
            </a:r>
            <a:r>
              <a:rPr lang="en-US" altLang="ja-JP" sz="1600">
                <a:solidFill>
                  <a:srgbClr val="000000"/>
                </a:solidFill>
              </a:rPr>
              <a:t>goodput</a:t>
            </a:r>
            <a:r>
              <a:rPr lang="ja-JP" altLang="en-US" sz="1600">
                <a:solidFill>
                  <a:srgbClr val="000000"/>
                </a:solidFill>
              </a:rPr>
              <a:t>”</a:t>
            </a:r>
            <a:r>
              <a:rPr lang="en-US" altLang="ja-JP" sz="1600">
                <a:solidFill>
                  <a:srgbClr val="000000"/>
                </a:solidFill>
              </a:rPr>
              <a:t> </a:t>
            </a:r>
          </a:p>
          <a:p>
            <a:pPr>
              <a:spcBef>
                <a:spcPct val="0"/>
              </a:spcBef>
              <a:buClrTx/>
              <a:buSzTx/>
              <a:buFontTx/>
              <a:buNone/>
            </a:pPr>
            <a:r>
              <a:rPr lang="en-US" altLang="en-US" sz="1600">
                <a:solidFill>
                  <a:srgbClr val="000000"/>
                </a:solidFill>
              </a:rPr>
              <a:t>     (success rate)</a:t>
            </a:r>
            <a:endParaRPr lang="en-US" altLang="en-US" sz="1800">
              <a:solidFill>
                <a:srgbClr val="000000"/>
              </a:solidFill>
            </a:endParaRPr>
          </a:p>
        </p:txBody>
      </p:sp>
      <p:sp>
        <p:nvSpPr>
          <p:cNvPr id="203781" name="Line 5"/>
          <p:cNvSpPr>
            <a:spLocks noChangeShapeType="1"/>
          </p:cNvSpPr>
          <p:nvPr/>
        </p:nvSpPr>
        <p:spPr bwMode="auto">
          <a:xfrm>
            <a:off x="2093913" y="3862388"/>
            <a:ext cx="42703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82" name="Line 6"/>
          <p:cNvSpPr>
            <a:spLocks noChangeShapeType="1"/>
          </p:cNvSpPr>
          <p:nvPr/>
        </p:nvSpPr>
        <p:spPr bwMode="auto">
          <a:xfrm flipH="1" flipV="1">
            <a:off x="2089150" y="1595438"/>
            <a:ext cx="0" cy="22637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83" name="Line 7"/>
          <p:cNvSpPr>
            <a:spLocks noChangeShapeType="1"/>
          </p:cNvSpPr>
          <p:nvPr/>
        </p:nvSpPr>
        <p:spPr bwMode="auto">
          <a:xfrm>
            <a:off x="2784475" y="3800475"/>
            <a:ext cx="0" cy="136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84" name="Line 8"/>
          <p:cNvSpPr>
            <a:spLocks noChangeShapeType="1"/>
          </p:cNvSpPr>
          <p:nvPr/>
        </p:nvSpPr>
        <p:spPr bwMode="auto">
          <a:xfrm>
            <a:off x="3506788" y="3797300"/>
            <a:ext cx="0" cy="136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85" name="Line 9"/>
          <p:cNvSpPr>
            <a:spLocks noChangeShapeType="1"/>
          </p:cNvSpPr>
          <p:nvPr/>
        </p:nvSpPr>
        <p:spPr bwMode="auto">
          <a:xfrm>
            <a:off x="4210050" y="3789363"/>
            <a:ext cx="0" cy="136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86" name="Line 10"/>
          <p:cNvSpPr>
            <a:spLocks noChangeShapeType="1"/>
          </p:cNvSpPr>
          <p:nvPr/>
        </p:nvSpPr>
        <p:spPr bwMode="auto">
          <a:xfrm>
            <a:off x="4905375" y="3794125"/>
            <a:ext cx="0" cy="136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87" name="Line 11"/>
          <p:cNvSpPr>
            <a:spLocks noChangeShapeType="1"/>
          </p:cNvSpPr>
          <p:nvPr/>
        </p:nvSpPr>
        <p:spPr bwMode="auto">
          <a:xfrm>
            <a:off x="6313488" y="3790950"/>
            <a:ext cx="0" cy="13652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88" name="Line 12"/>
          <p:cNvSpPr>
            <a:spLocks noChangeShapeType="1"/>
          </p:cNvSpPr>
          <p:nvPr/>
        </p:nvSpPr>
        <p:spPr bwMode="auto">
          <a:xfrm>
            <a:off x="2020888" y="1941513"/>
            <a:ext cx="1460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89" name="Line 13"/>
          <p:cNvSpPr>
            <a:spLocks noChangeShapeType="1"/>
          </p:cNvSpPr>
          <p:nvPr/>
        </p:nvSpPr>
        <p:spPr bwMode="auto">
          <a:xfrm>
            <a:off x="2014538" y="2438400"/>
            <a:ext cx="1460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90" name="Line 14"/>
          <p:cNvSpPr>
            <a:spLocks noChangeShapeType="1"/>
          </p:cNvSpPr>
          <p:nvPr/>
        </p:nvSpPr>
        <p:spPr bwMode="auto">
          <a:xfrm>
            <a:off x="2022475" y="2925763"/>
            <a:ext cx="1460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91" name="Line 15"/>
          <p:cNvSpPr>
            <a:spLocks noChangeShapeType="1"/>
          </p:cNvSpPr>
          <p:nvPr/>
        </p:nvSpPr>
        <p:spPr bwMode="auto">
          <a:xfrm>
            <a:off x="2025650" y="3378200"/>
            <a:ext cx="1460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792" name="Text Box 16"/>
          <p:cNvSpPr txBox="1">
            <a:spLocks noChangeArrowheads="1"/>
          </p:cNvSpPr>
          <p:nvPr/>
        </p:nvSpPr>
        <p:spPr bwMode="auto">
          <a:xfrm>
            <a:off x="2868613" y="4092575"/>
            <a:ext cx="2182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000000"/>
                </a:solidFill>
              </a:rPr>
              <a:t>G = offered load = np</a:t>
            </a:r>
            <a:endParaRPr lang="en-US" altLang="en-US" sz="1800">
              <a:solidFill>
                <a:srgbClr val="000000"/>
              </a:solidFill>
            </a:endParaRPr>
          </a:p>
        </p:txBody>
      </p:sp>
      <p:sp>
        <p:nvSpPr>
          <p:cNvPr id="203793" name="Text Box 17"/>
          <p:cNvSpPr txBox="1">
            <a:spLocks noChangeArrowheads="1"/>
          </p:cNvSpPr>
          <p:nvPr/>
        </p:nvSpPr>
        <p:spPr bwMode="auto">
          <a:xfrm>
            <a:off x="2589213" y="3892550"/>
            <a:ext cx="430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400">
                <a:solidFill>
                  <a:srgbClr val="000000"/>
                </a:solidFill>
                <a:latin typeface="Arial" charset="0"/>
              </a:rPr>
              <a:t>0.5</a:t>
            </a:r>
            <a:endParaRPr lang="en-US" altLang="en-US" sz="1800">
              <a:solidFill>
                <a:srgbClr val="000000"/>
              </a:solidFill>
            </a:endParaRPr>
          </a:p>
        </p:txBody>
      </p:sp>
      <p:sp>
        <p:nvSpPr>
          <p:cNvPr id="203794" name="Text Box 18"/>
          <p:cNvSpPr txBox="1">
            <a:spLocks noChangeArrowheads="1"/>
          </p:cNvSpPr>
          <p:nvPr/>
        </p:nvSpPr>
        <p:spPr bwMode="auto">
          <a:xfrm>
            <a:off x="3284538" y="3892550"/>
            <a:ext cx="430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400">
                <a:solidFill>
                  <a:srgbClr val="000000"/>
                </a:solidFill>
                <a:latin typeface="Arial" charset="0"/>
              </a:rPr>
              <a:t>1.0</a:t>
            </a:r>
            <a:endParaRPr lang="en-US" altLang="en-US" sz="1800">
              <a:solidFill>
                <a:srgbClr val="000000"/>
              </a:solidFill>
            </a:endParaRPr>
          </a:p>
        </p:txBody>
      </p:sp>
      <p:sp>
        <p:nvSpPr>
          <p:cNvPr id="203795" name="Text Box 19"/>
          <p:cNvSpPr txBox="1">
            <a:spLocks noChangeArrowheads="1"/>
          </p:cNvSpPr>
          <p:nvPr/>
        </p:nvSpPr>
        <p:spPr bwMode="auto">
          <a:xfrm>
            <a:off x="3994150" y="3878263"/>
            <a:ext cx="430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400">
                <a:solidFill>
                  <a:srgbClr val="000000"/>
                </a:solidFill>
                <a:latin typeface="Arial" charset="0"/>
              </a:rPr>
              <a:t>1.5</a:t>
            </a:r>
            <a:endParaRPr lang="en-US" altLang="en-US" sz="1800">
              <a:solidFill>
                <a:srgbClr val="000000"/>
              </a:solidFill>
            </a:endParaRPr>
          </a:p>
        </p:txBody>
      </p:sp>
      <p:sp>
        <p:nvSpPr>
          <p:cNvPr id="203796" name="Text Box 20"/>
          <p:cNvSpPr txBox="1">
            <a:spLocks noChangeArrowheads="1"/>
          </p:cNvSpPr>
          <p:nvPr/>
        </p:nvSpPr>
        <p:spPr bwMode="auto">
          <a:xfrm>
            <a:off x="4699000" y="3887788"/>
            <a:ext cx="430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400">
                <a:solidFill>
                  <a:srgbClr val="000000"/>
                </a:solidFill>
                <a:latin typeface="Arial" charset="0"/>
              </a:rPr>
              <a:t>2.0</a:t>
            </a:r>
            <a:endParaRPr lang="en-US" altLang="en-US" sz="1800">
              <a:solidFill>
                <a:srgbClr val="000000"/>
              </a:solidFill>
            </a:endParaRPr>
          </a:p>
        </p:txBody>
      </p:sp>
      <p:grpSp>
        <p:nvGrpSpPr>
          <p:cNvPr id="203797" name="Group 33"/>
          <p:cNvGrpSpPr>
            <a:grpSpLocks/>
          </p:cNvGrpSpPr>
          <p:nvPr/>
        </p:nvGrpSpPr>
        <p:grpSpPr bwMode="auto">
          <a:xfrm>
            <a:off x="2106613" y="2043113"/>
            <a:ext cx="4656137" cy="1763712"/>
            <a:chOff x="923" y="2655"/>
            <a:chExt cx="2933" cy="1111"/>
          </a:xfrm>
        </p:grpSpPr>
        <p:sp>
          <p:nvSpPr>
            <p:cNvPr id="203799" name="Text Box 34"/>
            <p:cNvSpPr txBox="1">
              <a:spLocks noChangeArrowheads="1"/>
            </p:cNvSpPr>
            <p:nvPr/>
          </p:nvSpPr>
          <p:spPr bwMode="auto">
            <a:xfrm>
              <a:off x="2910" y="2942"/>
              <a:ext cx="9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FF0000"/>
                  </a:solidFill>
                </a:rPr>
                <a:t>Slotted Aloha</a:t>
              </a:r>
              <a:endParaRPr lang="en-US" altLang="en-US" sz="1800">
                <a:solidFill>
                  <a:srgbClr val="000000"/>
                </a:solidFill>
              </a:endParaRPr>
            </a:p>
          </p:txBody>
        </p:sp>
        <p:sp>
          <p:nvSpPr>
            <p:cNvPr id="203800" name="Freeform 35"/>
            <p:cNvSpPr>
              <a:spLocks/>
            </p:cNvSpPr>
            <p:nvPr/>
          </p:nvSpPr>
          <p:spPr bwMode="auto">
            <a:xfrm>
              <a:off x="923" y="2662"/>
              <a:ext cx="2696" cy="1104"/>
            </a:xfrm>
            <a:custGeom>
              <a:avLst/>
              <a:gdLst>
                <a:gd name="T0" fmla="*/ 0 w 2696"/>
                <a:gd name="T1" fmla="*/ 1104 h 1104"/>
                <a:gd name="T2" fmla="*/ 125 w 2696"/>
                <a:gd name="T3" fmla="*/ 702 h 1104"/>
                <a:gd name="T4" fmla="*/ 268 w 2696"/>
                <a:gd name="T5" fmla="*/ 419 h 1104"/>
                <a:gd name="T6" fmla="*/ 406 w 2696"/>
                <a:gd name="T7" fmla="*/ 239 h 1104"/>
                <a:gd name="T8" fmla="*/ 547 w 2696"/>
                <a:gd name="T9" fmla="*/ 110 h 1104"/>
                <a:gd name="T10" fmla="*/ 719 w 2696"/>
                <a:gd name="T11" fmla="*/ 22 h 1104"/>
                <a:gd name="T12" fmla="*/ 877 w 2696"/>
                <a:gd name="T13" fmla="*/ 2 h 1104"/>
                <a:gd name="T14" fmla="*/ 1027 w 2696"/>
                <a:gd name="T15" fmla="*/ 11 h 1104"/>
                <a:gd name="T16" fmla="*/ 1183 w 2696"/>
                <a:gd name="T17" fmla="*/ 59 h 1104"/>
                <a:gd name="T18" fmla="*/ 1351 w 2696"/>
                <a:gd name="T19" fmla="*/ 115 h 1104"/>
                <a:gd name="T20" fmla="*/ 1589 w 2696"/>
                <a:gd name="T21" fmla="*/ 227 h 1104"/>
                <a:gd name="T22" fmla="*/ 1833 w 2696"/>
                <a:gd name="T23" fmla="*/ 345 h 1104"/>
                <a:gd name="T24" fmla="*/ 2064 w 2696"/>
                <a:gd name="T25" fmla="*/ 464 h 1104"/>
                <a:gd name="T26" fmla="*/ 2294 w 2696"/>
                <a:gd name="T27" fmla="*/ 570 h 1104"/>
                <a:gd name="T28" fmla="*/ 2532 w 2696"/>
                <a:gd name="T29" fmla="*/ 669 h 1104"/>
                <a:gd name="T30" fmla="*/ 2696 w 2696"/>
                <a:gd name="T31" fmla="*/ 708 h 110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96"/>
                <a:gd name="T49" fmla="*/ 0 h 1104"/>
                <a:gd name="T50" fmla="*/ 2696 w 2696"/>
                <a:gd name="T51" fmla="*/ 1104 h 110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96" h="1104">
                  <a:moveTo>
                    <a:pt x="0" y="1104"/>
                  </a:moveTo>
                  <a:cubicBezTo>
                    <a:pt x="37" y="964"/>
                    <a:pt x="80" y="816"/>
                    <a:pt x="125" y="702"/>
                  </a:cubicBezTo>
                  <a:cubicBezTo>
                    <a:pt x="170" y="588"/>
                    <a:pt x="221" y="496"/>
                    <a:pt x="268" y="419"/>
                  </a:cubicBezTo>
                  <a:cubicBezTo>
                    <a:pt x="315" y="342"/>
                    <a:pt x="360" y="290"/>
                    <a:pt x="406" y="239"/>
                  </a:cubicBezTo>
                  <a:cubicBezTo>
                    <a:pt x="452" y="188"/>
                    <a:pt x="495" y="146"/>
                    <a:pt x="547" y="110"/>
                  </a:cubicBezTo>
                  <a:cubicBezTo>
                    <a:pt x="599" y="74"/>
                    <a:pt x="664" y="40"/>
                    <a:pt x="719" y="22"/>
                  </a:cubicBezTo>
                  <a:cubicBezTo>
                    <a:pt x="774" y="4"/>
                    <a:pt x="826" y="4"/>
                    <a:pt x="877" y="2"/>
                  </a:cubicBezTo>
                  <a:cubicBezTo>
                    <a:pt x="928" y="0"/>
                    <a:pt x="976" y="2"/>
                    <a:pt x="1027" y="11"/>
                  </a:cubicBezTo>
                  <a:cubicBezTo>
                    <a:pt x="1078" y="20"/>
                    <a:pt x="1129" y="42"/>
                    <a:pt x="1183" y="59"/>
                  </a:cubicBezTo>
                  <a:cubicBezTo>
                    <a:pt x="1237" y="76"/>
                    <a:pt x="1283" y="87"/>
                    <a:pt x="1351" y="115"/>
                  </a:cubicBezTo>
                  <a:cubicBezTo>
                    <a:pt x="1419" y="143"/>
                    <a:pt x="1509" y="189"/>
                    <a:pt x="1589" y="227"/>
                  </a:cubicBezTo>
                  <a:cubicBezTo>
                    <a:pt x="1669" y="265"/>
                    <a:pt x="1754" y="306"/>
                    <a:pt x="1833" y="345"/>
                  </a:cubicBezTo>
                  <a:cubicBezTo>
                    <a:pt x="1912" y="384"/>
                    <a:pt x="1987" y="427"/>
                    <a:pt x="2064" y="464"/>
                  </a:cubicBezTo>
                  <a:cubicBezTo>
                    <a:pt x="2141" y="501"/>
                    <a:pt x="2216" y="536"/>
                    <a:pt x="2294" y="570"/>
                  </a:cubicBezTo>
                  <a:cubicBezTo>
                    <a:pt x="2372" y="604"/>
                    <a:pt x="2465" y="646"/>
                    <a:pt x="2532" y="669"/>
                  </a:cubicBezTo>
                  <a:cubicBezTo>
                    <a:pt x="2599" y="692"/>
                    <a:pt x="2647" y="700"/>
                    <a:pt x="2696" y="70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801" name="Line 36"/>
            <p:cNvSpPr>
              <a:spLocks noChangeShapeType="1"/>
            </p:cNvSpPr>
            <p:nvPr/>
          </p:nvSpPr>
          <p:spPr bwMode="auto">
            <a:xfrm>
              <a:off x="1806" y="2697"/>
              <a:ext cx="7" cy="1062"/>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3802" name="Line 37"/>
            <p:cNvSpPr>
              <a:spLocks noChangeShapeType="1"/>
            </p:cNvSpPr>
            <p:nvPr/>
          </p:nvSpPr>
          <p:spPr bwMode="auto">
            <a:xfrm flipV="1">
              <a:off x="939" y="2655"/>
              <a:ext cx="864" cy="18"/>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48502" name="Rectangle 39"/>
          <p:cNvSpPr>
            <a:spLocks noChangeArrowheads="1"/>
          </p:cNvSpPr>
          <p:nvPr/>
        </p:nvSpPr>
        <p:spPr bwMode="auto">
          <a:xfrm>
            <a:off x="533400" y="4646613"/>
            <a:ext cx="81470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80000"/>
              </a:lnSpc>
              <a:buClr>
                <a:srgbClr val="3333CC"/>
              </a:buClr>
              <a:buFont typeface="Wingdings" pitchFamily="2" charset="2"/>
              <a:buChar char="q"/>
            </a:pPr>
            <a:r>
              <a:rPr lang="en-US" altLang="en-US" sz="1800" dirty="0">
                <a:solidFill>
                  <a:srgbClr val="000000"/>
                </a:solidFill>
              </a:rPr>
              <a:t>when p n &lt; 1, as p (or n) increases</a:t>
            </a:r>
          </a:p>
          <a:p>
            <a:pPr lvl="1">
              <a:lnSpc>
                <a:spcPct val="80000"/>
              </a:lnSpc>
              <a:buClr>
                <a:srgbClr val="3333CC"/>
              </a:buClr>
              <a:buFont typeface="Courier New" panose="02070309020205020404" pitchFamily="49" charset="0"/>
              <a:buChar char="o"/>
            </a:pPr>
            <a:r>
              <a:rPr lang="en-US" altLang="en-US" sz="1600" dirty="0">
                <a:solidFill>
                  <a:srgbClr val="000000"/>
                </a:solidFill>
              </a:rPr>
              <a:t>probability of empty slots reduces</a:t>
            </a:r>
          </a:p>
          <a:p>
            <a:pPr lvl="1">
              <a:lnSpc>
                <a:spcPct val="80000"/>
              </a:lnSpc>
              <a:buClr>
                <a:srgbClr val="3333CC"/>
              </a:buClr>
              <a:buFont typeface="Courier New" panose="02070309020205020404" pitchFamily="49" charset="0"/>
              <a:buChar char="o"/>
            </a:pPr>
            <a:r>
              <a:rPr lang="en-US" altLang="en-US" sz="1600" dirty="0">
                <a:solidFill>
                  <a:srgbClr val="000000"/>
                </a:solidFill>
              </a:rPr>
              <a:t>probability of collision is still low, thus goodput increases</a:t>
            </a:r>
          </a:p>
          <a:p>
            <a:pPr>
              <a:lnSpc>
                <a:spcPct val="80000"/>
              </a:lnSpc>
              <a:buClr>
                <a:srgbClr val="3333CC"/>
              </a:buClr>
              <a:buFont typeface="Wingdings" pitchFamily="2" charset="2"/>
              <a:buChar char="q"/>
            </a:pPr>
            <a:r>
              <a:rPr lang="en-US" altLang="en-US" sz="1800" dirty="0">
                <a:solidFill>
                  <a:srgbClr val="000000"/>
                </a:solidFill>
              </a:rPr>
              <a:t>when p n &gt; 1, as p (or n) increases, </a:t>
            </a:r>
          </a:p>
          <a:p>
            <a:pPr lvl="1">
              <a:lnSpc>
                <a:spcPct val="80000"/>
              </a:lnSpc>
              <a:buClr>
                <a:srgbClr val="3333CC"/>
              </a:buClr>
              <a:buFont typeface="Courier New" panose="02070309020205020404" pitchFamily="49" charset="0"/>
              <a:buChar char="o"/>
            </a:pPr>
            <a:r>
              <a:rPr lang="en-US" altLang="en-US" sz="1600" dirty="0">
                <a:solidFill>
                  <a:srgbClr val="000000"/>
                </a:solidFill>
              </a:rPr>
              <a:t>probability of empty slots does not reduce much, but</a:t>
            </a:r>
          </a:p>
          <a:p>
            <a:pPr lvl="1">
              <a:lnSpc>
                <a:spcPct val="80000"/>
              </a:lnSpc>
              <a:buClr>
                <a:srgbClr val="3333CC"/>
              </a:buClr>
              <a:buFont typeface="Courier New" panose="02070309020205020404" pitchFamily="49" charset="0"/>
              <a:buChar char="o"/>
            </a:pPr>
            <a:r>
              <a:rPr lang="en-US" altLang="en-US" sz="1600" dirty="0">
                <a:solidFill>
                  <a:srgbClr val="000000"/>
                </a:solidFill>
              </a:rPr>
              <a:t>probability of collision increases, thus goodput decreases</a:t>
            </a:r>
          </a:p>
          <a:p>
            <a:pPr>
              <a:lnSpc>
                <a:spcPct val="80000"/>
              </a:lnSpc>
              <a:buClr>
                <a:srgbClr val="3333CC"/>
              </a:buClr>
              <a:buFont typeface="Wingdings" pitchFamily="2" charset="2"/>
              <a:buChar char="q"/>
            </a:pPr>
            <a:r>
              <a:rPr lang="en-US" altLang="en-US" sz="1800" dirty="0">
                <a:solidFill>
                  <a:srgbClr val="000000"/>
                </a:solidFill>
              </a:rPr>
              <a:t>goodput is optimal when p n = 1</a:t>
            </a:r>
          </a:p>
        </p:txBody>
      </p:sp>
    </p:spTree>
    <p:extLst>
      <p:ext uri="{BB962C8B-B14F-4D97-AF65-F5344CB8AC3E}">
        <p14:creationId xmlns:p14="http://schemas.microsoft.com/office/powerpoint/2010/main" val="20441116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5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50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sz="3600" dirty="0"/>
              <a:t>Dynamic Tracing: Abstraction to Flow Tables</a:t>
            </a:r>
          </a:p>
        </p:txBody>
      </p:sp>
      <p:grpSp>
        <p:nvGrpSpPr>
          <p:cNvPr id="63496" name="Group 8"/>
          <p:cNvGrpSpPr>
            <a:grpSpLocks/>
          </p:cNvGrpSpPr>
          <p:nvPr/>
        </p:nvGrpSpPr>
        <p:grpSpPr bwMode="auto">
          <a:xfrm>
            <a:off x="3209149" y="1292336"/>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 y="0"/>
              <a:ext cx="744" cy="10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 y="8"/>
              <a:ext cx="744" cy="6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448" cy="13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grpSp>
      <p:sp>
        <p:nvSpPr>
          <p:cNvPr id="63629" name="Rectangle 141"/>
          <p:cNvSpPr>
            <a:spLocks/>
          </p:cNvSpPr>
          <p:nvPr/>
        </p:nvSpPr>
        <p:spPr bwMode="auto">
          <a:xfrm>
            <a:off x="440853" y="1390650"/>
            <a:ext cx="2733857" cy="1085093"/>
          </a:xfrm>
          <a:prstGeom prst="rect">
            <a:avLst/>
          </a:prstGeom>
          <a:noFill/>
          <a:ln w="12700" cap="flat">
            <a:solidFill>
              <a:schemeClr val="tx1"/>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ctr"/>
          <a:lstStyle/>
          <a:p>
            <a:pPr marL="0" marR="0" lvl="0" indent="0" algn="l" defTabSz="914400" rtl="0" eaLnBrk="1" fontAlgn="base" latinLnBrk="0" hangingPunct="1">
              <a:lnSpc>
                <a:spcPct val="100000"/>
              </a:lnSpc>
              <a:spcBef>
                <a:spcPts val="2835"/>
              </a:spcBef>
              <a:spcAft>
                <a:spcPct val="0"/>
              </a:spcAft>
              <a:buClrTx/>
              <a:buSzTx/>
              <a:buFontTx/>
              <a:buNone/>
              <a:tabLst/>
              <a:defRPr/>
            </a:pPr>
            <a:r>
              <a:rPr kumimoji="0" lang="en-US" sz="1900" b="1"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1</a:t>
            </a:r>
            <a:r>
              <a:rPr kumimoji="0" lang="en-US" sz="1900" b="0"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 </a:t>
            </a:r>
            <a:r>
              <a:rPr kumimoji="0" lang="en-US" sz="1900" b="1" i="0" u="none" strike="noStrike" kern="1200" cap="none" spc="0" normalizeH="0" baseline="0" noProof="0" dirty="0">
                <a:ln>
                  <a:noFill/>
                </a:ln>
                <a:solidFill>
                  <a:srgbClr val="FF0000"/>
                </a:solidFill>
                <a:effectLst/>
                <a:uLnTx/>
                <a:uFillTx/>
                <a:latin typeface="Helvetica Neue" charset="0"/>
                <a:ea typeface="ＭＳ Ｐゴシック" charset="0"/>
                <a:cs typeface="Helvetica Neue" charset="0"/>
                <a:sym typeface="Helvetica Neue" charset="0"/>
              </a:rPr>
              <a:t>Observes decision dependency</a:t>
            </a:r>
            <a:r>
              <a:rPr kumimoji="0" lang="en-US" sz="1900" b="0"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 of f on </a:t>
            </a:r>
            <a:r>
              <a:rPr kumimoji="0" lang="en-US" sz="1900" b="0" i="0" u="none" strike="noStrike" kern="1200" cap="none" spc="0" normalizeH="0" baseline="0" noProof="0" dirty="0" err="1">
                <a:ln>
                  <a:noFill/>
                </a:ln>
                <a:solidFill>
                  <a:srgbClr val="606060"/>
                </a:solidFill>
                <a:effectLst/>
                <a:uLnTx/>
                <a:uFillTx/>
                <a:latin typeface="Helvetica Neue" charset="0"/>
                <a:ea typeface="ＭＳ Ｐゴシック" charset="0"/>
                <a:cs typeface="Helvetica Neue" charset="0"/>
                <a:sym typeface="Helvetica Neue" charset="0"/>
              </a:rPr>
              <a:t>pkt</a:t>
            </a:r>
            <a:r>
              <a:rPr kumimoji="0" lang="en-US" sz="1900" b="0"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 attributes.</a:t>
            </a:r>
          </a:p>
        </p:txBody>
      </p:sp>
      <p:grpSp>
        <p:nvGrpSpPr>
          <p:cNvPr id="3" name="Group 2"/>
          <p:cNvGrpSpPr/>
          <p:nvPr/>
        </p:nvGrpSpPr>
        <p:grpSpPr>
          <a:xfrm>
            <a:off x="5495046" y="3145754"/>
            <a:ext cx="3410851" cy="3218357"/>
            <a:chOff x="5495046" y="3145754"/>
            <a:chExt cx="3410851" cy="3218357"/>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uLnTx/>
                <a:uFillTx/>
                <a:latin typeface="Arial" charset="0"/>
                <a:ea typeface="ＭＳ Ｐゴシック" charset="0"/>
                <a:cs typeface="ＭＳ Ｐゴシック" charset="0"/>
              </a:endParaRPr>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8363" y="3297233"/>
              <a:ext cx="2185988" cy="160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63630" name="Rectangle 142"/>
            <p:cNvSpPr>
              <a:spLocks/>
            </p:cNvSpPr>
            <p:nvPr/>
          </p:nvSpPr>
          <p:spPr bwMode="auto">
            <a:xfrm>
              <a:off x="5798791" y="5204003"/>
              <a:ext cx="3107106" cy="1160108"/>
            </a:xfrm>
            <a:prstGeom prst="rect">
              <a:avLst/>
            </a:prstGeom>
            <a:noFill/>
            <a:ln w="12700" cap="flat">
              <a:solidFill>
                <a:schemeClr val="tx1"/>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ts val="2835"/>
                </a:spcBef>
                <a:spcAft>
                  <a:spcPct val="0"/>
                </a:spcAft>
                <a:buClrTx/>
                <a:buSzTx/>
                <a:buFontTx/>
                <a:buNone/>
                <a:tabLst/>
                <a:defRPr/>
              </a:pPr>
              <a:r>
                <a:rPr kumimoji="0" lang="en-US" sz="1900" b="1"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2</a:t>
              </a:r>
              <a:r>
                <a:rPr kumimoji="0" lang="en-US" sz="1900" b="0"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 Builds a </a:t>
              </a:r>
              <a:r>
                <a:rPr kumimoji="0" lang="en-US" sz="1900" b="1" i="0" u="none" strike="noStrike" kern="1200" cap="none" spc="0" normalizeH="0" baseline="0" noProof="0" dirty="0">
                  <a:ln>
                    <a:noFill/>
                  </a:ln>
                  <a:solidFill>
                    <a:srgbClr val="FF0000"/>
                  </a:solidFill>
                  <a:effectLst/>
                  <a:uLnTx/>
                  <a:uFillTx/>
                  <a:latin typeface="Helvetica Neue" charset="0"/>
                  <a:ea typeface="ＭＳ Ｐゴシック" charset="0"/>
                  <a:cs typeface="Helvetica Neue" charset="0"/>
                  <a:sym typeface="Helvetica Neue" charset="0"/>
                </a:rPr>
                <a:t>trace tree (TT)</a:t>
              </a:r>
              <a:r>
                <a:rPr kumimoji="0" lang="en-US" sz="1900" b="0"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 a </a:t>
              </a:r>
              <a:r>
                <a:rPr kumimoji="0" lang="en-US" sz="1900" b="0" i="0" u="none" strike="noStrike" kern="1200" cap="none" spc="0" normalizeH="0" baseline="0" noProof="0" dirty="0">
                  <a:ln>
                    <a:noFill/>
                  </a:ln>
                  <a:solidFill>
                    <a:srgbClr val="E46C0A"/>
                  </a:solidFill>
                  <a:effectLst/>
                  <a:uLnTx/>
                  <a:uFillTx/>
                  <a:latin typeface="Helvetica Neue" charset="0"/>
                  <a:ea typeface="ＭＳ Ｐゴシック" charset="0"/>
                  <a:cs typeface="Helvetica Neue" charset="0"/>
                  <a:sym typeface="Helvetica Neue" charset="0"/>
                </a:rPr>
                <a:t>universal</a:t>
              </a:r>
              <a:r>
                <a:rPr kumimoji="0" lang="en-US" sz="1900" b="0"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 (general), partial decision tree representation of any f.</a:t>
              </a:r>
            </a:p>
          </p:txBody>
        </p:sp>
      </p:grpSp>
      <p:grpSp>
        <p:nvGrpSpPr>
          <p:cNvPr id="8" name="Group 7"/>
          <p:cNvGrpSpPr/>
          <p:nvPr/>
        </p:nvGrpSpPr>
        <p:grpSpPr>
          <a:xfrm>
            <a:off x="183799"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uLnTx/>
                <a:uFillTx/>
                <a:latin typeface="Arial" charset="0"/>
                <a:ea typeface="ＭＳ Ｐゴシック" charset="0"/>
                <a:cs typeface="ＭＳ Ｐゴシック" charset="0"/>
              </a:endParaRPr>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ctr"/>
            <a:lstStyle/>
            <a:p>
              <a:pPr marL="0" marR="0" lvl="0" indent="0" algn="l" defTabSz="914400" rtl="0" eaLnBrk="1" fontAlgn="base" latinLnBrk="0" hangingPunct="1">
                <a:lnSpc>
                  <a:spcPct val="100000"/>
                </a:lnSpc>
                <a:spcBef>
                  <a:spcPts val="2835"/>
                </a:spcBef>
                <a:spcAft>
                  <a:spcPct val="0"/>
                </a:spcAft>
                <a:buClrTx/>
                <a:buSzTx/>
                <a:buFontTx/>
                <a:buNone/>
                <a:tabLst/>
                <a:defRPr/>
              </a:pPr>
              <a:r>
                <a:rPr kumimoji="0" lang="en-US" sz="1900" b="1"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3</a:t>
              </a:r>
              <a:r>
                <a:rPr kumimoji="0" lang="en-US" sz="1900" b="0"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 </a:t>
              </a:r>
              <a:r>
                <a:rPr kumimoji="0" lang="en-US" sz="1900" b="1" i="0" u="none" strike="noStrike" kern="1200" cap="none" spc="0" normalizeH="0" baseline="0" noProof="0" dirty="0">
                  <a:ln>
                    <a:noFill/>
                  </a:ln>
                  <a:solidFill>
                    <a:srgbClr val="FF0000"/>
                  </a:solidFill>
                  <a:effectLst/>
                  <a:uLnTx/>
                  <a:uFillTx/>
                  <a:latin typeface="Helvetica Neue" charset="0"/>
                  <a:ea typeface="ＭＳ Ｐゴシック" charset="0"/>
                  <a:cs typeface="Helvetica Neue" charset="0"/>
                  <a:sym typeface="Helvetica Neue" charset="0"/>
                </a:rPr>
                <a:t>Compile</a:t>
              </a:r>
              <a:r>
                <a:rPr kumimoji="0" lang="en-US" sz="1900" b="0" i="0" u="none" strike="noStrike" kern="1200" cap="none" spc="0" normalizeH="0" baseline="0" noProof="0" dirty="0">
                  <a:ln>
                    <a:noFill/>
                  </a:ln>
                  <a:solidFill>
                    <a:srgbClr val="606060"/>
                  </a:solidFill>
                  <a:effectLst/>
                  <a:uLnTx/>
                  <a:uFillTx/>
                  <a:latin typeface="Helvetica Neue" charset="0"/>
                  <a:ea typeface="ＭＳ Ｐゴシック" charset="0"/>
                  <a:cs typeface="Helvetica Neue" charset="0"/>
                  <a:sym typeface="Helvetica Neue" charset="0"/>
                </a:rPr>
                <a:t> trace tree to generate flow tables (FTs).</a:t>
              </a:r>
            </a:p>
          </p:txBody>
        </p:sp>
      </p:grpSp>
      <p:sp>
        <p:nvSpPr>
          <p:cNvPr id="18"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110</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270639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uLnTx/>
              <a:uFillTx/>
              <a:latin typeface="Arial" charset="0"/>
              <a:ea typeface="ＭＳ Ｐゴシック" charset="0"/>
              <a:cs typeface="ＭＳ Ｐゴシック" charset="0"/>
            </a:endParaRPr>
          </a:p>
        </p:txBody>
      </p:sp>
      <p:sp>
        <p:nvSpPr>
          <p:cNvPr id="65538" name="Rectangle 2"/>
          <p:cNvSpPr>
            <a:spLocks/>
          </p:cNvSpPr>
          <p:nvPr/>
        </p:nvSpPr>
        <p:spPr bwMode="auto">
          <a:xfrm>
            <a:off x="85725" y="783993"/>
            <a:ext cx="3243263" cy="5717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f(</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Packet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p)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if</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tcpDstIs</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null</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else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ethSrc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dloc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 </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path    =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myRoutingAlg</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topology(),</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sloc,dloc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endParaRPr kumimoji="0" lang="en-US" sz="14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path;</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EthSrc:1,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EthDst:2,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Assert:</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65541" name="Line 5"/>
          <p:cNvSpPr>
            <a:spLocks noChangeShapeType="1"/>
          </p:cNvSpPr>
          <p:nvPr/>
        </p:nvSpPr>
        <p:spPr bwMode="auto">
          <a:xfrm>
            <a:off x="4609522"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false</a:t>
            </a:r>
          </a:p>
        </p:txBody>
      </p:sp>
      <p:sp>
        <p:nvSpPr>
          <p:cNvPr id="65543" name="Oval 7"/>
          <p:cNvSpPr>
            <a:spLocks/>
          </p:cNvSpPr>
          <p:nvPr/>
        </p:nvSpPr>
        <p:spPr bwMode="auto">
          <a:xfrm>
            <a:off x="3906087"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Read:</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EthSrc</a:t>
            </a: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p:txBody>
      </p:sp>
      <p:sp>
        <p:nvSpPr>
          <p:cNvPr id="65544" name="Oval 8"/>
          <p:cNvSpPr>
            <a:spLocks/>
          </p:cNvSpPr>
          <p:nvPr/>
        </p:nvSpPr>
        <p:spPr bwMode="auto">
          <a:xfrm>
            <a:off x="3917458"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Read:</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EthDst</a:t>
            </a: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p:txBody>
      </p:sp>
      <p:sp>
        <p:nvSpPr>
          <p:cNvPr id="65546" name="Line 10"/>
          <p:cNvSpPr>
            <a:spLocks noChangeShapeType="1"/>
          </p:cNvSpPr>
          <p:nvPr/>
        </p:nvSpPr>
        <p:spPr bwMode="auto">
          <a:xfrm flipH="1">
            <a:off x="4604511"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5547" name="Line 11"/>
          <p:cNvSpPr>
            <a:spLocks noChangeShapeType="1"/>
          </p:cNvSpPr>
          <p:nvPr/>
        </p:nvSpPr>
        <p:spPr bwMode="auto">
          <a:xfrm>
            <a:off x="4595253"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5548" name="Rectangle 12"/>
          <p:cNvSpPr>
            <a:spLocks/>
          </p:cNvSpPr>
          <p:nvPr/>
        </p:nvSpPr>
        <p:spPr bwMode="auto">
          <a:xfrm>
            <a:off x="4630407" y="3629689"/>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1</a:t>
            </a:r>
          </a:p>
        </p:txBody>
      </p:sp>
      <p:sp>
        <p:nvSpPr>
          <p:cNvPr id="65549" name="Rectangle 13"/>
          <p:cNvSpPr>
            <a:spLocks/>
          </p:cNvSpPr>
          <p:nvPr/>
        </p:nvSpPr>
        <p:spPr bwMode="auto">
          <a:xfrm>
            <a:off x="4607190" y="4492548"/>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a:t>
            </a: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Arial" charset="0"/>
                <a:ea typeface="ＭＳ Ｐゴシック" charset="0"/>
                <a:cs typeface="Helvetica Neue Light" charset="0"/>
              </a:rPr>
              <a:t>Policy</a:t>
            </a:r>
          </a:p>
        </p:txBody>
      </p:sp>
      <p:sp>
        <p:nvSpPr>
          <p:cNvPr id="16"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111</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
        <p:nvSpPr>
          <p:cNvPr id="65545" name="Rectangle 9"/>
          <p:cNvSpPr>
            <a:spLocks/>
          </p:cNvSpPr>
          <p:nvPr/>
        </p:nvSpPr>
        <p:spPr bwMode="auto">
          <a:xfrm>
            <a:off x="4288489" y="506794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path1</a:t>
            </a:r>
          </a:p>
        </p:txBody>
      </p:sp>
    </p:spTree>
    <p:extLst>
      <p:ext uri="{BB962C8B-B14F-4D97-AF65-F5344CB8AC3E}">
        <p14:creationId xmlns:p14="http://schemas.microsoft.com/office/powerpoint/2010/main" val="23809460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uLnTx/>
              <a:uFillTx/>
              <a:latin typeface="Arial" charset="0"/>
              <a:ea typeface="ＭＳ Ｐゴシック" charset="0"/>
              <a:cs typeface="ＭＳ Ｐゴシック" charset="0"/>
            </a:endParaRPr>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EthDst:1,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98" name="Rectangle 14"/>
          <p:cNvSpPr>
            <a:spLocks/>
          </p:cNvSpPr>
          <p:nvPr/>
        </p:nvSpPr>
        <p:spPr bwMode="auto">
          <a:xfrm>
            <a:off x="3713126" y="2120269"/>
            <a:ext cx="68469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Assert:</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Arial" charset="0"/>
                <a:ea typeface="ＭＳ Ｐゴシック" charset="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Arial" charset="0"/>
                <a:ea typeface="ＭＳ Ｐゴシック" charset="0"/>
                <a:cs typeface="Helvetica Neue Light" charset="0"/>
              </a:rPr>
              <a:t>Trace Tree</a:t>
            </a:r>
          </a:p>
        </p:txBody>
      </p:sp>
      <p:grpSp>
        <p:nvGrpSpPr>
          <p:cNvPr id="2" name="Group 1"/>
          <p:cNvGrpSpPr/>
          <p:nvPr/>
        </p:nvGrpSpPr>
        <p:grpSpPr>
          <a:xfrm>
            <a:off x="4836319" y="1268409"/>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Read:</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EthSrc</a:t>
              </a: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Read:</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EthDst</a:t>
              </a: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Assert:</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grpSp>
      <p:sp>
        <p:nvSpPr>
          <p:cNvPr id="26"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112</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f(</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Packet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p)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if</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tcpDstIs</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null</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else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ethSrc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dloc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 </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path    =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myRoutingAlg</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topology(),</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sloc,dloc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endParaRPr kumimoji="0" lang="en-US" sz="14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path;</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p:txBody>
      </p:sp>
    </p:spTree>
    <p:extLst>
      <p:ext uri="{BB962C8B-B14F-4D97-AF65-F5344CB8AC3E}">
        <p14:creationId xmlns:p14="http://schemas.microsoft.com/office/powerpoint/2010/main" val="76179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uLnTx/>
              <a:uFillTx/>
              <a:latin typeface="Arial" charset="0"/>
              <a:ea typeface="ＭＳ Ｐゴシック" charset="0"/>
              <a:cs typeface="ＭＳ Ｐゴシック" charset="0"/>
            </a:endParaRPr>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EthDst:1,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98" name="Rectangle 14"/>
          <p:cNvSpPr>
            <a:spLocks/>
          </p:cNvSpPr>
          <p:nvPr/>
        </p:nvSpPr>
        <p:spPr bwMode="auto">
          <a:xfrm>
            <a:off x="3713125" y="2120268"/>
            <a:ext cx="70821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Assert:</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Arial" charset="0"/>
                <a:ea typeface="ＭＳ Ｐゴシック" charset="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Arial" charset="0"/>
                <a:ea typeface="ＭＳ Ｐゴシック" charset="0"/>
                <a:cs typeface="Helvetica Neue Light" charset="0"/>
              </a:rPr>
              <a:t>Trace Tree</a:t>
            </a:r>
          </a:p>
        </p:txBody>
      </p:sp>
      <p:grpSp>
        <p:nvGrpSpPr>
          <p:cNvPr id="2" name="Group 1"/>
          <p:cNvGrpSpPr/>
          <p:nvPr/>
        </p:nvGrpSpPr>
        <p:grpSpPr>
          <a:xfrm>
            <a:off x="4836319" y="1268409"/>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1" i="0" u="none" strike="noStrike" kern="1200" cap="none" spc="0" normalizeH="0" baseline="0" noProof="0" dirty="0">
                  <a:ln>
                    <a:noFill/>
                  </a:ln>
                  <a:solidFill>
                    <a:srgbClr val="FF0000"/>
                  </a:solidFill>
                  <a:effectLst/>
                  <a:uLnTx/>
                  <a:uFillTx/>
                  <a:latin typeface="Menlo Regular" charset="0"/>
                  <a:ea typeface="ＭＳ Ｐゴシック" charset="0"/>
                  <a:cs typeface="Menlo Regular" charset="0"/>
                  <a:sym typeface="Menlo Regular" charset="0"/>
                </a:rPr>
                <a:t>null</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Read:</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EthSrc</a:t>
              </a: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Read:</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EthDst</a:t>
              </a: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Assert:</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grpSp>
      <p:sp>
        <p:nvSpPr>
          <p:cNvPr id="26"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113</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f(</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Packet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p)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if</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tcpDstIs</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null</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else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ethSrc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Location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dloc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hostTable</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a:t>
            </a:r>
            <a:r>
              <a:rPr kumimoji="0" lang="en-US" sz="1400" b="0" i="0" u="none" strike="noStrike" kern="1200" cap="none" spc="0" normalizeH="0" baseline="0" noProof="0" dirty="0" err="1">
                <a:ln>
                  <a:noFill/>
                </a:ln>
                <a:solidFill>
                  <a:prstClr val="black"/>
                </a:solidFill>
                <a:effectLst/>
                <a:uLnTx/>
                <a:uFillTx/>
                <a:latin typeface="Menlo Bold" charset="0"/>
                <a:ea typeface="ＭＳ Ｐゴシック" charset="0"/>
                <a:cs typeface="Menlo Bold" charset="0"/>
                <a:sym typeface="Menlo Bold" charset="0"/>
              </a:rPr>
              <a:t>ethDst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prstClr val="black"/>
                </a:solidFill>
                <a:effectLst/>
                <a:uLnTx/>
                <a:uFillTx/>
                <a:latin typeface="Menlo Bold" charset="0"/>
                <a:ea typeface="ＭＳ Ｐゴシック" charset="0"/>
                <a:cs typeface="Menlo Bold" charset="0"/>
                <a:sym typeface="Menlo Bold" charset="0"/>
              </a:rPr>
              <a:t>Route </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path    =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myRoutingAlg</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topology(),</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sloc,dloc</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endParaRPr kumimoji="0" lang="en-US" sz="14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endParaRP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srgbClr val="FFFFFF"/>
                </a:solidFill>
                <a:effectLst/>
                <a:uLnTx/>
                <a:uFillTx/>
                <a:latin typeface="Menlo Regular" charset="0"/>
                <a:ea typeface="ＭＳ Ｐゴシック" charset="0"/>
                <a:cs typeface="Menlo Regular" charset="0"/>
                <a:sym typeface="Menlo Regular" charset="0"/>
              </a:rPr>
              <a:t>    </a:t>
            </a:r>
            <a:r>
              <a:rPr kumimoji="0" lang="en-US" sz="1400" b="0" i="0" u="none" strike="noStrike" kern="1200" cap="none" spc="0" normalizeH="0" baseline="0" noProof="0" dirty="0">
                <a:ln>
                  <a:noFill/>
                </a:ln>
                <a:solidFill>
                  <a:srgbClr val="B21889"/>
                </a:solidFill>
                <a:effectLst/>
                <a:uLnTx/>
                <a:uFillTx/>
                <a:latin typeface="Menlo Regular" charset="0"/>
                <a:ea typeface="ＭＳ Ｐゴシック" charset="0"/>
                <a:cs typeface="Menlo Regular" charset="0"/>
                <a:sym typeface="Menlo Regular" charset="0"/>
              </a:rPr>
              <a:t>return</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path;</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p>
          <a:p>
            <a:pPr marL="0" marR="0" lvl="0" indent="0" algn="l" defTabSz="914400" rtl="0" eaLnBrk="1" fontAlgn="base" latinLnBrk="0" hangingPunct="1">
              <a:lnSpc>
                <a:spcPct val="100000"/>
              </a:lnSpc>
              <a:spcBef>
                <a:spcPct val="0"/>
              </a:spcBef>
              <a:spcAft>
                <a:spcPct val="0"/>
              </a:spcAft>
              <a:buClrTx/>
              <a:buSzTx/>
              <a:buFontTx/>
              <a:buNone/>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p:txBody>
      </p:sp>
    </p:spTree>
    <p:extLst>
      <p:ext uri="{BB962C8B-B14F-4D97-AF65-F5344CB8AC3E}">
        <p14:creationId xmlns:p14="http://schemas.microsoft.com/office/powerpoint/2010/main" val="36819474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a:t>Trace Tree Formal Spec</a:t>
            </a:r>
          </a:p>
        </p:txBody>
      </p:sp>
      <p:sp>
        <p:nvSpPr>
          <p:cNvPr id="2" name="Content Placeholder 1"/>
          <p:cNvSpPr>
            <a:spLocks noGrp="1"/>
          </p:cNvSpPr>
          <p:nvPr>
            <p:ph idx="1"/>
          </p:nvPr>
        </p:nvSpPr>
        <p:spPr>
          <a:xfrm>
            <a:off x="2963333" y="990600"/>
            <a:ext cx="6018742" cy="5334000"/>
          </a:xfrm>
        </p:spPr>
        <p:txBody>
          <a:bodyPr/>
          <a:lstStyle/>
          <a:p>
            <a:r>
              <a:rPr lang="en-US" sz="2800" dirty="0"/>
              <a:t>A tree w/ 4 types of nodes</a:t>
            </a:r>
          </a:p>
          <a:p>
            <a:pPr marL="457200" lvl="1" indent="0">
              <a:buNone/>
            </a:pPr>
            <a:r>
              <a:rPr lang="en-US" sz="2400" b="1" dirty="0"/>
              <a:t>    T</a:t>
            </a:r>
            <a:r>
              <a:rPr lang="en-US" sz="2400" dirty="0"/>
              <a:t> node: assertion on packet attributes</a:t>
            </a:r>
          </a:p>
          <a:p>
            <a:pPr marL="457200" lvl="1" indent="0">
              <a:buNone/>
            </a:pPr>
            <a:r>
              <a:rPr lang="en-US" sz="2400" b="1" dirty="0"/>
              <a:t>    V</a:t>
            </a:r>
            <a:r>
              <a:rPr lang="en-US" sz="2400" dirty="0"/>
              <a:t> node: multi-way branching on a packet   </a:t>
            </a:r>
            <a:br>
              <a:rPr lang="en-US" sz="2400" dirty="0"/>
            </a:br>
            <a:r>
              <a:rPr lang="en-US" sz="2400" dirty="0"/>
              <a:t>    attribute</a:t>
            </a:r>
          </a:p>
          <a:p>
            <a:pPr marL="457200" lvl="1" indent="0">
              <a:buNone/>
            </a:pPr>
            <a:r>
              <a:rPr lang="en-US" sz="2400" b="1" dirty="0"/>
              <a:t>    L</a:t>
            </a:r>
            <a:r>
              <a:rPr lang="en-US" sz="2400" dirty="0"/>
              <a:t> node: leaf node labeled w/ action</a:t>
            </a:r>
          </a:p>
          <a:p>
            <a:pPr marL="457200" lvl="1" indent="0">
              <a:buNone/>
            </a:pPr>
            <a:r>
              <a:rPr lang="en-US" sz="2400" b="1" dirty="0"/>
              <a:t>    ?</a:t>
            </a:r>
            <a:r>
              <a:rPr lang="en-US" sz="2400" dirty="0"/>
              <a:t> node: unknown </a:t>
            </a:r>
          </a:p>
          <a:p>
            <a:r>
              <a:rPr lang="en-US" sz="2800" b="1" dirty="0"/>
              <a:t>TT search</a:t>
            </a:r>
            <a:r>
              <a:rPr lang="en-US" sz="2800" dirty="0"/>
              <a:t>: traverse tree for a given packet to determine action or no answer</a:t>
            </a:r>
          </a:p>
          <a:p>
            <a:r>
              <a:rPr lang="en-US" sz="2800" b="1" dirty="0"/>
              <a:t>TT correctness</a:t>
            </a:r>
            <a:r>
              <a:rPr lang="en-US" sz="2800" dirty="0"/>
              <a:t>: if TT records an answer for a given packet, the answer is the same as the original algorithm </a:t>
            </a:r>
          </a:p>
        </p:txBody>
      </p:sp>
      <p:grpSp>
        <p:nvGrpSpPr>
          <p:cNvPr id="5" name="Group 4"/>
          <p:cNvGrpSpPr/>
          <p:nvPr/>
        </p:nvGrpSpPr>
        <p:grpSpPr>
          <a:xfrm>
            <a:off x="179654" y="1042631"/>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Read:</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EthSrc</a:t>
              </a: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Read:</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EthDst</a:t>
              </a:r>
              <a:endPar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tab pos="211027" algn="l"/>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Assert:</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grpSp>
      <p:sp>
        <p:nvSpPr>
          <p:cNvPr id="20"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114</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cxnSp>
        <p:nvCxnSpPr>
          <p:cNvPr id="21" name="Straight Arrow Connector 20"/>
          <p:cNvCxnSpPr>
            <a:endCxn id="18" idx="3"/>
          </p:cNvCxnSpPr>
          <p:nvPr/>
        </p:nvCxnSpPr>
        <p:spPr bwMode="auto">
          <a:xfrm flipH="1" flipV="1">
            <a:off x="2590273" y="1459530"/>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2529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2596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479778" y="3584222"/>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80117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38" name="Rectangle 6"/>
          <p:cNvSpPr>
            <a:spLocks noGrp="1" noChangeArrowheads="1"/>
          </p:cNvSpPr>
          <p:nvPr>
            <p:ph type="title"/>
          </p:nvPr>
        </p:nvSpPr>
        <p:spPr>
          <a:ln/>
        </p:spPr>
        <p:txBody>
          <a:bodyPr/>
          <a:lstStyle/>
          <a:p>
            <a:r>
              <a:rPr lang="en-US" dirty="0"/>
              <a:t>Trace Tree =&gt; Flow Table</a:t>
            </a:r>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ctr" defTabSz="914400" rtl="0" eaLnBrk="1" fontAlgn="base" latinLnBrk="0" hangingPunct="1">
              <a:lnSpc>
                <a:spcPct val="100000"/>
              </a:lnSpc>
              <a:spcBef>
                <a:spcPct val="0"/>
              </a:spcBef>
              <a:spcAft>
                <a:spcPct val="0"/>
              </a:spcAft>
              <a:buClrTx/>
              <a:buSzTx/>
              <a:buFontTx/>
              <a:buNone/>
              <a:tabLst>
                <a:tab pos="198025" algn="l"/>
              </a:tabLst>
              <a:defRPr/>
            </a:pPr>
            <a:r>
              <a:rPr kumimoji="0" lang="en-US" sz="15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b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True</a:t>
            </a:r>
          </a:p>
        </p:txBody>
      </p:sp>
      <p:sp>
        <p:nvSpPr>
          <p:cNvPr id="69640" name="Line 8"/>
          <p:cNvSpPr>
            <a:spLocks noChangeShapeType="1"/>
          </p:cNvSpPr>
          <p:nvPr/>
        </p:nvSpPr>
        <p:spPr bwMode="auto">
          <a:xfrm rot="10800000">
            <a:off x="4102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49" name="Line 17"/>
          <p:cNvSpPr>
            <a:spLocks noChangeShapeType="1"/>
          </p:cNvSpPr>
          <p:nvPr/>
        </p:nvSpPr>
        <p:spPr bwMode="auto">
          <a:xfrm rot="10800000" flipH="1">
            <a:off x="7079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54" name="Line 22"/>
          <p:cNvSpPr>
            <a:spLocks noChangeShapeType="1"/>
          </p:cNvSpPr>
          <p:nvPr/>
        </p:nvSpPr>
        <p:spPr bwMode="auto">
          <a:xfrm rot="10800000">
            <a:off x="6338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ethDst:4,ethSrc:6}</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ethDst:2}</a:t>
            </a:r>
          </a:p>
        </p:txBody>
      </p:sp>
      <p:sp>
        <p:nvSpPr>
          <p:cNvPr id="25" name="Rectangle 23"/>
          <p:cNvSpPr>
            <a:spLocks/>
          </p:cNvSpPr>
          <p:nvPr/>
        </p:nvSpPr>
        <p:spPr bwMode="auto">
          <a:xfrm>
            <a:off x="775262" y="3447582"/>
            <a:ext cx="1968631" cy="4007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26"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115</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
        <p:nvSpPr>
          <p:cNvPr id="27" name="Line 22"/>
          <p:cNvSpPr>
            <a:spLocks noChangeShapeType="1"/>
          </p:cNvSpPr>
          <p:nvPr/>
        </p:nvSpPr>
        <p:spPr bwMode="auto">
          <a:xfrm rot="10800000" flipH="1">
            <a:off x="5588000" y="3556000"/>
            <a:ext cx="776111" cy="451556"/>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28" name="Line 8"/>
          <p:cNvSpPr>
            <a:spLocks noChangeShapeType="1"/>
          </p:cNvSpPr>
          <p:nvPr/>
        </p:nvSpPr>
        <p:spPr bwMode="auto">
          <a:xfrm rot="10800000" flipH="1">
            <a:off x="2130778" y="2667000"/>
            <a:ext cx="2017889" cy="43744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Tree>
    <p:extLst>
      <p:ext uri="{BB962C8B-B14F-4D97-AF65-F5344CB8AC3E}">
        <p14:creationId xmlns:p14="http://schemas.microsoft.com/office/powerpoint/2010/main" val="387855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9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965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964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964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animBg="1"/>
      <p:bldP spid="69640" grpId="1" animBg="1"/>
      <p:bldP spid="69649" grpId="0" animBg="1"/>
      <p:bldP spid="69649" grpId="1" animBg="1"/>
      <p:bldP spid="69654" grpId="0" animBg="1"/>
      <p:bldP spid="69654" grpId="1" animBg="1"/>
      <p:bldP spid="69655" grpId="0"/>
      <p:bldP spid="37" grpId="0"/>
      <p:bldP spid="25" grpId="0"/>
      <p:bldP spid="27" grpId="0" animBg="1"/>
      <p:bldP spid="27" grpId="1" animBg="1"/>
      <p:bldP spid="2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38" name="Rectangle 6"/>
          <p:cNvSpPr>
            <a:spLocks noGrp="1" noChangeArrowheads="1"/>
          </p:cNvSpPr>
          <p:nvPr>
            <p:ph type="title"/>
          </p:nvPr>
        </p:nvSpPr>
        <p:spPr>
          <a:ln/>
        </p:spPr>
        <p:txBody>
          <a:bodyPr/>
          <a:lstStyle/>
          <a:p>
            <a:r>
              <a:rPr lang="en-US" dirty="0"/>
              <a:t>Trace Tree =&gt; Flow Table</a:t>
            </a:r>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ctr" defTabSz="914400" rtl="0" eaLnBrk="1" fontAlgn="base" latinLnBrk="0" hangingPunct="1">
              <a:lnSpc>
                <a:spcPct val="100000"/>
              </a:lnSpc>
              <a:spcBef>
                <a:spcPct val="0"/>
              </a:spcBef>
              <a:spcAft>
                <a:spcPct val="0"/>
              </a:spcAft>
              <a:buClrTx/>
              <a:buSzTx/>
              <a:buFontTx/>
              <a:buNone/>
              <a:tabLst>
                <a:tab pos="198025" algn="l"/>
              </a:tabLst>
              <a:defRPr/>
            </a:pPr>
            <a:r>
              <a:rPr kumimoji="0" lang="en-US" sz="15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b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ethDst:4,ethSrc:6}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grpSp>
        <p:nvGrpSpPr>
          <p:cNvPr id="5" name="Group 4"/>
          <p:cNvGrpSpPr/>
          <p:nvPr/>
        </p:nvGrpSpPr>
        <p:grpSpPr>
          <a:xfrm>
            <a:off x="485775"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25000" noProof="0" dirty="0">
                  <a:ln>
                    <a:noFill/>
                  </a:ln>
                  <a:solidFill>
                    <a:prstClr val="black"/>
                  </a:solidFill>
                  <a:effectLst/>
                  <a:uLnTx/>
                  <a:uFillTx/>
                  <a:latin typeface="Arial" charset="0"/>
                  <a:ea typeface="ＭＳ Ｐゴシック" charset="0"/>
                  <a:cs typeface="Helvetica Neue Light" charset="0"/>
                </a:rPr>
                <a:t>Priority</a:t>
              </a:r>
            </a:p>
          </p:txBody>
        </p:sp>
      </p:grpSp>
      <p:grpSp>
        <p:nvGrpSpPr>
          <p:cNvPr id="4" name="Group 3"/>
          <p:cNvGrpSpPr/>
          <p:nvPr/>
        </p:nvGrpSpPr>
        <p:grpSpPr>
          <a:xfrm>
            <a:off x="2653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D90B00"/>
                  </a:solidFill>
                  <a:effectLst/>
                  <a:uLnTx/>
                  <a:uFillTx/>
                  <a:latin typeface="Menlo Bold" charset="0"/>
                  <a:ea typeface="ＭＳ Ｐゴシック" charset="0"/>
                  <a:cs typeface="Menlo Bold" charset="0"/>
                  <a:sym typeface="Menlo Bold" charset="0"/>
                </a:rPr>
                <a:t>barrier rule:</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ethDst:2}</a:t>
            </a:r>
          </a:p>
        </p:txBody>
      </p:sp>
      <p:sp>
        <p:nvSpPr>
          <p:cNvPr id="36" name="Line 16"/>
          <p:cNvSpPr>
            <a:spLocks noChangeShapeType="1"/>
          </p:cNvSpPr>
          <p:nvPr/>
        </p:nvSpPr>
        <p:spPr bwMode="auto">
          <a:xfrm flipV="1">
            <a:off x="5606387" y="4515344"/>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38" name="Line 16"/>
          <p:cNvSpPr>
            <a:spLocks noChangeShapeType="1"/>
          </p:cNvSpPr>
          <p:nvPr/>
        </p:nvSpPr>
        <p:spPr bwMode="auto">
          <a:xfrm flipV="1">
            <a:off x="7426581" y="5373266"/>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31" name="Rectangle 23"/>
          <p:cNvSpPr>
            <a:spLocks/>
          </p:cNvSpPr>
          <p:nvPr/>
        </p:nvSpPr>
        <p:spPr bwMode="auto">
          <a:xfrm>
            <a:off x="775262" y="3447582"/>
            <a:ext cx="1968631" cy="4007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32"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116</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133417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ctr" defTabSz="914400" rtl="0" eaLnBrk="1" fontAlgn="base" latinLnBrk="0" hangingPunct="1">
              <a:lnSpc>
                <a:spcPct val="100000"/>
              </a:lnSpc>
              <a:spcBef>
                <a:spcPct val="0"/>
              </a:spcBef>
              <a:spcAft>
                <a:spcPct val="0"/>
              </a:spcAft>
              <a:buClrTx/>
              <a:buSzTx/>
              <a:buFontTx/>
              <a:buNone/>
              <a:tabLst>
                <a:tab pos="198025" algn="l"/>
              </a:tabLst>
              <a:defRPr/>
            </a:pPr>
            <a:r>
              <a:rPr kumimoji="0" lang="en-US" sz="15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b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drop</a:t>
            </a:r>
          </a:p>
        </p:txBody>
      </p:sp>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ethDst:4,ethSrc:6}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5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5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Menlo Regular" charset="0"/>
                <a:ea typeface="ＭＳ Ｐゴシック" charset="0"/>
                <a:cs typeface="Menlo Regular" charset="0"/>
                <a:sym typeface="Menlo Regular" charset="0"/>
              </a:rPr>
              <a:t>action:ToController</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D90B00"/>
                </a:solidFill>
                <a:effectLst/>
                <a:uLnTx/>
                <a:uFillTx/>
                <a:latin typeface="Menlo Bold" charset="0"/>
                <a:ea typeface="ＭＳ Ｐゴシック" charset="0"/>
                <a:cs typeface="Menlo Bold" charset="0"/>
                <a:sym typeface="Menlo Bold" charset="0"/>
              </a:rPr>
              <a:t>barrier rule:</a:t>
            </a:r>
          </a:p>
        </p:txBody>
      </p:sp>
      <p:grpSp>
        <p:nvGrpSpPr>
          <p:cNvPr id="2" name="Group 1"/>
          <p:cNvGrpSpPr/>
          <p:nvPr/>
        </p:nvGrpSpPr>
        <p:grpSpPr>
          <a:xfrm>
            <a:off x="4589648" y="2060320"/>
            <a:ext cx="3936206" cy="4048125"/>
            <a:chOff x="4807744" y="2085975"/>
            <a:chExt cx="3936206" cy="4048125"/>
          </a:xfrm>
        </p:grpSpPr>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prstClr val="black"/>
                  </a:solidFill>
                  <a:effectLst/>
                  <a:uLnTx/>
                  <a:uFillTx/>
                  <a:latin typeface="Helvetica Neue" charset="0"/>
                  <a:ea typeface="ＭＳ Ｐゴシック" charset="0"/>
                  <a:cs typeface="Helvetica Neue" charset="0"/>
                  <a:sym typeface="Helvetica Neue" charset="0"/>
                </a:rPr>
                <a:t>1</a:t>
              </a:r>
            </a:p>
          </p:txBody>
        </p:sp>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grpSp>
      <p:sp>
        <p:nvSpPr>
          <p:cNvPr id="69664" name="Oval 32"/>
          <p:cNvSpPr>
            <a:spLocks/>
          </p:cNvSpPr>
          <p:nvPr/>
        </p:nvSpPr>
        <p:spPr bwMode="auto">
          <a:xfrm>
            <a:off x="3493294" y="2857500"/>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prstClr val="black"/>
                </a:solidFill>
                <a:effectLst/>
                <a:uLnTx/>
                <a:uFillTx/>
                <a:latin typeface="Helvetica Neue" charset="0"/>
                <a:ea typeface="ＭＳ Ｐゴシック" charset="0"/>
                <a:cs typeface="Helvetica Neue" charset="0"/>
                <a:sym typeface="Helvetica Neue" charset="0"/>
              </a:rPr>
              <a:t>2</a:t>
            </a:r>
          </a:p>
        </p:txBody>
      </p:sp>
      <p:grpSp>
        <p:nvGrpSpPr>
          <p:cNvPr id="4" name="Group 3"/>
          <p:cNvGrpSpPr/>
          <p:nvPr/>
        </p:nvGrpSpPr>
        <p:grpSpPr>
          <a:xfrm>
            <a:off x="571500" y="1952625"/>
            <a:ext cx="2166056"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prstClr val="black"/>
                  </a:solidFill>
                  <a:effectLst/>
                  <a:uLnTx/>
                  <a:uFillTx/>
                  <a:latin typeface="Helvetica Neue" charset="0"/>
                  <a:ea typeface="ＭＳ Ｐゴシック" charset="0"/>
                  <a:cs typeface="Helvetica Neue" charset="0"/>
                  <a:sym typeface="Helvetica Neue" charset="0"/>
                </a:rPr>
                <a:t>3</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b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ethDst:2}</a:t>
            </a:r>
          </a:p>
        </p:txBody>
      </p:sp>
      <p:sp>
        <p:nvSpPr>
          <p:cNvPr id="39" name="Rectangle 38"/>
          <p:cNvSpPr/>
          <p:nvPr/>
        </p:nvSpPr>
        <p:spPr>
          <a:xfrm>
            <a:off x="1720571" y="897938"/>
            <a:ext cx="5284162"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90"/>
                </a:solidFill>
                <a:effectLst/>
                <a:uLnTx/>
                <a:uFillTx/>
                <a:latin typeface="Arial" pitchFamily="-105" charset="0"/>
                <a:ea typeface="ＭＳ Ｐゴシック" pitchFamily="-105" charset="-128"/>
                <a:cs typeface="ＭＳ Ｐゴシック" pitchFamily="-105" charset="-128"/>
              </a:rPr>
              <a:t>Simple, classical in-order tree traversal generates flow table rules!</a:t>
            </a:r>
            <a:endParaRPr kumimoji="0" lang="en-US" sz="2400" b="0" i="0" u="none" strike="noStrike" kern="0" cap="none" spc="0" normalizeH="0" baseline="0" noProof="0" dirty="0">
              <a:ln>
                <a:noFill/>
              </a:ln>
              <a:solidFill>
                <a:srgbClr val="000090"/>
              </a:solidFill>
              <a:effectLst/>
              <a:uLnTx/>
              <a:uFillTx/>
              <a:latin typeface="Calibri"/>
              <a:ea typeface=""/>
              <a:cs typeface="+mn-cs"/>
            </a:endParaRPr>
          </a:p>
        </p:txBody>
      </p:sp>
      <p:sp>
        <p:nvSpPr>
          <p:cNvPr id="38"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117</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
        <p:nvSpPr>
          <p:cNvPr id="40" name="Line 16"/>
          <p:cNvSpPr>
            <a:spLocks noChangeShapeType="1"/>
          </p:cNvSpPr>
          <p:nvPr/>
        </p:nvSpPr>
        <p:spPr bwMode="auto">
          <a:xfrm flipV="1">
            <a:off x="5606387" y="4515344"/>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41" name="Line 16"/>
          <p:cNvSpPr>
            <a:spLocks noChangeShapeType="1"/>
          </p:cNvSpPr>
          <p:nvPr/>
        </p:nvSpPr>
        <p:spPr bwMode="auto">
          <a:xfrm flipV="1">
            <a:off x="7426581" y="5373266"/>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
        <p:nvSpPr>
          <p:cNvPr id="42" name="Rectangle 23"/>
          <p:cNvSpPr>
            <a:spLocks/>
          </p:cNvSpPr>
          <p:nvPr/>
        </p:nvSpPr>
        <p:spPr bwMode="auto">
          <a:xfrm>
            <a:off x="775262" y="3447582"/>
            <a:ext cx="1968631" cy="4007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a:t>
            </a:r>
            <a:r>
              <a:rPr kumimoji="0" lang="en-US" sz="14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tcpDst</a:t>
            </a:r>
            <a:r>
              <a:rPr kumimoji="0" lang="en-US" sz="14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==22}</a:t>
            </a:r>
          </a:p>
        </p:txBody>
      </p:sp>
      <p:sp>
        <p:nvSpPr>
          <p:cNvPr id="43" name="Rectangle 29"/>
          <p:cNvSpPr>
            <a:spLocks/>
          </p:cNvSpPr>
          <p:nvPr/>
        </p:nvSpPr>
        <p:spPr bwMode="auto">
          <a:xfrm>
            <a:off x="4208979" y="6259942"/>
            <a:ext cx="615553" cy="23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25000" noProof="0" dirty="0">
                <a:ln>
                  <a:noFill/>
                </a:ln>
                <a:solidFill>
                  <a:prstClr val="black"/>
                </a:solidFill>
                <a:effectLst/>
                <a:uLnTx/>
                <a:uFillTx/>
                <a:latin typeface="Arial" charset="0"/>
                <a:ea typeface="ＭＳ Ｐゴシック" charset="0"/>
                <a:cs typeface="Helvetica Neue Light" charset="0"/>
              </a:rPr>
              <a:t>Priority</a:t>
            </a:r>
          </a:p>
        </p:txBody>
      </p:sp>
      <p:sp>
        <p:nvSpPr>
          <p:cNvPr id="44" name="Rectangle 6"/>
          <p:cNvSpPr>
            <a:spLocks noGrp="1" noChangeArrowheads="1"/>
          </p:cNvSpPr>
          <p:nvPr>
            <p:ph type="title"/>
          </p:nvPr>
        </p:nvSpPr>
        <p:spPr>
          <a:xfrm>
            <a:off x="256874" y="85614"/>
            <a:ext cx="8562466" cy="685800"/>
          </a:xfrm>
          <a:ln/>
        </p:spPr>
        <p:txBody>
          <a:bodyPr/>
          <a:lstStyle/>
          <a:p>
            <a:r>
              <a:rPr lang="en-US" dirty="0"/>
              <a:t>Trace Tree =&gt; Flow Table</a:t>
            </a:r>
          </a:p>
        </p:txBody>
      </p:sp>
    </p:spTree>
    <p:extLst>
      <p:ext uri="{BB962C8B-B14F-4D97-AF65-F5344CB8AC3E}">
        <p14:creationId xmlns:p14="http://schemas.microsoft.com/office/powerpoint/2010/main" val="78484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238EB9A7-7F8B-A644-8EA1-EF8251341222}" type="slidenum">
              <a:rPr lang="en-US" altLang="en-US" sz="1400">
                <a:solidFill>
                  <a:srgbClr val="000000"/>
                </a:solidFill>
                <a:latin typeface="Times New Roman" charset="0"/>
              </a:rPr>
              <a:pPr>
                <a:spcBef>
                  <a:spcPct val="0"/>
                </a:spcBef>
                <a:buClrTx/>
                <a:buSzTx/>
                <a:buFontTx/>
                <a:buNone/>
              </a:pPr>
              <a:t>12</a:t>
            </a:fld>
            <a:endParaRPr lang="en-US" altLang="en-US" sz="1400">
              <a:solidFill>
                <a:srgbClr val="000000"/>
              </a:solidFill>
              <a:latin typeface="Times New Roman" charset="0"/>
            </a:endParaRPr>
          </a:p>
        </p:txBody>
      </p:sp>
      <p:sp>
        <p:nvSpPr>
          <p:cNvPr id="214018" name="Rectangle 2"/>
          <p:cNvSpPr>
            <a:spLocks noGrp="1" noChangeArrowheads="1"/>
          </p:cNvSpPr>
          <p:nvPr>
            <p:ph type="title"/>
          </p:nvPr>
        </p:nvSpPr>
        <p:spPr/>
        <p:txBody>
          <a:bodyPr/>
          <a:lstStyle/>
          <a:p>
            <a:r>
              <a:rPr lang="en-US" altLang="en-US">
                <a:ea typeface="ＭＳ Ｐゴシック" charset="-128"/>
              </a:rPr>
              <a:t>Dynamics of (Slotted) Aloha</a:t>
            </a:r>
          </a:p>
        </p:txBody>
      </p:sp>
      <p:sp>
        <p:nvSpPr>
          <p:cNvPr id="214019" name="Rectangle 3"/>
          <p:cNvSpPr>
            <a:spLocks noGrp="1" noChangeArrowheads="1"/>
          </p:cNvSpPr>
          <p:nvPr>
            <p:ph type="body" idx="1"/>
          </p:nvPr>
        </p:nvSpPr>
        <p:spPr/>
        <p:txBody>
          <a:bodyPr/>
          <a:lstStyle/>
          <a:p>
            <a:pPr>
              <a:lnSpc>
                <a:spcPct val="90000"/>
              </a:lnSpc>
              <a:buFont typeface="Wingdings" pitchFamily="2" charset="2"/>
              <a:buChar char="q"/>
            </a:pPr>
            <a:r>
              <a:rPr lang="en-US" altLang="en-US" dirty="0">
                <a:ea typeface="ＭＳ Ｐゴシック" charset="-128"/>
              </a:rPr>
              <a:t>Slotted Aloha has maximum throughput when np = 1</a:t>
            </a:r>
          </a:p>
          <a:p>
            <a:pPr lvl="1">
              <a:lnSpc>
                <a:spcPct val="90000"/>
              </a:lnSpc>
              <a:buFont typeface="Courier New" panose="02070309020205020404" pitchFamily="49" charset="0"/>
              <a:buChar char="o"/>
            </a:pPr>
            <a:r>
              <a:rPr lang="en-US" altLang="en-US" dirty="0">
                <a:ea typeface="ＭＳ Ｐゴシック" charset="-128"/>
              </a:rPr>
              <a:t>Implies we need to adjust p as the number of backlog stations varies.</a:t>
            </a:r>
          </a:p>
          <a:p>
            <a:pPr>
              <a:lnSpc>
                <a:spcPct val="90000"/>
              </a:lnSpc>
              <a:buFont typeface="Wingdings" pitchFamily="2" charset="2"/>
              <a:buChar char="q"/>
            </a:pPr>
            <a:r>
              <a:rPr lang="en-US" altLang="en-US" dirty="0">
                <a:ea typeface="ＭＳ Ｐゴシック" charset="-128"/>
              </a:rPr>
              <a:t>Early design question: what is the effect if we do not change p-</a:t>
            </a:r>
            <a:r>
              <a:rPr lang="mr-IN" altLang="en-US" dirty="0">
                <a:ea typeface="ＭＳ Ｐゴシック" charset="-128"/>
              </a:rPr>
              <a:t>–</a:t>
            </a:r>
            <a:r>
              <a:rPr lang="en-US" altLang="en-US" dirty="0">
                <a:ea typeface="ＭＳ Ｐゴシック" charset="-128"/>
              </a:rPr>
              <a:t>use a fixed p</a:t>
            </a:r>
          </a:p>
          <a:p>
            <a:pPr lvl="1">
              <a:lnSpc>
                <a:spcPct val="90000"/>
              </a:lnSpc>
              <a:buFont typeface="Courier New" panose="02070309020205020404" pitchFamily="49" charset="0"/>
              <a:buChar char="o"/>
            </a:pPr>
            <a:r>
              <a:rPr lang="en-US" altLang="en-US" dirty="0">
                <a:ea typeface="ＭＳ Ｐゴシック" charset="-128"/>
              </a:rPr>
              <a:t>Assume we have a total of m stations (the machines on a LAN):</a:t>
            </a:r>
          </a:p>
          <a:p>
            <a:pPr lvl="2">
              <a:lnSpc>
                <a:spcPct val="90000"/>
              </a:lnSpc>
            </a:pPr>
            <a:r>
              <a:rPr lang="en-US" altLang="en-US" dirty="0">
                <a:ea typeface="ＭＳ Ｐゴシック" charset="-128"/>
              </a:rPr>
              <a:t>n of them are currently backlogged, each tries with a (fixed) probability p</a:t>
            </a:r>
          </a:p>
          <a:p>
            <a:pPr lvl="2">
              <a:lnSpc>
                <a:spcPct val="90000"/>
              </a:lnSpc>
            </a:pPr>
            <a:r>
              <a:rPr lang="en-US" altLang="en-US" dirty="0">
                <a:ea typeface="ＭＳ Ｐゴシック" charset="-128"/>
              </a:rPr>
              <a:t>the remaining m-n stations are not backlogged. They may start to generate packets with a probability p</a:t>
            </a:r>
            <a:r>
              <a:rPr lang="en-US" altLang="en-US" baseline="-25000" dirty="0">
                <a:ea typeface="ＭＳ Ｐゴシック" charset="-128"/>
              </a:rPr>
              <a:t>a</a:t>
            </a:r>
            <a:r>
              <a:rPr lang="en-US" altLang="en-US" dirty="0">
                <a:ea typeface="ＭＳ Ｐゴシック" charset="-128"/>
              </a:rPr>
              <a:t>, where p</a:t>
            </a:r>
            <a:r>
              <a:rPr lang="en-US" altLang="en-US" baseline="-25000" dirty="0">
                <a:ea typeface="ＭＳ Ｐゴシック" charset="-128"/>
              </a:rPr>
              <a:t>a</a:t>
            </a:r>
            <a:r>
              <a:rPr lang="en-US" altLang="en-US" dirty="0">
                <a:ea typeface="ＭＳ Ｐゴシック" charset="-128"/>
              </a:rPr>
              <a:t> is much smaller than p</a:t>
            </a:r>
          </a:p>
        </p:txBody>
      </p:sp>
    </p:spTree>
    <p:extLst>
      <p:ext uri="{BB962C8B-B14F-4D97-AF65-F5344CB8AC3E}">
        <p14:creationId xmlns:p14="http://schemas.microsoft.com/office/powerpoint/2010/main" val="99869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F95809DD-4ABE-9F4E-9240-B82C1F483296}" type="slidenum">
              <a:rPr lang="en-US" altLang="en-US" sz="1400">
                <a:solidFill>
                  <a:srgbClr val="000000"/>
                </a:solidFill>
                <a:latin typeface="Times New Roman" charset="0"/>
              </a:rPr>
              <a:pPr>
                <a:spcBef>
                  <a:spcPct val="0"/>
                </a:spcBef>
                <a:buClrTx/>
                <a:buSzTx/>
                <a:buFontTx/>
                <a:buNone/>
              </a:pPr>
              <a:t>13</a:t>
            </a:fld>
            <a:endParaRPr lang="en-US" altLang="en-US" sz="1400">
              <a:solidFill>
                <a:srgbClr val="000000"/>
              </a:solidFill>
              <a:latin typeface="Times New Roman" charset="0"/>
            </a:endParaRPr>
          </a:p>
        </p:txBody>
      </p:sp>
      <p:sp>
        <p:nvSpPr>
          <p:cNvPr id="216066" name="Rectangle 2"/>
          <p:cNvSpPr>
            <a:spLocks noGrp="1" noChangeArrowheads="1"/>
          </p:cNvSpPr>
          <p:nvPr>
            <p:ph type="title"/>
          </p:nvPr>
        </p:nvSpPr>
        <p:spPr/>
        <p:txBody>
          <a:bodyPr/>
          <a:lstStyle/>
          <a:p>
            <a:r>
              <a:rPr lang="en-US" altLang="en-US">
                <a:ea typeface="ＭＳ Ｐゴシック" charset="-128"/>
              </a:rPr>
              <a:t>Model</a:t>
            </a:r>
          </a:p>
        </p:txBody>
      </p:sp>
      <p:sp>
        <p:nvSpPr>
          <p:cNvPr id="216067" name="Line 6"/>
          <p:cNvSpPr>
            <a:spLocks noChangeShapeType="1"/>
          </p:cNvSpPr>
          <p:nvPr/>
        </p:nvSpPr>
        <p:spPr bwMode="auto">
          <a:xfrm>
            <a:off x="3509963" y="2338388"/>
            <a:ext cx="2057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68" name="Line 7"/>
          <p:cNvSpPr>
            <a:spLocks noChangeShapeType="1"/>
          </p:cNvSpPr>
          <p:nvPr/>
        </p:nvSpPr>
        <p:spPr bwMode="auto">
          <a:xfrm>
            <a:off x="3509963" y="3176588"/>
            <a:ext cx="2057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69" name="Line 8"/>
          <p:cNvSpPr>
            <a:spLocks noChangeShapeType="1"/>
          </p:cNvSpPr>
          <p:nvPr/>
        </p:nvSpPr>
        <p:spPr bwMode="auto">
          <a:xfrm>
            <a:off x="5567363" y="2338388"/>
            <a:ext cx="0" cy="838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70" name="Line 9"/>
          <p:cNvSpPr>
            <a:spLocks noChangeShapeType="1"/>
          </p:cNvSpPr>
          <p:nvPr/>
        </p:nvSpPr>
        <p:spPr bwMode="auto">
          <a:xfrm>
            <a:off x="5338763" y="2338388"/>
            <a:ext cx="0" cy="838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71" name="Line 10"/>
          <p:cNvSpPr>
            <a:spLocks noChangeShapeType="1"/>
          </p:cNvSpPr>
          <p:nvPr/>
        </p:nvSpPr>
        <p:spPr bwMode="auto">
          <a:xfrm>
            <a:off x="5110163" y="2338388"/>
            <a:ext cx="0" cy="838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72" name="Line 11"/>
          <p:cNvSpPr>
            <a:spLocks noChangeShapeType="1"/>
          </p:cNvSpPr>
          <p:nvPr/>
        </p:nvSpPr>
        <p:spPr bwMode="auto">
          <a:xfrm>
            <a:off x="4881563" y="2338388"/>
            <a:ext cx="0" cy="838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73" name="Line 12"/>
          <p:cNvSpPr>
            <a:spLocks noChangeShapeType="1"/>
          </p:cNvSpPr>
          <p:nvPr/>
        </p:nvSpPr>
        <p:spPr bwMode="auto">
          <a:xfrm>
            <a:off x="1651000" y="2795588"/>
            <a:ext cx="1447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6074" name="Line 13"/>
          <p:cNvSpPr>
            <a:spLocks noChangeShapeType="1"/>
          </p:cNvSpPr>
          <p:nvPr/>
        </p:nvSpPr>
        <p:spPr bwMode="auto">
          <a:xfrm>
            <a:off x="5567363" y="2795588"/>
            <a:ext cx="12192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6075" name="Text Box 14"/>
          <p:cNvSpPr txBox="1">
            <a:spLocks noChangeArrowheads="1"/>
          </p:cNvSpPr>
          <p:nvPr/>
        </p:nvSpPr>
        <p:spPr bwMode="auto">
          <a:xfrm>
            <a:off x="2995613" y="1427163"/>
            <a:ext cx="31019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000000"/>
                </a:solidFill>
              </a:rPr>
              <a:t>n backlogged</a:t>
            </a:r>
          </a:p>
          <a:p>
            <a:pPr algn="ctr">
              <a:spcBef>
                <a:spcPct val="0"/>
              </a:spcBef>
              <a:buClrTx/>
              <a:buSzTx/>
              <a:buFontTx/>
              <a:buNone/>
            </a:pPr>
            <a:r>
              <a:rPr lang="en-US" altLang="en-US" sz="1800">
                <a:solidFill>
                  <a:srgbClr val="000000"/>
                </a:solidFill>
              </a:rPr>
              <a:t>each transmits with prob. p</a:t>
            </a:r>
          </a:p>
        </p:txBody>
      </p:sp>
      <p:sp>
        <p:nvSpPr>
          <p:cNvPr id="216076" name="Line 15"/>
          <p:cNvSpPr>
            <a:spLocks noChangeShapeType="1"/>
          </p:cNvSpPr>
          <p:nvPr/>
        </p:nvSpPr>
        <p:spPr bwMode="auto">
          <a:xfrm>
            <a:off x="3513138" y="4610100"/>
            <a:ext cx="2057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77" name="Line 16"/>
          <p:cNvSpPr>
            <a:spLocks noChangeShapeType="1"/>
          </p:cNvSpPr>
          <p:nvPr/>
        </p:nvSpPr>
        <p:spPr bwMode="auto">
          <a:xfrm>
            <a:off x="3513138" y="5448300"/>
            <a:ext cx="2057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78" name="Line 17"/>
          <p:cNvSpPr>
            <a:spLocks noChangeShapeType="1"/>
          </p:cNvSpPr>
          <p:nvPr/>
        </p:nvSpPr>
        <p:spPr bwMode="auto">
          <a:xfrm>
            <a:off x="3532188" y="4610100"/>
            <a:ext cx="0" cy="83820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79" name="Line 18"/>
          <p:cNvSpPr>
            <a:spLocks noChangeShapeType="1"/>
          </p:cNvSpPr>
          <p:nvPr/>
        </p:nvSpPr>
        <p:spPr bwMode="auto">
          <a:xfrm>
            <a:off x="4310063" y="4624388"/>
            <a:ext cx="0" cy="83820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80" name="Line 19"/>
          <p:cNvSpPr>
            <a:spLocks noChangeShapeType="1"/>
          </p:cNvSpPr>
          <p:nvPr/>
        </p:nvSpPr>
        <p:spPr bwMode="auto">
          <a:xfrm>
            <a:off x="4048125" y="4610100"/>
            <a:ext cx="0" cy="83820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81" name="Line 20"/>
          <p:cNvSpPr>
            <a:spLocks noChangeShapeType="1"/>
          </p:cNvSpPr>
          <p:nvPr/>
        </p:nvSpPr>
        <p:spPr bwMode="auto">
          <a:xfrm>
            <a:off x="3805238" y="4611688"/>
            <a:ext cx="0" cy="83820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82" name="Text Box 21"/>
          <p:cNvSpPr txBox="1">
            <a:spLocks noChangeArrowheads="1"/>
          </p:cNvSpPr>
          <p:nvPr/>
        </p:nvSpPr>
        <p:spPr bwMode="auto">
          <a:xfrm>
            <a:off x="3675063" y="5703888"/>
            <a:ext cx="21288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m-n: unbacklogged</a:t>
            </a:r>
          </a:p>
        </p:txBody>
      </p:sp>
      <p:sp>
        <p:nvSpPr>
          <p:cNvPr id="216083" name="Line 25"/>
          <p:cNvSpPr>
            <a:spLocks noChangeShapeType="1"/>
          </p:cNvSpPr>
          <p:nvPr/>
        </p:nvSpPr>
        <p:spPr bwMode="auto">
          <a:xfrm>
            <a:off x="4557713" y="4630738"/>
            <a:ext cx="0" cy="83820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84" name="Line 26"/>
          <p:cNvSpPr>
            <a:spLocks noChangeShapeType="1"/>
          </p:cNvSpPr>
          <p:nvPr/>
        </p:nvSpPr>
        <p:spPr bwMode="auto">
          <a:xfrm>
            <a:off x="4827588" y="4616450"/>
            <a:ext cx="0" cy="83820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085" name="Line 27"/>
          <p:cNvSpPr>
            <a:spLocks noChangeShapeType="1"/>
          </p:cNvSpPr>
          <p:nvPr/>
        </p:nvSpPr>
        <p:spPr bwMode="auto">
          <a:xfrm>
            <a:off x="6783388" y="2797175"/>
            <a:ext cx="6350" cy="226377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6086" name="Line 28"/>
          <p:cNvSpPr>
            <a:spLocks noChangeShapeType="1"/>
          </p:cNvSpPr>
          <p:nvPr/>
        </p:nvSpPr>
        <p:spPr bwMode="auto">
          <a:xfrm flipH="1">
            <a:off x="5502275" y="5048250"/>
            <a:ext cx="129857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6087" name="Line 29"/>
          <p:cNvSpPr>
            <a:spLocks noChangeShapeType="1"/>
          </p:cNvSpPr>
          <p:nvPr/>
        </p:nvSpPr>
        <p:spPr bwMode="auto">
          <a:xfrm flipH="1">
            <a:off x="1624013" y="5049838"/>
            <a:ext cx="176212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6088" name="Line 30"/>
          <p:cNvSpPr>
            <a:spLocks noChangeShapeType="1"/>
          </p:cNvSpPr>
          <p:nvPr/>
        </p:nvSpPr>
        <p:spPr bwMode="auto">
          <a:xfrm flipV="1">
            <a:off x="1658938" y="2784475"/>
            <a:ext cx="6350" cy="226377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6089" name="Text Box 31"/>
          <p:cNvSpPr txBox="1">
            <a:spLocks noChangeArrowheads="1"/>
          </p:cNvSpPr>
          <p:nvPr/>
        </p:nvSpPr>
        <p:spPr bwMode="auto">
          <a:xfrm>
            <a:off x="3114675" y="6076950"/>
            <a:ext cx="31797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each transmits with prob. p</a:t>
            </a:r>
            <a:r>
              <a:rPr lang="en-US" altLang="en-US" sz="1800" baseline="-25000">
                <a:solidFill>
                  <a:srgbClr val="000000"/>
                </a:solidFill>
              </a:rPr>
              <a:t>a</a:t>
            </a:r>
          </a:p>
        </p:txBody>
      </p:sp>
    </p:spTree>
    <p:extLst>
      <p:ext uri="{BB962C8B-B14F-4D97-AF65-F5344CB8AC3E}">
        <p14:creationId xmlns:p14="http://schemas.microsoft.com/office/powerpoint/2010/main" val="125457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BD8C9924-2FB3-E646-A978-112AD29C127F}" type="slidenum">
              <a:rPr lang="en-US" altLang="en-US" sz="1400">
                <a:solidFill>
                  <a:srgbClr val="000000"/>
                </a:solidFill>
                <a:latin typeface="Times New Roman" charset="0"/>
              </a:rPr>
              <a:pPr>
                <a:spcBef>
                  <a:spcPct val="0"/>
                </a:spcBef>
                <a:buClrTx/>
                <a:buSzTx/>
                <a:buFontTx/>
                <a:buNone/>
              </a:pPr>
              <a:t>14</a:t>
            </a:fld>
            <a:endParaRPr lang="en-US" altLang="en-US" sz="1400">
              <a:solidFill>
                <a:srgbClr val="000000"/>
              </a:solidFill>
              <a:latin typeface="Times New Roman" charset="0"/>
            </a:endParaRPr>
          </a:p>
        </p:txBody>
      </p:sp>
      <p:sp>
        <p:nvSpPr>
          <p:cNvPr id="218114" name="Rectangle 2"/>
          <p:cNvSpPr>
            <a:spLocks noGrp="1" noChangeArrowheads="1"/>
          </p:cNvSpPr>
          <p:nvPr>
            <p:ph type="title"/>
          </p:nvPr>
        </p:nvSpPr>
        <p:spPr>
          <a:xfrm>
            <a:off x="622300" y="152400"/>
            <a:ext cx="8129588" cy="1143000"/>
          </a:xfrm>
        </p:spPr>
        <p:txBody>
          <a:bodyPr/>
          <a:lstStyle/>
          <a:p>
            <a:r>
              <a:rPr lang="en-US" altLang="en-US" sz="2800" dirty="0">
                <a:ea typeface="ＭＳ Ｐゴシック" charset="-128"/>
              </a:rPr>
              <a:t>Dynamics of Aloha: Effects of </a:t>
            </a:r>
            <a:r>
              <a:rPr lang="en-US" altLang="en-US" sz="2800" dirty="0">
                <a:solidFill>
                  <a:srgbClr val="FF0000"/>
                </a:solidFill>
                <a:ea typeface="ＭＳ Ｐゴシック" charset="-128"/>
              </a:rPr>
              <a:t>Fixed</a:t>
            </a:r>
            <a:r>
              <a:rPr lang="en-US" altLang="en-US" sz="2800" dirty="0">
                <a:ea typeface="ＭＳ Ｐゴシック" charset="-128"/>
              </a:rPr>
              <a:t> Probability </a:t>
            </a:r>
          </a:p>
        </p:txBody>
      </p:sp>
      <p:sp>
        <p:nvSpPr>
          <p:cNvPr id="218115" name="Line 3"/>
          <p:cNvSpPr>
            <a:spLocks noChangeShapeType="1"/>
          </p:cNvSpPr>
          <p:nvPr/>
        </p:nvSpPr>
        <p:spPr bwMode="auto">
          <a:xfrm>
            <a:off x="914400" y="5781675"/>
            <a:ext cx="7261225"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8116" name="Line 4"/>
          <p:cNvSpPr>
            <a:spLocks noChangeShapeType="1"/>
          </p:cNvSpPr>
          <p:nvPr/>
        </p:nvSpPr>
        <p:spPr bwMode="auto">
          <a:xfrm flipV="1">
            <a:off x="927100" y="2070100"/>
            <a:ext cx="0" cy="37115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8117" name="Text Box 5"/>
          <p:cNvSpPr txBox="1">
            <a:spLocks noChangeArrowheads="1"/>
          </p:cNvSpPr>
          <p:nvPr/>
        </p:nvSpPr>
        <p:spPr bwMode="auto">
          <a:xfrm>
            <a:off x="7296150" y="5762625"/>
            <a:ext cx="16954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000000"/>
                </a:solidFill>
              </a:rPr>
              <a:t>n: number of </a:t>
            </a:r>
            <a:br>
              <a:rPr lang="en-US" altLang="en-US" sz="1600">
                <a:solidFill>
                  <a:srgbClr val="000000"/>
                </a:solidFill>
              </a:rPr>
            </a:br>
            <a:r>
              <a:rPr lang="en-US" altLang="en-US" sz="1600">
                <a:solidFill>
                  <a:srgbClr val="000000"/>
                </a:solidFill>
              </a:rPr>
              <a:t>backlogged </a:t>
            </a:r>
          </a:p>
          <a:p>
            <a:pPr>
              <a:spcBef>
                <a:spcPct val="0"/>
              </a:spcBef>
              <a:buClrTx/>
              <a:buSzTx/>
              <a:buFontTx/>
              <a:buNone/>
            </a:pPr>
            <a:r>
              <a:rPr lang="en-US" altLang="en-US" sz="1600">
                <a:solidFill>
                  <a:srgbClr val="000000"/>
                </a:solidFill>
              </a:rPr>
              <a:t>stations</a:t>
            </a:r>
          </a:p>
        </p:txBody>
      </p:sp>
      <p:sp>
        <p:nvSpPr>
          <p:cNvPr id="218118" name="Text Box 6"/>
          <p:cNvSpPr txBox="1">
            <a:spLocks noChangeArrowheads="1"/>
          </p:cNvSpPr>
          <p:nvPr/>
        </p:nvSpPr>
        <p:spPr bwMode="auto">
          <a:xfrm>
            <a:off x="846138" y="5835650"/>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0</a:t>
            </a:r>
          </a:p>
        </p:txBody>
      </p:sp>
      <p:sp>
        <p:nvSpPr>
          <p:cNvPr id="218119" name="Text Box 7"/>
          <p:cNvSpPr txBox="1">
            <a:spLocks noChangeArrowheads="1"/>
          </p:cNvSpPr>
          <p:nvPr/>
        </p:nvSpPr>
        <p:spPr bwMode="auto">
          <a:xfrm>
            <a:off x="6873875" y="5775325"/>
            <a:ext cx="36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m</a:t>
            </a:r>
          </a:p>
        </p:txBody>
      </p:sp>
      <p:grpSp>
        <p:nvGrpSpPr>
          <p:cNvPr id="218120" name="Group 8"/>
          <p:cNvGrpSpPr>
            <a:grpSpLocks/>
          </p:cNvGrpSpPr>
          <p:nvPr/>
        </p:nvGrpSpPr>
        <p:grpSpPr bwMode="auto">
          <a:xfrm>
            <a:off x="1119188" y="1760538"/>
            <a:ext cx="5918200" cy="3740150"/>
            <a:chOff x="705" y="1109"/>
            <a:chExt cx="3728" cy="2356"/>
          </a:xfrm>
        </p:grpSpPr>
        <p:sp>
          <p:nvSpPr>
            <p:cNvPr id="218143" name="Freeform 9"/>
            <p:cNvSpPr>
              <a:spLocks/>
            </p:cNvSpPr>
            <p:nvPr/>
          </p:nvSpPr>
          <p:spPr bwMode="auto">
            <a:xfrm>
              <a:off x="705" y="1527"/>
              <a:ext cx="3728" cy="1938"/>
            </a:xfrm>
            <a:custGeom>
              <a:avLst/>
              <a:gdLst>
                <a:gd name="T0" fmla="*/ 0 w 3651"/>
                <a:gd name="T1" fmla="*/ 1804 h 1946"/>
                <a:gd name="T2" fmla="*/ 531 w 3651"/>
                <a:gd name="T3" fmla="*/ 883 h 1946"/>
                <a:gd name="T4" fmla="*/ 1321 w 3651"/>
                <a:gd name="T5" fmla="*/ 49 h 1946"/>
                <a:gd name="T6" fmla="*/ 2391 w 3651"/>
                <a:gd name="T7" fmla="*/ 605 h 1946"/>
                <a:gd name="T8" fmla="*/ 3699 w 3651"/>
                <a:gd name="T9" fmla="*/ 1531 h 1946"/>
                <a:gd name="T10" fmla="*/ 5316 w 3651"/>
                <a:gd name="T11" fmla="*/ 1782 h 1946"/>
                <a:gd name="T12" fmla="*/ 0 60000 65536"/>
                <a:gd name="T13" fmla="*/ 0 60000 65536"/>
                <a:gd name="T14" fmla="*/ 0 60000 65536"/>
                <a:gd name="T15" fmla="*/ 0 60000 65536"/>
                <a:gd name="T16" fmla="*/ 0 60000 65536"/>
                <a:gd name="T17" fmla="*/ 0 60000 65536"/>
                <a:gd name="T18" fmla="*/ 0 w 3651"/>
                <a:gd name="T19" fmla="*/ 0 h 1946"/>
                <a:gd name="T20" fmla="*/ 3651 w 3651"/>
                <a:gd name="T21" fmla="*/ 1946 h 1946"/>
              </a:gdLst>
              <a:ahLst/>
              <a:cxnLst>
                <a:cxn ang="T12">
                  <a:pos x="T0" y="T1"/>
                </a:cxn>
                <a:cxn ang="T13">
                  <a:pos x="T2" y="T3"/>
                </a:cxn>
                <a:cxn ang="T14">
                  <a:pos x="T4" y="T5"/>
                </a:cxn>
                <a:cxn ang="T15">
                  <a:pos x="T6" y="T7"/>
                </a:cxn>
                <a:cxn ang="T16">
                  <a:pos x="T8" y="T9"/>
                </a:cxn>
                <a:cxn ang="T17">
                  <a:pos x="T10" y="T11"/>
                </a:cxn>
              </a:cxnLst>
              <a:rect l="T18" t="T19" r="T20" b="T21"/>
              <a:pathLst>
                <a:path w="3651" h="1946">
                  <a:moveTo>
                    <a:pt x="0" y="1946"/>
                  </a:moveTo>
                  <a:cubicBezTo>
                    <a:pt x="106" y="1608"/>
                    <a:pt x="213" y="1271"/>
                    <a:pt x="364" y="955"/>
                  </a:cubicBezTo>
                  <a:cubicBezTo>
                    <a:pt x="515" y="639"/>
                    <a:pt x="693" y="98"/>
                    <a:pt x="906" y="49"/>
                  </a:cubicBezTo>
                  <a:cubicBezTo>
                    <a:pt x="1119" y="0"/>
                    <a:pt x="1371" y="391"/>
                    <a:pt x="1643" y="658"/>
                  </a:cubicBezTo>
                  <a:cubicBezTo>
                    <a:pt x="1915" y="925"/>
                    <a:pt x="2206" y="1439"/>
                    <a:pt x="2541" y="1649"/>
                  </a:cubicBezTo>
                  <a:cubicBezTo>
                    <a:pt x="2876" y="1859"/>
                    <a:pt x="3463" y="1877"/>
                    <a:pt x="3651" y="1921"/>
                  </a:cubicBezTo>
                </a:path>
              </a:pathLst>
            </a:custGeom>
            <a:noFill/>
            <a:ln w="28575">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218144" name="Line 10"/>
            <p:cNvSpPr>
              <a:spLocks noChangeShapeType="1"/>
            </p:cNvSpPr>
            <p:nvPr/>
          </p:nvSpPr>
          <p:spPr bwMode="auto">
            <a:xfrm flipV="1">
              <a:off x="2168" y="1524"/>
              <a:ext cx="593" cy="399"/>
            </a:xfrm>
            <a:prstGeom prst="line">
              <a:avLst/>
            </a:prstGeom>
            <a:noFill/>
            <a:ln w="9525" cap="rnd">
              <a:solidFill>
                <a:srgbClr val="339933"/>
              </a:solidFill>
              <a:prstDash val="sysDot"/>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218145" name="Text Box 11"/>
            <p:cNvSpPr txBox="1">
              <a:spLocks noChangeArrowheads="1"/>
            </p:cNvSpPr>
            <p:nvPr/>
          </p:nvSpPr>
          <p:spPr bwMode="auto">
            <a:xfrm>
              <a:off x="2255" y="1109"/>
              <a:ext cx="1516"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339933"/>
                  </a:solidFill>
                </a:rPr>
                <a:t>successful </a:t>
              </a:r>
              <a:br>
                <a:rPr lang="en-US" altLang="en-US" sz="1800">
                  <a:solidFill>
                    <a:srgbClr val="339933"/>
                  </a:solidFill>
                </a:rPr>
              </a:br>
              <a:r>
                <a:rPr lang="en-US" altLang="en-US" sz="1800">
                  <a:solidFill>
                    <a:srgbClr val="339933"/>
                  </a:solidFill>
                </a:rPr>
                <a:t>transmission rate at </a:t>
              </a:r>
              <a:br>
                <a:rPr lang="en-US" altLang="en-US" sz="1800">
                  <a:solidFill>
                    <a:srgbClr val="339933"/>
                  </a:solidFill>
                </a:rPr>
              </a:br>
              <a:r>
                <a:rPr lang="en-US" altLang="en-US" sz="1800">
                  <a:solidFill>
                    <a:srgbClr val="339933"/>
                  </a:solidFill>
                </a:rPr>
                <a:t>offered load </a:t>
              </a:r>
              <a:br>
                <a:rPr lang="en-US" altLang="en-US" sz="1800">
                  <a:solidFill>
                    <a:srgbClr val="339933"/>
                  </a:solidFill>
                </a:rPr>
              </a:br>
              <a:r>
                <a:rPr lang="en-US" altLang="en-US" sz="1800">
                  <a:solidFill>
                    <a:srgbClr val="339933"/>
                  </a:solidFill>
                </a:rPr>
                <a:t> np + (m-n)p</a:t>
              </a:r>
              <a:r>
                <a:rPr lang="en-US" altLang="en-US" sz="1800" baseline="-25000">
                  <a:solidFill>
                    <a:srgbClr val="339933"/>
                  </a:solidFill>
                </a:rPr>
                <a:t>a</a:t>
              </a:r>
            </a:p>
          </p:txBody>
        </p:sp>
      </p:grpSp>
      <p:grpSp>
        <p:nvGrpSpPr>
          <p:cNvPr id="218121" name="Group 12"/>
          <p:cNvGrpSpPr>
            <a:grpSpLocks/>
          </p:cNvGrpSpPr>
          <p:nvPr/>
        </p:nvGrpSpPr>
        <p:grpSpPr bwMode="auto">
          <a:xfrm>
            <a:off x="1022350" y="2487613"/>
            <a:ext cx="6919913" cy="3187700"/>
            <a:chOff x="644" y="1567"/>
            <a:chExt cx="4359" cy="2008"/>
          </a:xfrm>
        </p:grpSpPr>
        <p:sp>
          <p:nvSpPr>
            <p:cNvPr id="218140" name="Line 13"/>
            <p:cNvSpPr>
              <a:spLocks noChangeShapeType="1"/>
            </p:cNvSpPr>
            <p:nvPr/>
          </p:nvSpPr>
          <p:spPr bwMode="auto">
            <a:xfrm>
              <a:off x="644" y="1567"/>
              <a:ext cx="3769" cy="200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8141" name="Line 14"/>
            <p:cNvSpPr>
              <a:spLocks noChangeShapeType="1"/>
            </p:cNvSpPr>
            <p:nvPr/>
          </p:nvSpPr>
          <p:spPr bwMode="auto">
            <a:xfrm flipV="1">
              <a:off x="3422" y="2389"/>
              <a:ext cx="720" cy="618"/>
            </a:xfrm>
            <a:prstGeom prst="line">
              <a:avLst/>
            </a:prstGeom>
            <a:noFill/>
            <a:ln w="9525" cap="rnd">
              <a:solidFill>
                <a:srgbClr val="FF0000"/>
              </a:solidFill>
              <a:prstDash val="sysDot"/>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218142" name="Text Box 15"/>
            <p:cNvSpPr txBox="1">
              <a:spLocks noChangeArrowheads="1"/>
            </p:cNvSpPr>
            <p:nvPr/>
          </p:nvSpPr>
          <p:spPr bwMode="auto">
            <a:xfrm>
              <a:off x="3780" y="2155"/>
              <a:ext cx="122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FF0000"/>
                  </a:solidFill>
                </a:rPr>
                <a:t>new arrival rate:</a:t>
              </a:r>
              <a:br>
                <a:rPr lang="en-US" altLang="en-US" sz="1800">
                  <a:solidFill>
                    <a:srgbClr val="FF0000"/>
                  </a:solidFill>
                </a:rPr>
              </a:br>
              <a:r>
                <a:rPr lang="en-US" altLang="en-US" sz="1800">
                  <a:solidFill>
                    <a:srgbClr val="FF0000"/>
                  </a:solidFill>
                </a:rPr>
                <a:t>(m-n) p</a:t>
              </a:r>
              <a:r>
                <a:rPr lang="en-US" altLang="en-US" sz="1800" baseline="-25000">
                  <a:solidFill>
                    <a:srgbClr val="FF0000"/>
                  </a:solidFill>
                </a:rPr>
                <a:t>a</a:t>
              </a:r>
            </a:p>
          </p:txBody>
        </p:sp>
      </p:grpSp>
      <p:grpSp>
        <p:nvGrpSpPr>
          <p:cNvPr id="4" name="Group 16"/>
          <p:cNvGrpSpPr>
            <a:grpSpLocks/>
          </p:cNvGrpSpPr>
          <p:nvPr/>
        </p:nvGrpSpPr>
        <p:grpSpPr bwMode="auto">
          <a:xfrm>
            <a:off x="1131888" y="1471613"/>
            <a:ext cx="2497137" cy="1527175"/>
            <a:chOff x="713" y="927"/>
            <a:chExt cx="1573" cy="962"/>
          </a:xfrm>
        </p:grpSpPr>
        <p:sp>
          <p:nvSpPr>
            <p:cNvPr id="218138" name="Line 17"/>
            <p:cNvSpPr>
              <a:spLocks noChangeShapeType="1"/>
            </p:cNvSpPr>
            <p:nvPr/>
          </p:nvSpPr>
          <p:spPr bwMode="auto">
            <a:xfrm flipH="1" flipV="1">
              <a:off x="1262" y="1194"/>
              <a:ext cx="42" cy="69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218139" name="Text Box 18"/>
            <p:cNvSpPr txBox="1">
              <a:spLocks noChangeArrowheads="1"/>
            </p:cNvSpPr>
            <p:nvPr/>
          </p:nvSpPr>
          <p:spPr bwMode="auto">
            <a:xfrm>
              <a:off x="713" y="927"/>
              <a:ext cx="15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desirable stable point</a:t>
              </a:r>
            </a:p>
          </p:txBody>
        </p:sp>
      </p:grpSp>
      <p:grpSp>
        <p:nvGrpSpPr>
          <p:cNvPr id="5" name="Group 19"/>
          <p:cNvGrpSpPr>
            <a:grpSpLocks/>
          </p:cNvGrpSpPr>
          <p:nvPr/>
        </p:nvGrpSpPr>
        <p:grpSpPr bwMode="auto">
          <a:xfrm>
            <a:off x="6413500" y="4052888"/>
            <a:ext cx="1928813" cy="1312862"/>
            <a:chOff x="4040" y="2553"/>
            <a:chExt cx="1215" cy="827"/>
          </a:xfrm>
        </p:grpSpPr>
        <p:sp>
          <p:nvSpPr>
            <p:cNvPr id="218136" name="Line 20"/>
            <p:cNvSpPr>
              <a:spLocks noChangeShapeType="1"/>
            </p:cNvSpPr>
            <p:nvPr/>
          </p:nvSpPr>
          <p:spPr bwMode="auto">
            <a:xfrm flipV="1">
              <a:off x="4040" y="2931"/>
              <a:ext cx="551" cy="449"/>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218137" name="Text Box 21"/>
            <p:cNvSpPr txBox="1">
              <a:spLocks noChangeArrowheads="1"/>
            </p:cNvSpPr>
            <p:nvPr/>
          </p:nvSpPr>
          <p:spPr bwMode="auto">
            <a:xfrm>
              <a:off x="4326" y="2553"/>
              <a:ext cx="92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undesirable </a:t>
              </a:r>
              <a:br>
                <a:rPr lang="en-US" altLang="en-US" sz="1800">
                  <a:solidFill>
                    <a:srgbClr val="000000"/>
                  </a:solidFill>
                </a:rPr>
              </a:br>
              <a:r>
                <a:rPr lang="en-US" altLang="en-US" sz="1800">
                  <a:solidFill>
                    <a:srgbClr val="000000"/>
                  </a:solidFill>
                </a:rPr>
                <a:t>stable point</a:t>
              </a:r>
            </a:p>
          </p:txBody>
        </p:sp>
      </p:grpSp>
      <p:sp>
        <p:nvSpPr>
          <p:cNvPr id="218124" name="Text Box 22"/>
          <p:cNvSpPr txBox="1">
            <a:spLocks noChangeArrowheads="1"/>
          </p:cNvSpPr>
          <p:nvPr/>
        </p:nvSpPr>
        <p:spPr bwMode="auto">
          <a:xfrm>
            <a:off x="38100" y="6211888"/>
            <a:ext cx="53482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FF0000"/>
                </a:solidFill>
              </a:rPr>
              <a:t>Lesson: if we fix p, but n varies, we may have an </a:t>
            </a:r>
            <a:br>
              <a:rPr lang="en-US" altLang="en-US" sz="1800">
                <a:solidFill>
                  <a:srgbClr val="FF0000"/>
                </a:solidFill>
              </a:rPr>
            </a:br>
            <a:r>
              <a:rPr lang="en-US" altLang="en-US" sz="1800">
                <a:solidFill>
                  <a:srgbClr val="FF0000"/>
                </a:solidFill>
              </a:rPr>
              <a:t>undesirable stable point</a:t>
            </a:r>
          </a:p>
        </p:txBody>
      </p:sp>
      <p:sp>
        <p:nvSpPr>
          <p:cNvPr id="218125" name="Line 23"/>
          <p:cNvSpPr>
            <a:spLocks noChangeShapeType="1"/>
          </p:cNvSpPr>
          <p:nvPr/>
        </p:nvSpPr>
        <p:spPr bwMode="auto">
          <a:xfrm flipH="1">
            <a:off x="2084388" y="3052763"/>
            <a:ext cx="12700" cy="272891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8126" name="Line 24"/>
          <p:cNvSpPr>
            <a:spLocks noChangeShapeType="1"/>
          </p:cNvSpPr>
          <p:nvPr/>
        </p:nvSpPr>
        <p:spPr bwMode="auto">
          <a:xfrm flipH="1">
            <a:off x="6427788" y="5392738"/>
            <a:ext cx="12700" cy="4032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8127" name="Line 25"/>
          <p:cNvSpPr>
            <a:spLocks noChangeShapeType="1"/>
          </p:cNvSpPr>
          <p:nvPr/>
        </p:nvSpPr>
        <p:spPr bwMode="auto">
          <a:xfrm flipV="1">
            <a:off x="1116013" y="5688013"/>
            <a:ext cx="928687" cy="0"/>
          </a:xfrm>
          <a:prstGeom prst="line">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8128" name="Line 26"/>
          <p:cNvSpPr>
            <a:spLocks noChangeShapeType="1"/>
          </p:cNvSpPr>
          <p:nvPr/>
        </p:nvSpPr>
        <p:spPr bwMode="auto">
          <a:xfrm>
            <a:off x="2139950" y="5688013"/>
            <a:ext cx="2366963" cy="0"/>
          </a:xfrm>
          <a:prstGeom prst="line">
            <a:avLst/>
          </a:prstGeom>
          <a:noFill/>
          <a:ln w="9525" cap="rnd">
            <a:solidFill>
              <a:schemeClr val="tx1"/>
            </a:solidFill>
            <a:prstDash val="sysDot"/>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218129" name="Line 27"/>
          <p:cNvSpPr>
            <a:spLocks noChangeShapeType="1"/>
          </p:cNvSpPr>
          <p:nvPr/>
        </p:nvSpPr>
        <p:spPr bwMode="auto">
          <a:xfrm>
            <a:off x="4568825" y="5688013"/>
            <a:ext cx="1843088" cy="0"/>
          </a:xfrm>
          <a:prstGeom prst="line">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8130" name="Line 28"/>
          <p:cNvSpPr>
            <a:spLocks noChangeShapeType="1"/>
          </p:cNvSpPr>
          <p:nvPr/>
        </p:nvSpPr>
        <p:spPr bwMode="auto">
          <a:xfrm flipH="1">
            <a:off x="6467475" y="5688013"/>
            <a:ext cx="309563" cy="1587"/>
          </a:xfrm>
          <a:prstGeom prst="line">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8131" name="Line 29"/>
          <p:cNvSpPr>
            <a:spLocks noChangeShapeType="1"/>
          </p:cNvSpPr>
          <p:nvPr/>
        </p:nvSpPr>
        <p:spPr bwMode="auto">
          <a:xfrm>
            <a:off x="4532313" y="4383088"/>
            <a:ext cx="0" cy="1412875"/>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8132" name="Line 30"/>
          <p:cNvSpPr>
            <a:spLocks noChangeShapeType="1"/>
          </p:cNvSpPr>
          <p:nvPr/>
        </p:nvSpPr>
        <p:spPr bwMode="auto">
          <a:xfrm>
            <a:off x="2627313" y="2497138"/>
            <a:ext cx="0" cy="3294062"/>
          </a:xfrm>
          <a:prstGeom prst="line">
            <a:avLst/>
          </a:prstGeom>
          <a:noFill/>
          <a:ln w="9525">
            <a:solidFill>
              <a:srgbClr val="339933"/>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8133" name="Text Box 31"/>
          <p:cNvSpPr txBox="1">
            <a:spLocks noChangeArrowheads="1"/>
          </p:cNvSpPr>
          <p:nvPr/>
        </p:nvSpPr>
        <p:spPr bwMode="auto">
          <a:xfrm>
            <a:off x="2332038" y="5846763"/>
            <a:ext cx="1890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offered load = 1</a:t>
            </a:r>
          </a:p>
        </p:txBody>
      </p:sp>
      <p:sp>
        <p:nvSpPr>
          <p:cNvPr id="218134" name="Text Box 32"/>
          <p:cNvSpPr txBox="1">
            <a:spLocks noChangeArrowheads="1"/>
          </p:cNvSpPr>
          <p:nvPr/>
        </p:nvSpPr>
        <p:spPr bwMode="auto">
          <a:xfrm>
            <a:off x="6699250" y="1246188"/>
            <a:ext cx="2365375"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 assume a total of</a:t>
            </a:r>
          </a:p>
          <a:p>
            <a:pPr>
              <a:spcBef>
                <a:spcPct val="0"/>
              </a:spcBef>
              <a:buClrTx/>
              <a:buSzTx/>
              <a:buFontTx/>
              <a:buNone/>
            </a:pPr>
            <a:r>
              <a:rPr lang="en-US" altLang="en-US" sz="1800">
                <a:solidFill>
                  <a:srgbClr val="000000"/>
                </a:solidFill>
              </a:rPr>
              <a:t>m stations</a:t>
            </a:r>
          </a:p>
          <a:p>
            <a:pPr>
              <a:spcBef>
                <a:spcPct val="0"/>
              </a:spcBef>
              <a:buClrTx/>
              <a:buSzTx/>
              <a:buFontTx/>
              <a:buChar char="-"/>
            </a:pPr>
            <a:r>
              <a:rPr lang="en-US" altLang="en-US" sz="1800">
                <a:solidFill>
                  <a:srgbClr val="000000"/>
                </a:solidFill>
              </a:rPr>
              <a:t> p</a:t>
            </a:r>
            <a:r>
              <a:rPr lang="en-US" altLang="en-US" sz="1800" baseline="-25000">
                <a:solidFill>
                  <a:srgbClr val="000000"/>
                </a:solidFill>
              </a:rPr>
              <a:t>a</a:t>
            </a:r>
            <a:r>
              <a:rPr lang="en-US" altLang="en-US" sz="1800">
                <a:solidFill>
                  <a:srgbClr val="000000"/>
                </a:solidFill>
              </a:rPr>
              <a:t> &lt;&lt; p</a:t>
            </a:r>
          </a:p>
          <a:p>
            <a:pPr>
              <a:spcBef>
                <a:spcPct val="0"/>
              </a:spcBef>
              <a:buClrTx/>
              <a:buSzTx/>
              <a:buFontTx/>
              <a:buChar char="-"/>
            </a:pPr>
            <a:r>
              <a:rPr lang="en-US" altLang="en-US" sz="1800">
                <a:solidFill>
                  <a:srgbClr val="000000"/>
                </a:solidFill>
              </a:rPr>
              <a:t> success rate is the</a:t>
            </a:r>
            <a:br>
              <a:rPr lang="en-US" altLang="en-US" sz="1800">
                <a:solidFill>
                  <a:srgbClr val="000000"/>
                </a:solidFill>
              </a:rPr>
            </a:br>
            <a:r>
              <a:rPr lang="en-US" altLang="en-US" sz="1800">
                <a:solidFill>
                  <a:srgbClr val="000000"/>
                </a:solidFill>
              </a:rPr>
              <a:t>departure rate, the </a:t>
            </a:r>
            <a:br>
              <a:rPr lang="en-US" altLang="en-US" sz="1800">
                <a:solidFill>
                  <a:srgbClr val="000000"/>
                </a:solidFill>
              </a:rPr>
            </a:br>
            <a:r>
              <a:rPr lang="en-US" altLang="en-US" sz="1800">
                <a:solidFill>
                  <a:srgbClr val="000000"/>
                </a:solidFill>
              </a:rPr>
              <a:t>rate the backlog is </a:t>
            </a:r>
            <a:br>
              <a:rPr lang="en-US" altLang="en-US" sz="1800">
                <a:solidFill>
                  <a:srgbClr val="000000"/>
                </a:solidFill>
              </a:rPr>
            </a:br>
            <a:r>
              <a:rPr lang="en-US" altLang="en-US" sz="1800">
                <a:solidFill>
                  <a:srgbClr val="000000"/>
                </a:solidFill>
              </a:rPr>
              <a:t>reducing</a:t>
            </a:r>
          </a:p>
        </p:txBody>
      </p:sp>
      <p:sp>
        <p:nvSpPr>
          <p:cNvPr id="218135" name="Text Box 33"/>
          <p:cNvSpPr txBox="1">
            <a:spLocks noChangeArrowheads="1"/>
          </p:cNvSpPr>
          <p:nvPr/>
        </p:nvSpPr>
        <p:spPr bwMode="auto">
          <a:xfrm>
            <a:off x="61913" y="2138363"/>
            <a:ext cx="1362075"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dep.</a:t>
            </a:r>
          </a:p>
          <a:p>
            <a:pPr>
              <a:spcBef>
                <a:spcPct val="0"/>
              </a:spcBef>
              <a:buClrTx/>
              <a:buSzTx/>
              <a:buFontTx/>
              <a:buNone/>
            </a:pPr>
            <a:r>
              <a:rPr lang="en-US" altLang="en-US" sz="1800">
                <a:solidFill>
                  <a:srgbClr val="000000"/>
                </a:solidFill>
              </a:rPr>
              <a:t>and</a:t>
            </a:r>
          </a:p>
          <a:p>
            <a:pPr>
              <a:spcBef>
                <a:spcPct val="0"/>
              </a:spcBef>
              <a:buClrTx/>
              <a:buSzTx/>
              <a:buFontTx/>
              <a:buNone/>
            </a:pPr>
            <a:r>
              <a:rPr lang="en-US" altLang="en-US" sz="1800">
                <a:solidFill>
                  <a:srgbClr val="000000"/>
                </a:solidFill>
              </a:rPr>
              <a:t>arrival</a:t>
            </a:r>
          </a:p>
          <a:p>
            <a:pPr>
              <a:spcBef>
                <a:spcPct val="0"/>
              </a:spcBef>
              <a:buClrTx/>
              <a:buSzTx/>
              <a:buFontTx/>
              <a:buNone/>
            </a:pPr>
            <a:r>
              <a:rPr lang="en-US" altLang="en-US" sz="1800">
                <a:solidFill>
                  <a:srgbClr val="000000"/>
                </a:solidFill>
              </a:rPr>
              <a:t>rate</a:t>
            </a:r>
          </a:p>
          <a:p>
            <a:pPr>
              <a:spcBef>
                <a:spcPct val="0"/>
              </a:spcBef>
              <a:buClrTx/>
              <a:buSzTx/>
              <a:buFontTx/>
              <a:buNone/>
            </a:pPr>
            <a:r>
              <a:rPr lang="en-US" altLang="en-US" sz="1800">
                <a:solidFill>
                  <a:srgbClr val="000000"/>
                </a:solidFill>
              </a:rPr>
              <a:t>of</a:t>
            </a:r>
          </a:p>
          <a:p>
            <a:pPr>
              <a:spcBef>
                <a:spcPct val="0"/>
              </a:spcBef>
              <a:buClrTx/>
              <a:buSzTx/>
              <a:buFontTx/>
              <a:buNone/>
            </a:pPr>
            <a:r>
              <a:rPr lang="en-US" altLang="en-US" sz="1800">
                <a:solidFill>
                  <a:srgbClr val="000000"/>
                </a:solidFill>
              </a:rPr>
              <a:t>backlogged</a:t>
            </a:r>
          </a:p>
          <a:p>
            <a:pPr>
              <a:spcBef>
                <a:spcPct val="0"/>
              </a:spcBef>
              <a:buClrTx/>
              <a:buSzTx/>
              <a:buFontTx/>
              <a:buNone/>
            </a:pPr>
            <a:r>
              <a:rPr lang="en-US" altLang="en-US" sz="1800">
                <a:solidFill>
                  <a:srgbClr val="000000"/>
                </a:solidFill>
              </a:rPr>
              <a:t>stations</a:t>
            </a:r>
          </a:p>
        </p:txBody>
      </p:sp>
    </p:spTree>
    <p:extLst>
      <p:ext uri="{BB962C8B-B14F-4D97-AF65-F5344CB8AC3E}">
        <p14:creationId xmlns:p14="http://schemas.microsoft.com/office/powerpoint/2010/main" val="5896234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CBEA4A8E-5E46-834B-B314-367306A344B9}" type="slidenum">
              <a:rPr lang="en-US" altLang="en-US" sz="1400">
                <a:solidFill>
                  <a:srgbClr val="000000"/>
                </a:solidFill>
                <a:latin typeface="Times New Roman" charset="0"/>
              </a:rPr>
              <a:pPr>
                <a:spcBef>
                  <a:spcPct val="0"/>
                </a:spcBef>
                <a:buClrTx/>
                <a:buSzTx/>
                <a:buFontTx/>
                <a:buNone/>
              </a:pPr>
              <a:t>15</a:t>
            </a:fld>
            <a:endParaRPr lang="en-US" altLang="en-US" sz="1400">
              <a:solidFill>
                <a:srgbClr val="000000"/>
              </a:solidFill>
              <a:latin typeface="Times New Roman" charset="0"/>
            </a:endParaRPr>
          </a:p>
        </p:txBody>
      </p:sp>
      <p:sp>
        <p:nvSpPr>
          <p:cNvPr id="220162" name="Rectangle 2"/>
          <p:cNvSpPr>
            <a:spLocks noChangeArrowheads="1"/>
          </p:cNvSpPr>
          <p:nvPr/>
        </p:nvSpPr>
        <p:spPr bwMode="auto">
          <a:xfrm>
            <a:off x="558800" y="228600"/>
            <a:ext cx="81121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2" rIns="91420" bIns="45712"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3200" u="sng">
                <a:solidFill>
                  <a:srgbClr val="3333CC"/>
                </a:solidFill>
              </a:rPr>
              <a:t>Summary of Problems of Aloha Protocols</a:t>
            </a:r>
          </a:p>
        </p:txBody>
      </p:sp>
      <p:sp>
        <p:nvSpPr>
          <p:cNvPr id="407555" name="Rectangle 3"/>
          <p:cNvSpPr>
            <a:spLocks noChangeArrowheads="1"/>
          </p:cNvSpPr>
          <p:nvPr/>
        </p:nvSpPr>
        <p:spPr bwMode="auto">
          <a:xfrm>
            <a:off x="585788" y="1320800"/>
            <a:ext cx="7772400" cy="509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2" rIns="91420" bIns="45712"/>
          <a:lstStyle>
            <a:lvl1pPr marL="342900" indent="-34290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buClr>
                <a:srgbClr val="3333CC"/>
              </a:buClr>
              <a:buFont typeface="Wingdings" pitchFamily="2" charset="2"/>
              <a:buChar char="q"/>
            </a:pPr>
            <a:r>
              <a:rPr lang="en-US" altLang="en-US" sz="2000" dirty="0">
                <a:solidFill>
                  <a:srgbClr val="000000"/>
                </a:solidFill>
              </a:rPr>
              <a:t>Problems</a:t>
            </a:r>
          </a:p>
          <a:p>
            <a:pPr lvl="1">
              <a:buClr>
                <a:srgbClr val="3333CC"/>
              </a:buClr>
              <a:buFont typeface="Courier New" panose="02070309020205020404" pitchFamily="49" charset="0"/>
              <a:buChar char="o"/>
            </a:pPr>
            <a:r>
              <a:rPr lang="en-US" altLang="en-US" sz="2000" dirty="0">
                <a:solidFill>
                  <a:srgbClr val="000000"/>
                </a:solidFill>
              </a:rPr>
              <a:t>slotted Aloha has better efficiency than pure Aloha but clock synchronization is hard to achieve</a:t>
            </a:r>
            <a:endParaRPr lang="en-US" altLang="en-US" sz="1800" dirty="0">
              <a:solidFill>
                <a:srgbClr val="000000"/>
              </a:solidFill>
            </a:endParaRPr>
          </a:p>
          <a:p>
            <a:pPr lvl="1">
              <a:buClr>
                <a:srgbClr val="3333CC"/>
              </a:buClr>
              <a:buFont typeface="Courier New" panose="02070309020205020404" pitchFamily="49" charset="0"/>
              <a:buChar char="o"/>
            </a:pPr>
            <a:r>
              <a:rPr lang="en-US" altLang="en-US" sz="2000" dirty="0">
                <a:solidFill>
                  <a:srgbClr val="000000"/>
                </a:solidFill>
              </a:rPr>
              <a:t>Aloha protocols have low efficiency due to collision or empty slots</a:t>
            </a:r>
          </a:p>
          <a:p>
            <a:pPr lvl="2"/>
            <a:r>
              <a:rPr lang="en-US" altLang="en-US" sz="1800" dirty="0">
                <a:solidFill>
                  <a:srgbClr val="000000"/>
                </a:solidFill>
              </a:rPr>
              <a:t>when offered load is optimal (p = 1/N), the goodput is only about 37%</a:t>
            </a:r>
          </a:p>
          <a:p>
            <a:pPr lvl="2"/>
            <a:r>
              <a:rPr lang="en-US" altLang="en-US" sz="1800" dirty="0">
                <a:solidFill>
                  <a:srgbClr val="000000"/>
                </a:solidFill>
              </a:rPr>
              <a:t>when the offered load is not optimal, the goodput is even lower</a:t>
            </a:r>
          </a:p>
          <a:p>
            <a:pPr lvl="1">
              <a:buClr>
                <a:srgbClr val="3333CC"/>
              </a:buClr>
              <a:buFont typeface="Courier New" panose="02070309020205020404" pitchFamily="49" charset="0"/>
              <a:buChar char="o"/>
            </a:pPr>
            <a:r>
              <a:rPr lang="en-US" altLang="en-US" sz="2000" dirty="0">
                <a:solidFill>
                  <a:srgbClr val="000000"/>
                </a:solidFill>
              </a:rPr>
              <a:t>undesirable steady state at a fixed transmission rate, when the number of backlogged stations varies</a:t>
            </a:r>
          </a:p>
          <a:p>
            <a:pPr lvl="1">
              <a:buClr>
                <a:srgbClr val="3333CC"/>
              </a:buClr>
            </a:pPr>
            <a:endParaRPr lang="en-US" altLang="en-US" sz="2000" dirty="0">
              <a:solidFill>
                <a:srgbClr val="000000"/>
              </a:solidFill>
            </a:endParaRPr>
          </a:p>
          <a:p>
            <a:pPr>
              <a:buClr>
                <a:srgbClr val="3333CC"/>
              </a:buClr>
              <a:buFont typeface="Wingdings" pitchFamily="2" charset="2"/>
              <a:buChar char="q"/>
            </a:pPr>
            <a:r>
              <a:rPr lang="en-US" altLang="en-US" sz="2400" dirty="0">
                <a:solidFill>
                  <a:srgbClr val="000000"/>
                </a:solidFill>
              </a:rPr>
              <a:t>Ethernet design: address the problems:</a:t>
            </a:r>
          </a:p>
          <a:p>
            <a:pPr lvl="1">
              <a:buClr>
                <a:srgbClr val="3333CC"/>
              </a:buClr>
              <a:buFont typeface="Courier New" panose="02070309020205020404" pitchFamily="49" charset="0"/>
              <a:buChar char="o"/>
            </a:pPr>
            <a:r>
              <a:rPr lang="en-US" altLang="en-US" sz="2000" dirty="0">
                <a:solidFill>
                  <a:srgbClr val="000000"/>
                </a:solidFill>
              </a:rPr>
              <a:t>optimal transmission rate</a:t>
            </a:r>
          </a:p>
        </p:txBody>
      </p:sp>
    </p:spTree>
    <p:extLst>
      <p:ext uri="{BB962C8B-B14F-4D97-AF65-F5344CB8AC3E}">
        <p14:creationId xmlns:p14="http://schemas.microsoft.com/office/powerpoint/2010/main" val="651982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755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755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755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755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7555">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0755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75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5E09ADEB-5C65-5F4D-8BBA-77EC5D37ADB5}" type="slidenum">
              <a:rPr lang="en-US" altLang="en-US" sz="1400">
                <a:solidFill>
                  <a:srgbClr val="000000"/>
                </a:solidFill>
                <a:latin typeface="Times New Roman" charset="0"/>
              </a:rPr>
              <a:pPr>
                <a:spcBef>
                  <a:spcPct val="0"/>
                </a:spcBef>
                <a:buClrTx/>
                <a:buSzTx/>
                <a:buFontTx/>
                <a:buNone/>
              </a:pPr>
              <a:t>16</a:t>
            </a:fld>
            <a:endParaRPr lang="en-US" altLang="en-US" sz="1400">
              <a:solidFill>
                <a:srgbClr val="000000"/>
              </a:solidFill>
              <a:latin typeface="Times New Roman" charset="0"/>
            </a:endParaRPr>
          </a:p>
        </p:txBody>
      </p:sp>
      <p:sp>
        <p:nvSpPr>
          <p:cNvPr id="222210" name="Rectangle 2"/>
          <p:cNvSpPr>
            <a:spLocks noChangeArrowheads="1"/>
          </p:cNvSpPr>
          <p:nvPr/>
        </p:nvSpPr>
        <p:spPr bwMode="auto">
          <a:xfrm>
            <a:off x="660400" y="330200"/>
            <a:ext cx="777240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2" rIns="91420" bIns="45712"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u="sng">
                <a:solidFill>
                  <a:srgbClr val="3333CC"/>
                </a:solidFill>
              </a:rPr>
              <a:t>The Basic MAC Mechanisms of Ethernet</a:t>
            </a:r>
          </a:p>
        </p:txBody>
      </p:sp>
      <p:sp>
        <p:nvSpPr>
          <p:cNvPr id="222211" name="Rectangle 3"/>
          <p:cNvSpPr>
            <a:spLocks noChangeArrowheads="1"/>
          </p:cNvSpPr>
          <p:nvPr/>
        </p:nvSpPr>
        <p:spPr bwMode="auto">
          <a:xfrm>
            <a:off x="700088" y="1611313"/>
            <a:ext cx="7315200" cy="4495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1420" tIns="45712" rIns="91420" bIns="45712"/>
          <a:lstStyle>
            <a:lvl1pPr marL="533400" indent="-53340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914400" indent="-45720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80000"/>
              </a:lnSpc>
              <a:buClr>
                <a:srgbClr val="3333CC"/>
              </a:buClr>
              <a:buFont typeface="ZapfDingbats" charset="0"/>
              <a:buNone/>
            </a:pPr>
            <a:r>
              <a:rPr lang="en-US" altLang="en-US" sz="2400">
                <a:solidFill>
                  <a:srgbClr val="000000"/>
                </a:solidFill>
              </a:rPr>
              <a:t>     </a:t>
            </a:r>
            <a:r>
              <a:rPr lang="en-US" altLang="en-US" sz="2000">
                <a:solidFill>
                  <a:srgbClr val="000000"/>
                </a:solidFill>
              </a:rPr>
              <a:t>get a packet from upper layer;</a:t>
            </a:r>
          </a:p>
          <a:p>
            <a:pPr lvl="1">
              <a:lnSpc>
                <a:spcPct val="80000"/>
              </a:lnSpc>
              <a:buClr>
                <a:srgbClr val="3333CC"/>
              </a:buClr>
              <a:buFont typeface="ZapfDingbats" charset="0"/>
              <a:buNone/>
            </a:pPr>
            <a:r>
              <a:rPr lang="en-US" altLang="en-US" sz="2000">
                <a:solidFill>
                  <a:srgbClr val="000000"/>
                </a:solidFill>
              </a:rPr>
              <a:t>K := 0; n := 0; // K: control wait time; n: no. of collisions</a:t>
            </a:r>
          </a:p>
          <a:p>
            <a:pPr lvl="1">
              <a:lnSpc>
                <a:spcPct val="80000"/>
              </a:lnSpc>
              <a:buClr>
                <a:srgbClr val="3333CC"/>
              </a:buClr>
              <a:buFont typeface="ZapfDingbats" charset="0"/>
              <a:buNone/>
            </a:pPr>
            <a:r>
              <a:rPr lang="en-US" altLang="en-US" sz="2000">
                <a:solidFill>
                  <a:srgbClr val="3333CC"/>
                </a:solidFill>
              </a:rPr>
              <a:t>repeat</a:t>
            </a:r>
            <a:r>
              <a:rPr lang="en-US" altLang="en-US" sz="2000">
                <a:solidFill>
                  <a:srgbClr val="000000"/>
                </a:solidFill>
              </a:rPr>
              <a:t>:</a:t>
            </a:r>
          </a:p>
          <a:p>
            <a:pPr lvl="1">
              <a:lnSpc>
                <a:spcPct val="80000"/>
              </a:lnSpc>
              <a:buClr>
                <a:srgbClr val="3333CC"/>
              </a:buClr>
              <a:buFont typeface="ZapfDingbats" charset="0"/>
              <a:buNone/>
            </a:pPr>
            <a:r>
              <a:rPr lang="en-US" altLang="en-US" sz="2000">
                <a:solidFill>
                  <a:srgbClr val="000000"/>
                </a:solidFill>
              </a:rPr>
              <a:t>   wait for K * 512 bit-time;</a:t>
            </a:r>
          </a:p>
          <a:p>
            <a:pPr lvl="1">
              <a:lnSpc>
                <a:spcPct val="80000"/>
              </a:lnSpc>
              <a:buClr>
                <a:srgbClr val="3333CC"/>
              </a:buClr>
              <a:buFont typeface="ZapfDingbats" charset="0"/>
              <a:buNone/>
            </a:pPr>
            <a:r>
              <a:rPr lang="en-US" altLang="en-US" sz="2000">
                <a:solidFill>
                  <a:srgbClr val="000000"/>
                </a:solidFill>
              </a:rPr>
              <a:t>   while (network busy) wait;</a:t>
            </a:r>
          </a:p>
          <a:p>
            <a:pPr lvl="1">
              <a:lnSpc>
                <a:spcPct val="80000"/>
              </a:lnSpc>
              <a:buClr>
                <a:srgbClr val="3333CC"/>
              </a:buClr>
              <a:buFont typeface="ZapfDingbats" charset="0"/>
              <a:buNone/>
            </a:pPr>
            <a:r>
              <a:rPr lang="en-US" altLang="en-US" sz="2000">
                <a:solidFill>
                  <a:srgbClr val="000000"/>
                </a:solidFill>
              </a:rPr>
              <a:t>   wait for 96 bit-time after detecting no signal;</a:t>
            </a:r>
          </a:p>
          <a:p>
            <a:pPr lvl="1">
              <a:lnSpc>
                <a:spcPct val="80000"/>
              </a:lnSpc>
              <a:buClr>
                <a:srgbClr val="3333CC"/>
              </a:buClr>
              <a:buFont typeface="ZapfDingbats" charset="0"/>
              <a:buNone/>
            </a:pPr>
            <a:r>
              <a:rPr lang="en-US" altLang="en-US" sz="2000">
                <a:solidFill>
                  <a:srgbClr val="000000"/>
                </a:solidFill>
              </a:rPr>
              <a:t>   transmit and detect collision;</a:t>
            </a:r>
          </a:p>
          <a:p>
            <a:pPr lvl="1">
              <a:lnSpc>
                <a:spcPct val="80000"/>
              </a:lnSpc>
              <a:buClr>
                <a:srgbClr val="3333CC"/>
              </a:buClr>
              <a:buFont typeface="ZapfDingbats" charset="0"/>
              <a:buNone/>
            </a:pPr>
            <a:r>
              <a:rPr lang="en-US" altLang="en-US" sz="2000">
                <a:solidFill>
                  <a:srgbClr val="000000"/>
                </a:solidFill>
              </a:rPr>
              <a:t>   if detect collision </a:t>
            </a:r>
          </a:p>
          <a:p>
            <a:pPr lvl="1">
              <a:lnSpc>
                <a:spcPct val="80000"/>
              </a:lnSpc>
              <a:buClr>
                <a:srgbClr val="3333CC"/>
              </a:buClr>
              <a:buFont typeface="ZapfDingbats" charset="0"/>
              <a:buNone/>
            </a:pPr>
            <a:r>
              <a:rPr lang="en-US" altLang="en-US" sz="2000">
                <a:solidFill>
                  <a:srgbClr val="000000"/>
                </a:solidFill>
              </a:rPr>
              <a:t>       stop and transmit a 48-bit jam signal;</a:t>
            </a:r>
          </a:p>
          <a:p>
            <a:pPr lvl="1">
              <a:lnSpc>
                <a:spcPct val="80000"/>
              </a:lnSpc>
              <a:buClr>
                <a:srgbClr val="3333CC"/>
              </a:buClr>
              <a:buFont typeface="ZapfDingbats" charset="0"/>
              <a:buNone/>
            </a:pPr>
            <a:r>
              <a:rPr lang="en-US" altLang="en-US" sz="2000">
                <a:solidFill>
                  <a:srgbClr val="000000"/>
                </a:solidFill>
              </a:rPr>
              <a:t>       n ++;</a:t>
            </a:r>
          </a:p>
          <a:p>
            <a:pPr lvl="1">
              <a:lnSpc>
                <a:spcPct val="80000"/>
              </a:lnSpc>
              <a:buClr>
                <a:srgbClr val="3333CC"/>
              </a:buClr>
              <a:buFont typeface="ZapfDingbats" charset="0"/>
              <a:buNone/>
            </a:pPr>
            <a:r>
              <a:rPr lang="en-US" altLang="en-US" sz="2000">
                <a:solidFill>
                  <a:srgbClr val="000000"/>
                </a:solidFill>
              </a:rPr>
              <a:t>       m:= min(n, 10), where n is the number of collisions</a:t>
            </a:r>
          </a:p>
          <a:p>
            <a:pPr lvl="1">
              <a:lnSpc>
                <a:spcPct val="80000"/>
              </a:lnSpc>
              <a:buClr>
                <a:srgbClr val="3333CC"/>
              </a:buClr>
              <a:buFont typeface="ZapfDingbats" charset="0"/>
              <a:buNone/>
            </a:pPr>
            <a:r>
              <a:rPr lang="en-US" altLang="en-US" sz="2000">
                <a:solidFill>
                  <a:srgbClr val="000000"/>
                </a:solidFill>
              </a:rPr>
              <a:t>       choose K randomly from {0, 1, 2, …, 2</a:t>
            </a:r>
            <a:r>
              <a:rPr lang="en-US" altLang="en-US" sz="2000" baseline="30000">
                <a:solidFill>
                  <a:srgbClr val="000000"/>
                </a:solidFill>
              </a:rPr>
              <a:t>m</a:t>
            </a:r>
            <a:r>
              <a:rPr lang="en-US" altLang="en-US" sz="2000">
                <a:solidFill>
                  <a:srgbClr val="000000"/>
                </a:solidFill>
              </a:rPr>
              <a:t>-1}.</a:t>
            </a:r>
          </a:p>
          <a:p>
            <a:pPr lvl="1">
              <a:lnSpc>
                <a:spcPct val="80000"/>
              </a:lnSpc>
              <a:buClr>
                <a:srgbClr val="3333CC"/>
              </a:buClr>
              <a:buFont typeface="ZapfDingbats" charset="0"/>
              <a:buNone/>
            </a:pPr>
            <a:r>
              <a:rPr lang="en-US" altLang="en-US" sz="2000">
                <a:solidFill>
                  <a:srgbClr val="000000"/>
                </a:solidFill>
              </a:rPr>
              <a:t>       if n &lt; 16 goto </a:t>
            </a:r>
            <a:r>
              <a:rPr lang="en-US" altLang="en-US" sz="2000">
                <a:solidFill>
                  <a:srgbClr val="3333CC"/>
                </a:solidFill>
              </a:rPr>
              <a:t>repeat</a:t>
            </a:r>
          </a:p>
          <a:p>
            <a:pPr lvl="1">
              <a:lnSpc>
                <a:spcPct val="80000"/>
              </a:lnSpc>
              <a:buClr>
                <a:srgbClr val="3333CC"/>
              </a:buClr>
              <a:buFont typeface="ZapfDingbats" charset="0"/>
              <a:buNone/>
            </a:pPr>
            <a:r>
              <a:rPr lang="en-US" altLang="en-US" sz="2000">
                <a:solidFill>
                  <a:srgbClr val="000000"/>
                </a:solidFill>
              </a:rPr>
              <a:t>       else give up</a:t>
            </a:r>
            <a:r>
              <a:rPr lang="en-US" altLang="en-US" sz="2000">
                <a:solidFill>
                  <a:srgbClr val="3333CC"/>
                </a:solidFill>
              </a:rPr>
              <a:t> </a:t>
            </a:r>
            <a:endParaRPr lang="en-US" altLang="en-US">
              <a:solidFill>
                <a:srgbClr val="000000"/>
              </a:solidFill>
            </a:endParaRPr>
          </a:p>
        </p:txBody>
      </p:sp>
    </p:spTree>
    <p:extLst>
      <p:ext uri="{BB962C8B-B14F-4D97-AF65-F5344CB8AC3E}">
        <p14:creationId xmlns:p14="http://schemas.microsoft.com/office/powerpoint/2010/main" val="435414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6ACDE41C-F9F8-2D4F-9ED1-8CD21076DDD1}" type="slidenum">
              <a:rPr lang="en-US" altLang="en-US" sz="1400">
                <a:solidFill>
                  <a:srgbClr val="000000"/>
                </a:solidFill>
                <a:latin typeface="Times New Roman" charset="0"/>
              </a:rPr>
              <a:pPr>
                <a:spcBef>
                  <a:spcPct val="0"/>
                </a:spcBef>
                <a:buClrTx/>
                <a:buSzTx/>
                <a:buFontTx/>
                <a:buNone/>
              </a:pPr>
              <a:t>17</a:t>
            </a:fld>
            <a:endParaRPr lang="en-US" altLang="en-US" sz="1400">
              <a:solidFill>
                <a:srgbClr val="000000"/>
              </a:solidFill>
              <a:latin typeface="Times New Roman" charset="0"/>
            </a:endParaRPr>
          </a:p>
        </p:txBody>
      </p:sp>
      <p:sp>
        <p:nvSpPr>
          <p:cNvPr id="224258" name="Rectangle 2"/>
          <p:cNvSpPr>
            <a:spLocks noGrp="1" noChangeArrowheads="1"/>
          </p:cNvSpPr>
          <p:nvPr>
            <p:ph type="title"/>
          </p:nvPr>
        </p:nvSpPr>
        <p:spPr>
          <a:xfrm>
            <a:off x="685800" y="228600"/>
            <a:ext cx="7772400" cy="838200"/>
          </a:xfrm>
        </p:spPr>
        <p:txBody>
          <a:bodyPr/>
          <a:lstStyle/>
          <a:p>
            <a:r>
              <a:rPr lang="en-US" altLang="en-US">
                <a:ea typeface="ＭＳ Ｐゴシック" charset="-128"/>
              </a:rPr>
              <a:t>Ethernet</a:t>
            </a:r>
          </a:p>
        </p:txBody>
      </p:sp>
      <p:sp>
        <p:nvSpPr>
          <p:cNvPr id="224259" name="Rectangle 3"/>
          <p:cNvSpPr>
            <a:spLocks noGrp="1" noChangeArrowheads="1"/>
          </p:cNvSpPr>
          <p:nvPr>
            <p:ph type="body" idx="1"/>
          </p:nvPr>
        </p:nvSpPr>
        <p:spPr>
          <a:xfrm>
            <a:off x="738188" y="1276350"/>
            <a:ext cx="7519987" cy="2133600"/>
          </a:xfrm>
        </p:spPr>
        <p:txBody>
          <a:bodyPr/>
          <a:lstStyle/>
          <a:p>
            <a:pPr>
              <a:buFont typeface="ZapfDingbats" charset="0"/>
              <a:buNone/>
            </a:pPr>
            <a:r>
              <a:rPr lang="ja-JP" altLang="en-US" sz="2400">
                <a:ea typeface="ＭＳ Ｐゴシック" charset="-128"/>
              </a:rPr>
              <a:t>“</a:t>
            </a:r>
            <a:r>
              <a:rPr lang="en-US" altLang="ja-JP" sz="2400" dirty="0">
                <a:ea typeface="ＭＳ Ｐゴシック" charset="-128"/>
              </a:rPr>
              <a:t>Dominant</a:t>
            </a:r>
            <a:r>
              <a:rPr lang="ja-JP" altLang="en-US" sz="2400">
                <a:ea typeface="ＭＳ Ｐゴシック" charset="-128"/>
              </a:rPr>
              <a:t>”</a:t>
            </a:r>
            <a:r>
              <a:rPr lang="en-US" altLang="ja-JP" sz="2400" dirty="0">
                <a:ea typeface="ＭＳ Ｐゴシック" charset="-128"/>
              </a:rPr>
              <a:t> LAN technology: </a:t>
            </a:r>
          </a:p>
          <a:p>
            <a:pPr>
              <a:buFont typeface="Wingdings" pitchFamily="2" charset="2"/>
              <a:buChar char="q"/>
            </a:pPr>
            <a:r>
              <a:rPr lang="en-US" altLang="en-US" sz="2400" dirty="0">
                <a:ea typeface="ＭＳ Ｐゴシック" charset="-128"/>
              </a:rPr>
              <a:t>First widely used LAN </a:t>
            </a:r>
            <a:br>
              <a:rPr lang="en-US" altLang="en-US" sz="2400" dirty="0">
                <a:ea typeface="ＭＳ Ｐゴシック" charset="-128"/>
              </a:rPr>
            </a:br>
            <a:r>
              <a:rPr lang="en-US" altLang="en-US" sz="2400" dirty="0">
                <a:ea typeface="ＭＳ Ｐゴシック" charset="-128"/>
              </a:rPr>
              <a:t>technology</a:t>
            </a:r>
          </a:p>
          <a:p>
            <a:pPr>
              <a:buFont typeface="Wingdings" pitchFamily="2" charset="2"/>
              <a:buChar char="q"/>
            </a:pPr>
            <a:r>
              <a:rPr lang="en-US" altLang="en-US" sz="2400" dirty="0">
                <a:ea typeface="ＭＳ Ｐゴシック" charset="-128"/>
              </a:rPr>
              <a:t>Kept up with speed race: 10 </a:t>
            </a:r>
            <a:r>
              <a:rPr lang="en-US" altLang="en-US" sz="2400" dirty="0" err="1">
                <a:ea typeface="ＭＳ Ｐゴシック" charset="-128"/>
              </a:rPr>
              <a:t>Mbps</a:t>
            </a:r>
            <a:r>
              <a:rPr lang="en-US" altLang="en-US" sz="2400" dirty="0">
                <a:ea typeface="ＭＳ Ｐゴシック" charset="-128"/>
              </a:rPr>
              <a:t>, 100 </a:t>
            </a:r>
            <a:r>
              <a:rPr lang="en-US" altLang="en-US" sz="2400" dirty="0" err="1">
                <a:ea typeface="ＭＳ Ｐゴシック" charset="-128"/>
              </a:rPr>
              <a:t>Mbps</a:t>
            </a:r>
            <a:r>
              <a:rPr lang="en-US" altLang="en-US" sz="2400" dirty="0">
                <a:ea typeface="ＭＳ Ｐゴシック" charset="-128"/>
              </a:rPr>
              <a:t>, </a:t>
            </a:r>
            <a:br>
              <a:rPr lang="en-US" altLang="en-US" sz="2400" dirty="0">
                <a:ea typeface="ＭＳ Ｐゴシック" charset="-128"/>
              </a:rPr>
            </a:br>
            <a:r>
              <a:rPr lang="en-US" altLang="en-US" sz="2400" dirty="0">
                <a:ea typeface="ＭＳ Ｐゴシック" charset="-128"/>
              </a:rPr>
              <a:t>1 Gbps, 10 Gbps</a:t>
            </a:r>
          </a:p>
        </p:txBody>
      </p:sp>
      <p:pic>
        <p:nvPicPr>
          <p:cNvPr id="224260" name="Picture 4" descr="551 metcalfe-e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263" y="3835400"/>
            <a:ext cx="5192712"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4261" name="Text Box 5"/>
          <p:cNvSpPr txBox="1">
            <a:spLocks noChangeArrowheads="1"/>
          </p:cNvSpPr>
          <p:nvPr/>
        </p:nvSpPr>
        <p:spPr bwMode="auto">
          <a:xfrm>
            <a:off x="6218238" y="4487863"/>
            <a:ext cx="2347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Metcalfe</a:t>
            </a:r>
            <a:r>
              <a:rPr lang="ja-JP" altLang="en-US" sz="1800">
                <a:solidFill>
                  <a:srgbClr val="000000"/>
                </a:solidFill>
              </a:rPr>
              <a:t>’</a:t>
            </a:r>
            <a:r>
              <a:rPr lang="en-US" altLang="ja-JP" sz="1800">
                <a:solidFill>
                  <a:srgbClr val="000000"/>
                </a:solidFill>
              </a:rPr>
              <a:t>s Ethernet</a:t>
            </a:r>
          </a:p>
          <a:p>
            <a:pPr>
              <a:spcBef>
                <a:spcPct val="0"/>
              </a:spcBef>
              <a:buClrTx/>
              <a:buSzTx/>
              <a:buFontTx/>
              <a:buNone/>
            </a:pPr>
            <a:r>
              <a:rPr lang="en-US" altLang="en-US" sz="1800">
                <a:solidFill>
                  <a:srgbClr val="000000"/>
                </a:solidFill>
              </a:rPr>
              <a:t>sketch</a:t>
            </a:r>
          </a:p>
        </p:txBody>
      </p:sp>
      <p:pic>
        <p:nvPicPr>
          <p:cNvPr id="22426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8175" y="36513"/>
            <a:ext cx="3333750"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498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18</a:t>
            </a:fld>
            <a:endParaRPr lang="en-US" altLang="en-US" sz="1400">
              <a:solidFill>
                <a:srgbClr val="000000"/>
              </a:solidFill>
              <a:latin typeface="Times New Roman" charset="0"/>
            </a:endParaRPr>
          </a:p>
        </p:txBody>
      </p:sp>
      <p:sp>
        <p:nvSpPr>
          <p:cNvPr id="177154"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4000" u="sng" dirty="0">
                <a:solidFill>
                  <a:srgbClr val="3333CC"/>
                </a:solidFill>
              </a:rPr>
              <a:t>Outline</a:t>
            </a:r>
          </a:p>
        </p:txBody>
      </p:sp>
      <p:sp>
        <p:nvSpPr>
          <p:cNvPr id="22532" name="Rectangle 5"/>
          <p:cNvSpPr>
            <a:spLocks noChangeArrowheads="1"/>
          </p:cNvSpPr>
          <p:nvPr/>
        </p:nvSpPr>
        <p:spPr bwMode="auto">
          <a:xfrm>
            <a:off x="484188" y="1419225"/>
            <a:ext cx="8343900" cy="4648200"/>
          </a:xfrm>
          <a:prstGeom prst="rect">
            <a:avLst/>
          </a:prstGeom>
          <a:noFill/>
          <a:ln w="9525">
            <a:noFill/>
            <a:miter lim="800000"/>
            <a:headEnd/>
            <a:tailEnd/>
          </a:ln>
        </p:spPr>
        <p:txBody>
          <a:bodyPr/>
          <a:lstStyle/>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Admin and recap</a:t>
            </a:r>
          </a:p>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Link layer</a:t>
            </a:r>
          </a:p>
          <a:p>
            <a:pPr marL="800100" lvl="1" indent="-342900">
              <a:spcBef>
                <a:spcPct val="20000"/>
              </a:spcBef>
              <a:buClr>
                <a:srgbClr val="3333CC"/>
              </a:buClr>
              <a:buSzPct val="85000"/>
              <a:buFont typeface="Courier New" panose="02070309020205020404" pitchFamily="49" charset="0"/>
              <a:buChar char="o"/>
              <a:defRPr/>
            </a:pPr>
            <a:r>
              <a:rPr lang="en-US" dirty="0">
                <a:solidFill>
                  <a:srgbClr val="000000"/>
                </a:solidFill>
                <a:latin typeface="Comic Sans MS" pitchFamily="66" charset="0"/>
                <a:ea typeface=""/>
              </a:rPr>
              <a:t>E</a:t>
            </a:r>
            <a:r>
              <a:rPr lang="en-US" altLang="zh-CN" dirty="0">
                <a:solidFill>
                  <a:srgbClr val="000000"/>
                </a:solidFill>
                <a:latin typeface="Comic Sans MS" pitchFamily="66" charset="0"/>
                <a:ea typeface=""/>
              </a:rPr>
              <a:t>thernet</a:t>
            </a:r>
            <a:r>
              <a:rPr lang="zh-CN" altLang="en-US" dirty="0">
                <a:solidFill>
                  <a:srgbClr val="000000"/>
                </a:solidFill>
                <a:latin typeface="Comic Sans MS" pitchFamily="66" charset="0"/>
                <a:ea typeface=""/>
              </a:rPr>
              <a:t> </a:t>
            </a:r>
            <a:r>
              <a:rPr lang="en-US" altLang="zh-CN" dirty="0">
                <a:solidFill>
                  <a:srgbClr val="000000"/>
                </a:solidFill>
                <a:latin typeface="Comic Sans MS" pitchFamily="66" charset="0"/>
                <a:ea typeface=""/>
              </a:rPr>
              <a:t>switch</a:t>
            </a:r>
            <a:endParaRPr lang="en-US" dirty="0">
              <a:solidFill>
                <a:srgbClr val="000000"/>
              </a:solidFill>
              <a:latin typeface="Comic Sans MS" pitchFamily="66" charset="0"/>
              <a:ea typeface=""/>
            </a:endParaRPr>
          </a:p>
        </p:txBody>
      </p:sp>
    </p:spTree>
    <p:extLst>
      <p:ext uri="{BB962C8B-B14F-4D97-AF65-F5344CB8AC3E}">
        <p14:creationId xmlns:p14="http://schemas.microsoft.com/office/powerpoint/2010/main" val="583227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2"/>
          <p:cNvSpPr>
            <a:spLocks noGrp="1" noChangeArrowheads="1"/>
          </p:cNvSpPr>
          <p:nvPr>
            <p:ph type="title"/>
          </p:nvPr>
        </p:nvSpPr>
        <p:spPr>
          <a:xfrm>
            <a:off x="546100" y="0"/>
            <a:ext cx="7772400" cy="1143000"/>
          </a:xfrm>
        </p:spPr>
        <p:txBody>
          <a:bodyPr/>
          <a:lstStyle/>
          <a:p>
            <a:pPr>
              <a:defRPr/>
            </a:pPr>
            <a:r>
              <a:rPr lang="en-US" dirty="0">
                <a:latin typeface="+mn-lt"/>
                <a:cs typeface="+mj-cs"/>
              </a:rPr>
              <a:t>Ethernet </a:t>
            </a:r>
            <a:r>
              <a:rPr lang="en-US" altLang="zh-CN" dirty="0">
                <a:latin typeface="+mn-lt"/>
                <a:cs typeface="+mj-cs"/>
              </a:rPr>
              <a:t>S</a:t>
            </a:r>
            <a:r>
              <a:rPr lang="en-US" dirty="0">
                <a:latin typeface="+mn-lt"/>
                <a:cs typeface="+mj-cs"/>
              </a:rPr>
              <a:t>witch</a:t>
            </a:r>
          </a:p>
        </p:txBody>
      </p:sp>
      <p:sp>
        <p:nvSpPr>
          <p:cNvPr id="61445" name="Rectangle 3"/>
          <p:cNvSpPr>
            <a:spLocks noGrp="1" noChangeArrowheads="1"/>
          </p:cNvSpPr>
          <p:nvPr>
            <p:ph type="body" idx="1"/>
          </p:nvPr>
        </p:nvSpPr>
        <p:spPr>
          <a:xfrm>
            <a:off x="551969" y="1512144"/>
            <a:ext cx="8001000" cy="4640262"/>
          </a:xfrm>
        </p:spPr>
        <p:txBody>
          <a:bodyPr/>
          <a:lstStyle/>
          <a:p>
            <a:pPr>
              <a:buFont typeface="Wingdings" pitchFamily="2" charset="2"/>
              <a:buChar char="q"/>
              <a:defRPr/>
            </a:pPr>
            <a:r>
              <a:rPr lang="en-US" sz="2400" dirty="0">
                <a:solidFill>
                  <a:srgbClr val="CC0000"/>
                </a:solidFill>
                <a:ea typeface="+mn-ea"/>
                <a:cs typeface="+mn-cs"/>
              </a:rPr>
              <a:t>link-layer device: takes an </a:t>
            </a:r>
            <a:r>
              <a:rPr lang="en-US" sz="2400" i="1" dirty="0">
                <a:solidFill>
                  <a:srgbClr val="CC0000"/>
                </a:solidFill>
                <a:ea typeface="+mn-ea"/>
                <a:cs typeface="+mn-cs"/>
              </a:rPr>
              <a:t>active</a:t>
            </a:r>
            <a:r>
              <a:rPr lang="en-US" sz="2400" dirty="0">
                <a:solidFill>
                  <a:srgbClr val="CC0000"/>
                </a:solidFill>
                <a:ea typeface="+mn-ea"/>
                <a:cs typeface="+mn-cs"/>
              </a:rPr>
              <a:t> role</a:t>
            </a:r>
          </a:p>
          <a:p>
            <a:pPr lvl="1">
              <a:buFont typeface="Courier New" panose="02070309020205020404" pitchFamily="49" charset="0"/>
              <a:buChar char="o"/>
              <a:defRPr/>
            </a:pPr>
            <a:r>
              <a:rPr lang="en-US" dirty="0">
                <a:ea typeface="+mn-ea"/>
              </a:rPr>
              <a:t>store, forward Ethernet frames</a:t>
            </a:r>
          </a:p>
          <a:p>
            <a:pPr lvl="1">
              <a:buFont typeface="Courier New" panose="02070309020205020404" pitchFamily="49" charset="0"/>
              <a:buChar char="o"/>
              <a:defRPr/>
            </a:pPr>
            <a:r>
              <a:rPr lang="en-US" dirty="0">
                <a:ea typeface="+mn-ea"/>
              </a:rPr>
              <a:t>examine incoming frame</a:t>
            </a:r>
            <a:r>
              <a:rPr lang="ja-JP" altLang="en-US">
                <a:ea typeface="+mn-ea"/>
              </a:rPr>
              <a:t>’</a:t>
            </a:r>
            <a:r>
              <a:rPr lang="en-US" dirty="0">
                <a:ea typeface="+mn-ea"/>
              </a:rPr>
              <a:t>s MAC address, </a:t>
            </a:r>
            <a:r>
              <a:rPr lang="en-US" dirty="0">
                <a:solidFill>
                  <a:srgbClr val="CC0000"/>
                </a:solidFill>
                <a:ea typeface="+mn-ea"/>
              </a:rPr>
              <a:t>selectively</a:t>
            </a:r>
            <a:r>
              <a:rPr lang="en-US" dirty="0">
                <a:ea typeface="+mn-ea"/>
              </a:rPr>
              <a:t> forward  frame to one-or-more outgoing links when frame is to be forwarded on segment, uses CSMA/CD to access segment</a:t>
            </a:r>
          </a:p>
          <a:p>
            <a:pPr>
              <a:buFont typeface="Wingdings" pitchFamily="2" charset="2"/>
              <a:buChar char="q"/>
              <a:defRPr/>
            </a:pPr>
            <a:r>
              <a:rPr lang="en-US" sz="2400" i="1" dirty="0">
                <a:solidFill>
                  <a:srgbClr val="CC0000"/>
                </a:solidFill>
                <a:ea typeface="+mn-ea"/>
                <a:cs typeface="+mn-cs"/>
              </a:rPr>
              <a:t>transparent</a:t>
            </a:r>
          </a:p>
          <a:p>
            <a:pPr lvl="1">
              <a:buFont typeface="Courier New" panose="02070309020205020404" pitchFamily="49" charset="0"/>
              <a:buChar char="o"/>
              <a:defRPr/>
            </a:pPr>
            <a:r>
              <a:rPr lang="en-US" dirty="0">
                <a:ea typeface="+mn-ea"/>
              </a:rPr>
              <a:t>hosts are unaware of presence of switches</a:t>
            </a:r>
          </a:p>
          <a:p>
            <a:pPr>
              <a:buFont typeface="Wingdings" pitchFamily="2" charset="2"/>
              <a:buChar char="q"/>
              <a:defRPr/>
            </a:pPr>
            <a:r>
              <a:rPr lang="en-US" sz="2400" i="1" dirty="0">
                <a:solidFill>
                  <a:srgbClr val="CC0000"/>
                </a:solidFill>
                <a:ea typeface="+mn-ea"/>
                <a:cs typeface="+mn-cs"/>
              </a:rPr>
              <a:t>plug-and-play, self-learning</a:t>
            </a:r>
          </a:p>
          <a:p>
            <a:pPr lvl="1">
              <a:buFont typeface="Courier New" panose="02070309020205020404" pitchFamily="49" charset="0"/>
              <a:buChar char="o"/>
              <a:defRPr/>
            </a:pPr>
            <a:r>
              <a:rPr lang="en-US" dirty="0">
                <a:ea typeface="+mn-ea"/>
              </a:rPr>
              <a:t>switches do not need to be configured</a:t>
            </a:r>
          </a:p>
          <a:p>
            <a:pPr>
              <a:defRPr/>
            </a:pPr>
            <a:endParaRPr lang="en-US" sz="2000" dirty="0">
              <a:ea typeface="+mn-ea"/>
              <a:cs typeface="+mn-cs"/>
            </a:endParaRP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endParaRPr lang="en-US" sz="1200" dirty="0">
              <a:solidFill>
                <a:srgbClr val="000000"/>
              </a:solidFill>
              <a:latin typeface="Tahoma" charset="0"/>
              <a:cs typeface="Arial" charset="0"/>
            </a:endParaRPr>
          </a:p>
        </p:txBody>
      </p:sp>
      <p:sp>
        <p:nvSpPr>
          <p:cNvPr id="9" name="Slide Number Placeholder 1">
            <a:extLst>
              <a:ext uri="{FF2B5EF4-FFF2-40B4-BE49-F238E27FC236}">
                <a16:creationId xmlns:a16="http://schemas.microsoft.com/office/drawing/2014/main" id="{A8F0F515-A21A-FF4B-BA37-41735C9D543E}"/>
              </a:ext>
            </a:extLst>
          </p:cNvPr>
          <p:cNvSpPr>
            <a:spLocks noGrp="1"/>
          </p:cNvSpPr>
          <p:nvPr>
            <p:ph type="sldNum" sz="quarter" idx="10"/>
          </p:nvPr>
        </p:nvSpPr>
        <p:spPr>
          <a:xfrm>
            <a:off x="8648700" y="6448425"/>
            <a:ext cx="4191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19</a:t>
            </a:fld>
            <a:endParaRPr lang="en-US" altLang="en-US" sz="1400" dirty="0">
              <a:solidFill>
                <a:srgbClr val="000000"/>
              </a:solidFill>
              <a:latin typeface="Times New Roman" charset="0"/>
            </a:endParaRPr>
          </a:p>
        </p:txBody>
      </p:sp>
    </p:spTree>
    <p:extLst>
      <p:ext uri="{BB962C8B-B14F-4D97-AF65-F5344CB8AC3E}">
        <p14:creationId xmlns:p14="http://schemas.microsoft.com/office/powerpoint/2010/main" val="1743696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2</a:t>
            </a:fld>
            <a:endParaRPr lang="en-US" altLang="en-US" sz="1400" dirty="0">
              <a:solidFill>
                <a:srgbClr val="000000"/>
              </a:solidFill>
              <a:latin typeface="Times New Roman" charset="0"/>
            </a:endParaRPr>
          </a:p>
        </p:txBody>
      </p:sp>
      <p:sp>
        <p:nvSpPr>
          <p:cNvPr id="177154"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4000" u="sng" dirty="0">
                <a:solidFill>
                  <a:srgbClr val="3333CC"/>
                </a:solidFill>
              </a:rPr>
              <a:t>Outline</a:t>
            </a:r>
          </a:p>
        </p:txBody>
      </p:sp>
      <p:sp>
        <p:nvSpPr>
          <p:cNvPr id="22532" name="Rectangle 5"/>
          <p:cNvSpPr>
            <a:spLocks noChangeArrowheads="1"/>
          </p:cNvSpPr>
          <p:nvPr/>
        </p:nvSpPr>
        <p:spPr bwMode="auto">
          <a:xfrm>
            <a:off x="484188" y="1419225"/>
            <a:ext cx="8343900" cy="4648200"/>
          </a:xfrm>
          <a:prstGeom prst="rect">
            <a:avLst/>
          </a:prstGeom>
          <a:noFill/>
          <a:ln w="9525">
            <a:noFill/>
            <a:miter lim="800000"/>
            <a:headEnd/>
            <a:tailEnd/>
          </a:ln>
        </p:spPr>
        <p:txBody>
          <a:bodyPr/>
          <a:lstStyle/>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Admin and recap</a:t>
            </a:r>
          </a:p>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Link layer</a:t>
            </a:r>
          </a:p>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Software defined networking</a:t>
            </a:r>
          </a:p>
          <a:p>
            <a:pPr marL="342900" indent="-342900">
              <a:spcBef>
                <a:spcPct val="20000"/>
              </a:spcBef>
              <a:buClr>
                <a:srgbClr val="3333CC"/>
              </a:buClr>
              <a:buSzPct val="85000"/>
              <a:buFont typeface="Wingdings" charset="2"/>
              <a:buChar char="q"/>
              <a:defRPr/>
            </a:pPr>
            <a:r>
              <a:rPr lang="en-US" altLang="zh-CN" dirty="0">
                <a:solidFill>
                  <a:srgbClr val="000000"/>
                </a:solidFill>
                <a:latin typeface="Comic Sans MS" pitchFamily="66" charset="0"/>
                <a:ea typeface=""/>
              </a:rPr>
              <a:t>Course</a:t>
            </a:r>
            <a:r>
              <a:rPr lang="zh-CN" altLang="en-US" dirty="0">
                <a:solidFill>
                  <a:srgbClr val="000000"/>
                </a:solidFill>
                <a:latin typeface="Comic Sans MS" pitchFamily="66" charset="0"/>
                <a:ea typeface=""/>
              </a:rPr>
              <a:t> </a:t>
            </a:r>
            <a:r>
              <a:rPr lang="en-US" altLang="zh-CN" dirty="0">
                <a:solidFill>
                  <a:srgbClr val="000000"/>
                </a:solidFill>
                <a:latin typeface="Comic Sans MS" pitchFamily="66" charset="0"/>
                <a:ea typeface=""/>
              </a:rPr>
              <a:t>Summary</a:t>
            </a:r>
            <a:endParaRPr lang="en-US" sz="2400" dirty="0">
              <a:solidFill>
                <a:srgbClr val="000000"/>
              </a:solidFill>
              <a:latin typeface="Comic Sans MS" pitchFamily="66" charset="0"/>
              <a:ea typeface=""/>
            </a:endParaRPr>
          </a:p>
        </p:txBody>
      </p:sp>
    </p:spTree>
    <p:extLst>
      <p:ext uri="{BB962C8B-B14F-4D97-AF65-F5344CB8AC3E}">
        <p14:creationId xmlns:p14="http://schemas.microsoft.com/office/powerpoint/2010/main" val="1552494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title"/>
          </p:nvPr>
        </p:nvSpPr>
        <p:spPr>
          <a:xfrm>
            <a:off x="288925" y="136525"/>
            <a:ext cx="8469313" cy="1143000"/>
          </a:xfrm>
        </p:spPr>
        <p:txBody>
          <a:bodyPr/>
          <a:lstStyle/>
          <a:p>
            <a:pPr>
              <a:defRPr/>
            </a:pPr>
            <a:r>
              <a:rPr lang="en-US" sz="3600" dirty="0">
                <a:cs typeface="+mj-cs"/>
              </a:rPr>
              <a:t>Switch: </a:t>
            </a:r>
            <a:r>
              <a:rPr lang="en-US" altLang="zh-CN" sz="3600" i="1" dirty="0">
                <a:cs typeface="+mj-cs"/>
              </a:rPr>
              <a:t>M</a:t>
            </a:r>
            <a:r>
              <a:rPr lang="en-US" sz="3600" i="1" dirty="0">
                <a:cs typeface="+mj-cs"/>
              </a:rPr>
              <a:t>ultiple</a:t>
            </a:r>
            <a:r>
              <a:rPr lang="en-US" sz="3600" dirty="0">
                <a:cs typeface="+mj-cs"/>
              </a:rPr>
              <a:t> </a:t>
            </a:r>
            <a:r>
              <a:rPr lang="en-US" altLang="zh-CN" sz="3600" dirty="0">
                <a:cs typeface="+mj-cs"/>
              </a:rPr>
              <a:t>S</a:t>
            </a:r>
            <a:r>
              <a:rPr lang="en-US" sz="3600" dirty="0">
                <a:cs typeface="+mj-cs"/>
              </a:rPr>
              <a:t>imultaneous </a:t>
            </a:r>
            <a:r>
              <a:rPr lang="en-US" altLang="zh-CN" sz="3600" dirty="0">
                <a:cs typeface="+mj-cs"/>
              </a:rPr>
              <a:t>T</a:t>
            </a:r>
            <a:r>
              <a:rPr lang="en-US" sz="3600" dirty="0">
                <a:cs typeface="+mj-cs"/>
              </a:rPr>
              <a:t>ransmissions</a:t>
            </a:r>
          </a:p>
        </p:txBody>
      </p:sp>
      <p:sp>
        <p:nvSpPr>
          <p:cNvPr id="62469" name="Rectangle 3"/>
          <p:cNvSpPr>
            <a:spLocks noGrp="1" noChangeArrowheads="1"/>
          </p:cNvSpPr>
          <p:nvPr>
            <p:ph type="body" idx="1"/>
          </p:nvPr>
        </p:nvSpPr>
        <p:spPr>
          <a:xfrm>
            <a:off x="392113" y="1393825"/>
            <a:ext cx="4503737" cy="4576763"/>
          </a:xfrm>
        </p:spPr>
        <p:txBody>
          <a:bodyPr/>
          <a:lstStyle/>
          <a:p>
            <a:pPr>
              <a:lnSpc>
                <a:spcPct val="90000"/>
              </a:lnSpc>
              <a:buFont typeface="Wingdings" pitchFamily="2" charset="2"/>
              <a:buChar char="q"/>
              <a:defRPr/>
            </a:pPr>
            <a:r>
              <a:rPr lang="en-US" sz="2400" dirty="0">
                <a:cs typeface="+mn-cs"/>
              </a:rPr>
              <a:t>hosts have dedicated, direct connection to switch</a:t>
            </a:r>
          </a:p>
          <a:p>
            <a:pPr>
              <a:lnSpc>
                <a:spcPct val="90000"/>
              </a:lnSpc>
              <a:buFont typeface="Wingdings" pitchFamily="2" charset="2"/>
              <a:buChar char="q"/>
              <a:defRPr/>
            </a:pPr>
            <a:r>
              <a:rPr lang="en-US" sz="2400" dirty="0">
                <a:cs typeface="+mn-cs"/>
              </a:rPr>
              <a:t>switches buffer packets</a:t>
            </a:r>
          </a:p>
          <a:p>
            <a:pPr>
              <a:lnSpc>
                <a:spcPct val="90000"/>
              </a:lnSpc>
              <a:buFont typeface="Wingdings" pitchFamily="2" charset="2"/>
              <a:buChar char="q"/>
              <a:defRPr/>
            </a:pPr>
            <a:r>
              <a:rPr lang="en-US" sz="2400" dirty="0">
                <a:cs typeface="+mn-cs"/>
              </a:rPr>
              <a:t>Ethernet protocol used on </a:t>
            </a:r>
            <a:r>
              <a:rPr lang="en-US" sz="2400" i="1" dirty="0">
                <a:cs typeface="+mn-cs"/>
              </a:rPr>
              <a:t>each</a:t>
            </a:r>
            <a:r>
              <a:rPr lang="en-US" sz="2400" dirty="0">
                <a:cs typeface="+mn-cs"/>
              </a:rPr>
              <a:t> incoming link, but no collisions; full duplex</a:t>
            </a:r>
          </a:p>
          <a:p>
            <a:pPr lvl="1">
              <a:buFont typeface="Courier New" panose="02070309020205020404" pitchFamily="49" charset="0"/>
              <a:buChar char="o"/>
              <a:defRPr/>
            </a:pPr>
            <a:r>
              <a:rPr lang="en-US" dirty="0"/>
              <a:t>each link is its own collision domain</a:t>
            </a:r>
          </a:p>
          <a:p>
            <a:pPr>
              <a:lnSpc>
                <a:spcPct val="90000"/>
              </a:lnSpc>
              <a:buFont typeface="Wingdings" pitchFamily="2" charset="2"/>
              <a:buChar char="q"/>
              <a:defRPr/>
            </a:pPr>
            <a:r>
              <a:rPr lang="en-US" sz="2400" i="1" dirty="0">
                <a:solidFill>
                  <a:srgbClr val="CC0000"/>
                </a:solidFill>
                <a:cs typeface="+mn-cs"/>
              </a:rPr>
              <a:t>switching:</a:t>
            </a:r>
            <a:r>
              <a:rPr lang="en-US" sz="2400" dirty="0">
                <a:solidFill>
                  <a:srgbClr val="CC0000"/>
                </a:solidFill>
                <a:cs typeface="+mn-cs"/>
              </a:rPr>
              <a:t> </a:t>
            </a:r>
            <a:r>
              <a:rPr lang="en-US" sz="2400" dirty="0">
                <a:cs typeface="+mn-cs"/>
              </a:rPr>
              <a:t>A-to-A</a:t>
            </a:r>
            <a:r>
              <a:rPr lang="ja-JP" altLang="en-US" sz="2400" dirty="0">
                <a:cs typeface="+mn-cs"/>
              </a:rPr>
              <a:t>’</a:t>
            </a:r>
            <a:r>
              <a:rPr lang="en-US" sz="2400" dirty="0">
                <a:cs typeface="+mn-cs"/>
              </a:rPr>
              <a:t> and B-to-B</a:t>
            </a:r>
            <a:r>
              <a:rPr lang="ja-JP" altLang="en-US" sz="2400" dirty="0">
                <a:cs typeface="+mn-cs"/>
              </a:rPr>
              <a:t>’</a:t>
            </a:r>
            <a:r>
              <a:rPr lang="en-US" sz="2400" dirty="0">
                <a:cs typeface="+mn-cs"/>
              </a:rPr>
              <a:t> can transmit simultaneously, without collisions </a:t>
            </a:r>
          </a:p>
        </p:txBody>
      </p:sp>
      <p:grpSp>
        <p:nvGrpSpPr>
          <p:cNvPr id="162821" name="Group 1"/>
          <p:cNvGrpSpPr>
            <a:grpSpLocks/>
          </p:cNvGrpSpPr>
          <p:nvPr/>
        </p:nvGrpSpPr>
        <p:grpSpPr bwMode="auto">
          <a:xfrm>
            <a:off x="5106988" y="1425575"/>
            <a:ext cx="3660775" cy="4283075"/>
            <a:chOff x="5106576" y="1425893"/>
            <a:chExt cx="3661504" cy="4282976"/>
          </a:xfrm>
        </p:grpSpPr>
        <p:sp>
          <p:nvSpPr>
            <p:cNvPr id="62472" name="Text Box 34"/>
            <p:cNvSpPr txBox="1">
              <a:spLocks noChangeArrowheads="1"/>
            </p:cNvSpPr>
            <p:nvPr/>
          </p:nvSpPr>
          <p:spPr bwMode="auto">
            <a:xfrm>
              <a:off x="5827445" y="5062772"/>
              <a:ext cx="2710402" cy="6460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dirty="0">
                  <a:latin typeface="Arial" charset="0"/>
                  <a:cs typeface="Arial" charset="0"/>
                </a:rPr>
                <a:t>switch with six interfaces</a:t>
              </a:r>
            </a:p>
            <a:p>
              <a:pPr algn="ctr">
                <a:defRPr/>
              </a:pPr>
              <a:r>
                <a:rPr lang="en-US" dirty="0">
                  <a:latin typeface="Arial" charset="0"/>
                  <a:cs typeface="Arial" charset="0"/>
                </a:rPr>
                <a:t>(</a:t>
              </a:r>
              <a:r>
                <a:rPr lang="en-US" dirty="0">
                  <a:solidFill>
                    <a:srgbClr val="FF0000"/>
                  </a:solidFill>
                  <a:latin typeface="Arial" charset="0"/>
                  <a:cs typeface="Arial" charset="0"/>
                </a:rPr>
                <a:t>1,2,3,4,5,6</a:t>
              </a:r>
              <a:r>
                <a:rPr lang="en-US" dirty="0">
                  <a:latin typeface="Arial" charset="0"/>
                  <a:cs typeface="Arial" charset="0"/>
                </a:rPr>
                <a:t>)</a:t>
              </a:r>
              <a:r>
                <a:rPr lang="en-US" i="0" dirty="0">
                  <a:latin typeface="Arial" charset="0"/>
                  <a:cs typeface="Arial" charset="0"/>
                </a:rPr>
                <a:t>  </a:t>
              </a:r>
            </a:p>
          </p:txBody>
        </p:sp>
        <p:grpSp>
          <p:nvGrpSpPr>
            <p:cNvPr id="162824" name="Group 34"/>
            <p:cNvGrpSpPr>
              <a:grpSpLocks/>
            </p:cNvGrpSpPr>
            <p:nvPr/>
          </p:nvGrpSpPr>
          <p:grpSpPr bwMode="auto">
            <a:xfrm>
              <a:off x="5106576" y="1425893"/>
              <a:ext cx="3661504" cy="3600334"/>
              <a:chOff x="731524" y="1819788"/>
              <a:chExt cx="3661504" cy="3600334"/>
            </a:xfrm>
          </p:grpSpPr>
          <p:sp>
            <p:nvSpPr>
              <p:cNvPr id="62474" name="Text Box 23"/>
              <p:cNvSpPr txBox="1">
                <a:spLocks noChangeArrowheads="1"/>
              </p:cNvSpPr>
              <p:nvPr/>
            </p:nvSpPr>
            <p:spPr bwMode="auto">
              <a:xfrm>
                <a:off x="2655957" y="1819788"/>
                <a:ext cx="350907" cy="3667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A</a:t>
                </a:r>
              </a:p>
            </p:txBody>
          </p:sp>
          <p:sp>
            <p:nvSpPr>
              <p:cNvPr id="62475" name="Text Box 24"/>
              <p:cNvSpPr txBox="1">
                <a:spLocks noChangeArrowheads="1"/>
              </p:cNvSpPr>
              <p:nvPr/>
            </p:nvSpPr>
            <p:spPr bwMode="auto">
              <a:xfrm>
                <a:off x="2371738" y="5050277"/>
                <a:ext cx="371549" cy="3698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A</a:t>
                </a:r>
                <a:r>
                  <a:rPr lang="ja-JP" altLang="en-US" i="0">
                    <a:latin typeface="Arial" charset="0"/>
                    <a:cs typeface="Arial" charset="0"/>
                  </a:rPr>
                  <a:t>’</a:t>
                </a:r>
                <a:endParaRPr lang="en-US" i="0" dirty="0">
                  <a:latin typeface="Arial" charset="0"/>
                  <a:cs typeface="Arial" charset="0"/>
                </a:endParaRPr>
              </a:p>
            </p:txBody>
          </p:sp>
          <p:sp>
            <p:nvSpPr>
              <p:cNvPr id="62476" name="Text Box 25"/>
              <p:cNvSpPr txBox="1">
                <a:spLocks noChangeArrowheads="1"/>
              </p:cNvSpPr>
              <p:nvPr/>
            </p:nvSpPr>
            <p:spPr bwMode="auto">
              <a:xfrm>
                <a:off x="3988134" y="2419849"/>
                <a:ext cx="338205" cy="3682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B</a:t>
                </a:r>
              </a:p>
            </p:txBody>
          </p:sp>
          <p:sp>
            <p:nvSpPr>
              <p:cNvPr id="62477" name="Text Box 26"/>
              <p:cNvSpPr txBox="1">
                <a:spLocks noChangeArrowheads="1"/>
              </p:cNvSpPr>
              <p:nvPr/>
            </p:nvSpPr>
            <p:spPr bwMode="auto">
              <a:xfrm>
                <a:off x="995101" y="4188283"/>
                <a:ext cx="390603" cy="3682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B</a:t>
                </a:r>
                <a:r>
                  <a:rPr lang="ja-JP" altLang="en-US" i="0">
                    <a:latin typeface="Arial" charset="0"/>
                    <a:cs typeface="Arial" charset="0"/>
                  </a:rPr>
                  <a:t>’</a:t>
                </a:r>
                <a:endParaRPr lang="en-US" i="0" dirty="0">
                  <a:latin typeface="Arial" charset="0"/>
                  <a:cs typeface="Arial" charset="0"/>
                </a:endParaRPr>
              </a:p>
            </p:txBody>
          </p:sp>
          <p:sp>
            <p:nvSpPr>
              <p:cNvPr id="62478" name="Text Box 27"/>
              <p:cNvSpPr txBox="1">
                <a:spLocks noChangeArrowheads="1"/>
              </p:cNvSpPr>
              <p:nvPr/>
            </p:nvSpPr>
            <p:spPr bwMode="auto">
              <a:xfrm>
                <a:off x="3740435" y="4188283"/>
                <a:ext cx="350908" cy="3682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C</a:t>
                </a:r>
              </a:p>
            </p:txBody>
          </p:sp>
          <p:sp>
            <p:nvSpPr>
              <p:cNvPr id="62479" name="Text Box 28"/>
              <p:cNvSpPr txBox="1">
                <a:spLocks noChangeArrowheads="1"/>
              </p:cNvSpPr>
              <p:nvPr/>
            </p:nvSpPr>
            <p:spPr bwMode="auto">
              <a:xfrm>
                <a:off x="1123714" y="2465886"/>
                <a:ext cx="403305" cy="3682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C</a:t>
                </a:r>
                <a:r>
                  <a:rPr lang="ja-JP" altLang="en-US" i="0">
                    <a:latin typeface="Arial" charset="0"/>
                    <a:cs typeface="Arial" charset="0"/>
                  </a:rPr>
                  <a:t>’</a:t>
                </a:r>
                <a:endParaRPr lang="en-US" i="0" dirty="0">
                  <a:latin typeface="Arial" charset="0"/>
                  <a:cs typeface="Arial" charset="0"/>
                </a:endParaRPr>
              </a:p>
            </p:txBody>
          </p:sp>
          <p:sp>
            <p:nvSpPr>
              <p:cNvPr id="62480" name="Line 17"/>
              <p:cNvSpPr>
                <a:spLocks noChangeShapeType="1"/>
              </p:cNvSpPr>
              <p:nvPr/>
            </p:nvSpPr>
            <p:spPr bwMode="auto">
              <a:xfrm>
                <a:off x="1687389" y="3165957"/>
                <a:ext cx="720869" cy="29844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2481" name="Line 18"/>
              <p:cNvSpPr>
                <a:spLocks noChangeShapeType="1"/>
              </p:cNvSpPr>
              <p:nvPr/>
            </p:nvSpPr>
            <p:spPr bwMode="auto">
              <a:xfrm>
                <a:off x="2673423" y="2872277"/>
                <a:ext cx="0" cy="5048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2482" name="Line 19"/>
              <p:cNvSpPr>
                <a:spLocks noChangeShapeType="1"/>
              </p:cNvSpPr>
              <p:nvPr/>
            </p:nvSpPr>
            <p:spPr bwMode="auto">
              <a:xfrm flipH="1">
                <a:off x="2863961" y="2996099"/>
                <a:ext cx="892353" cy="4841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2483" name="Line 20"/>
              <p:cNvSpPr>
                <a:spLocks noChangeShapeType="1"/>
              </p:cNvSpPr>
              <p:nvPr/>
            </p:nvSpPr>
            <p:spPr bwMode="auto">
              <a:xfrm flipV="1">
                <a:off x="2673423" y="3605685"/>
                <a:ext cx="12703" cy="70959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62835" name="Group 45"/>
              <p:cNvGrpSpPr>
                <a:grpSpLocks/>
              </p:cNvGrpSpPr>
              <p:nvPr/>
            </p:nvGrpSpPr>
            <p:grpSpPr bwMode="auto">
              <a:xfrm>
                <a:off x="747936" y="2733042"/>
                <a:ext cx="914403" cy="690308"/>
                <a:chOff x="1046480" y="3962400"/>
                <a:chExt cx="1026163" cy="761428"/>
              </a:xfrm>
            </p:grpSpPr>
            <p:sp>
              <p:nvSpPr>
                <p:cNvPr id="80" name="Rectangle 48"/>
                <p:cNvSpPr>
                  <a:spLocks noChangeArrowheads="1"/>
                </p:cNvSpPr>
                <p:nvPr/>
              </p:nvSpPr>
              <p:spPr bwMode="auto">
                <a:xfrm rot="16200000">
                  <a:off x="1893247" y="4299441"/>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2870" name="Group 49"/>
                <p:cNvGrpSpPr>
                  <a:grpSpLocks/>
                </p:cNvGrpSpPr>
                <p:nvPr/>
              </p:nvGrpSpPr>
              <p:grpSpPr bwMode="auto">
                <a:xfrm>
                  <a:off x="1046480" y="3962400"/>
                  <a:ext cx="936071" cy="761428"/>
                  <a:chOff x="-44" y="1473"/>
                  <a:chExt cx="981" cy="1105"/>
                </a:xfrm>
              </p:grpSpPr>
              <p:pic>
                <p:nvPicPr>
                  <p:cNvPr id="162871"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2872"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62836" name="Group 46"/>
              <p:cNvGrpSpPr>
                <a:grpSpLocks/>
              </p:cNvGrpSpPr>
              <p:nvPr/>
            </p:nvGrpSpPr>
            <p:grpSpPr bwMode="auto">
              <a:xfrm>
                <a:off x="3539588" y="2669737"/>
                <a:ext cx="853440" cy="741680"/>
                <a:chOff x="7179310" y="4033520"/>
                <a:chExt cx="1009650" cy="855028"/>
              </a:xfrm>
            </p:grpSpPr>
            <p:grpSp>
              <p:nvGrpSpPr>
                <p:cNvPr id="162865" name="Group 44"/>
                <p:cNvGrpSpPr>
                  <a:grpSpLocks/>
                </p:cNvGrpSpPr>
                <p:nvPr/>
              </p:nvGrpSpPr>
              <p:grpSpPr bwMode="auto">
                <a:xfrm>
                  <a:off x="7179310" y="4033520"/>
                  <a:ext cx="1009650" cy="855028"/>
                  <a:chOff x="-44" y="1473"/>
                  <a:chExt cx="981" cy="1105"/>
                </a:xfrm>
              </p:grpSpPr>
              <p:pic>
                <p:nvPicPr>
                  <p:cNvPr id="162867"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286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77" name="Rectangle 43"/>
                <p:cNvSpPr>
                  <a:spLocks noChangeArrowheads="1"/>
                </p:cNvSpPr>
                <p:nvPr/>
              </p:nvSpPr>
              <p:spPr bwMode="auto">
                <a:xfrm rot="16200000">
                  <a:off x="7440190" y="4309334"/>
                  <a:ext cx="126274"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sp>
            <p:nvSpPr>
              <p:cNvPr id="48" name="Rectangle 43"/>
              <p:cNvSpPr>
                <a:spLocks noChangeArrowheads="1"/>
              </p:cNvSpPr>
              <p:nvPr/>
            </p:nvSpPr>
            <p:spPr bwMode="auto">
              <a:xfrm>
                <a:off x="2614674" y="2705593"/>
                <a:ext cx="109559"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2838" name="Group 44"/>
              <p:cNvGrpSpPr>
                <a:grpSpLocks/>
              </p:cNvGrpSpPr>
              <p:nvPr/>
            </p:nvGrpSpPr>
            <p:grpSpPr bwMode="auto">
              <a:xfrm>
                <a:off x="2233637" y="2138292"/>
                <a:ext cx="853440" cy="741680"/>
                <a:chOff x="-44" y="1473"/>
                <a:chExt cx="981" cy="1105"/>
              </a:xfrm>
            </p:grpSpPr>
            <p:pic>
              <p:nvPicPr>
                <p:cNvPr id="16286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286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62839" name="Group 49"/>
              <p:cNvGrpSpPr>
                <a:grpSpLocks/>
              </p:cNvGrpSpPr>
              <p:nvPr/>
            </p:nvGrpSpPr>
            <p:grpSpPr bwMode="auto">
              <a:xfrm>
                <a:off x="2060917" y="4279843"/>
                <a:ext cx="853440" cy="835329"/>
                <a:chOff x="8077200" y="3320111"/>
                <a:chExt cx="853440" cy="835329"/>
              </a:xfrm>
            </p:grpSpPr>
            <p:sp>
              <p:nvSpPr>
                <p:cNvPr id="70" name="Rectangle 43"/>
                <p:cNvSpPr>
                  <a:spLocks noChangeArrowheads="1"/>
                </p:cNvSpPr>
                <p:nvPr/>
              </p:nvSpPr>
              <p:spPr bwMode="auto">
                <a:xfrm>
                  <a:off x="8630957" y="3320624"/>
                  <a:ext cx="111147"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2860" name="Group 44"/>
                <p:cNvGrpSpPr>
                  <a:grpSpLocks/>
                </p:cNvGrpSpPr>
                <p:nvPr/>
              </p:nvGrpSpPr>
              <p:grpSpPr bwMode="auto">
                <a:xfrm>
                  <a:off x="8077200" y="3413760"/>
                  <a:ext cx="853440" cy="741680"/>
                  <a:chOff x="-44" y="1473"/>
                  <a:chExt cx="981" cy="1105"/>
                </a:xfrm>
              </p:grpSpPr>
              <p:pic>
                <p:nvPicPr>
                  <p:cNvPr id="16286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286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pic>
            <p:nvPicPr>
              <p:cNvPr id="6248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13" y="3316766"/>
                <a:ext cx="603370" cy="3413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62841" name="Group 51"/>
              <p:cNvGrpSpPr>
                <a:grpSpLocks/>
              </p:cNvGrpSpPr>
              <p:nvPr/>
            </p:nvGrpSpPr>
            <p:grpSpPr bwMode="auto">
              <a:xfrm>
                <a:off x="731524" y="3616962"/>
                <a:ext cx="914403" cy="690308"/>
                <a:chOff x="1046480" y="3962400"/>
                <a:chExt cx="1026163" cy="761428"/>
              </a:xfrm>
            </p:grpSpPr>
            <p:sp>
              <p:nvSpPr>
                <p:cNvPr id="66" name="Rectangle 48"/>
                <p:cNvSpPr>
                  <a:spLocks noChangeArrowheads="1"/>
                </p:cNvSpPr>
                <p:nvPr/>
              </p:nvSpPr>
              <p:spPr bwMode="auto">
                <a:xfrm rot="16200000">
                  <a:off x="1893846" y="4299769"/>
                  <a:ext cx="110314"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2856" name="Group 49"/>
                <p:cNvGrpSpPr>
                  <a:grpSpLocks/>
                </p:cNvGrpSpPr>
                <p:nvPr/>
              </p:nvGrpSpPr>
              <p:grpSpPr bwMode="auto">
                <a:xfrm>
                  <a:off x="1046480" y="3962400"/>
                  <a:ext cx="936071" cy="761428"/>
                  <a:chOff x="-44" y="1473"/>
                  <a:chExt cx="981" cy="1105"/>
                </a:xfrm>
              </p:grpSpPr>
              <p:pic>
                <p:nvPicPr>
                  <p:cNvPr id="162857"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2858"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62842" name="Group 52"/>
              <p:cNvGrpSpPr>
                <a:grpSpLocks/>
              </p:cNvGrpSpPr>
              <p:nvPr/>
            </p:nvGrpSpPr>
            <p:grpSpPr bwMode="auto">
              <a:xfrm>
                <a:off x="3410634" y="3567725"/>
                <a:ext cx="853440" cy="741680"/>
                <a:chOff x="7179310" y="4033520"/>
                <a:chExt cx="1009650" cy="855028"/>
              </a:xfrm>
            </p:grpSpPr>
            <p:grpSp>
              <p:nvGrpSpPr>
                <p:cNvPr id="162851" name="Group 44"/>
                <p:cNvGrpSpPr>
                  <a:grpSpLocks/>
                </p:cNvGrpSpPr>
                <p:nvPr/>
              </p:nvGrpSpPr>
              <p:grpSpPr bwMode="auto">
                <a:xfrm>
                  <a:off x="7179310" y="4033520"/>
                  <a:ext cx="1009650" cy="855028"/>
                  <a:chOff x="-44" y="1473"/>
                  <a:chExt cx="981" cy="1105"/>
                </a:xfrm>
              </p:grpSpPr>
              <p:pic>
                <p:nvPicPr>
                  <p:cNvPr id="16285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285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63" name="Rectangle 43"/>
                <p:cNvSpPr>
                  <a:spLocks noChangeArrowheads="1"/>
                </p:cNvSpPr>
                <p:nvPr/>
              </p:nvSpPr>
              <p:spPr bwMode="auto">
                <a:xfrm rot="16200000">
                  <a:off x="7438739" y="4308075"/>
                  <a:ext cx="128105"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sp>
            <p:nvSpPr>
              <p:cNvPr id="62492" name="Line 17"/>
              <p:cNvSpPr>
                <a:spLocks noChangeShapeType="1"/>
              </p:cNvSpPr>
              <p:nvPr/>
            </p:nvSpPr>
            <p:spPr bwMode="auto">
              <a:xfrm flipV="1">
                <a:off x="1660396" y="3600922"/>
                <a:ext cx="744686" cy="4508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2493" name="Line 19"/>
              <p:cNvSpPr>
                <a:spLocks noChangeShapeType="1"/>
              </p:cNvSpPr>
              <p:nvPr/>
            </p:nvSpPr>
            <p:spPr bwMode="auto">
              <a:xfrm flipH="1" flipV="1">
                <a:off x="2968756" y="3545361"/>
                <a:ext cx="646242" cy="33812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2494" name="Text Box 35"/>
              <p:cNvSpPr txBox="1">
                <a:spLocks noChangeArrowheads="1"/>
              </p:cNvSpPr>
              <p:nvPr/>
            </p:nvSpPr>
            <p:spPr bwMode="auto">
              <a:xfrm>
                <a:off x="2401907" y="3026260"/>
                <a:ext cx="312799" cy="3698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1</a:t>
                </a:r>
              </a:p>
            </p:txBody>
          </p:sp>
          <p:sp>
            <p:nvSpPr>
              <p:cNvPr id="62495" name="Text Box 36"/>
              <p:cNvSpPr txBox="1">
                <a:spLocks noChangeArrowheads="1"/>
              </p:cNvSpPr>
              <p:nvPr/>
            </p:nvSpPr>
            <p:spPr bwMode="auto">
              <a:xfrm>
                <a:off x="2903656" y="3051660"/>
                <a:ext cx="323914" cy="3667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2</a:t>
                </a:r>
              </a:p>
            </p:txBody>
          </p:sp>
          <p:sp>
            <p:nvSpPr>
              <p:cNvPr id="62496" name="Text Box 37"/>
              <p:cNvSpPr txBox="1">
                <a:spLocks noChangeArrowheads="1"/>
              </p:cNvSpPr>
              <p:nvPr/>
            </p:nvSpPr>
            <p:spPr bwMode="auto">
              <a:xfrm>
                <a:off x="3125951" y="3710457"/>
                <a:ext cx="322326" cy="3667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3</a:t>
                </a:r>
              </a:p>
            </p:txBody>
          </p:sp>
          <p:sp>
            <p:nvSpPr>
              <p:cNvPr id="62497" name="Text Box 38"/>
              <p:cNvSpPr txBox="1">
                <a:spLocks noChangeArrowheads="1"/>
              </p:cNvSpPr>
              <p:nvPr/>
            </p:nvSpPr>
            <p:spPr bwMode="auto">
              <a:xfrm>
                <a:off x="2640079" y="3654896"/>
                <a:ext cx="323914" cy="3667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4</a:t>
                </a:r>
              </a:p>
            </p:txBody>
          </p:sp>
          <p:sp>
            <p:nvSpPr>
              <p:cNvPr id="62498" name="Text Box 39"/>
              <p:cNvSpPr txBox="1">
                <a:spLocks noChangeArrowheads="1"/>
              </p:cNvSpPr>
              <p:nvPr/>
            </p:nvSpPr>
            <p:spPr bwMode="auto">
              <a:xfrm>
                <a:off x="2070052" y="3704108"/>
                <a:ext cx="323914" cy="3667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5</a:t>
                </a:r>
              </a:p>
            </p:txBody>
          </p:sp>
          <p:sp>
            <p:nvSpPr>
              <p:cNvPr id="62499" name="Text Box 40"/>
              <p:cNvSpPr txBox="1">
                <a:spLocks noChangeArrowheads="1"/>
              </p:cNvSpPr>
              <p:nvPr/>
            </p:nvSpPr>
            <p:spPr bwMode="auto">
              <a:xfrm>
                <a:off x="2039884" y="3080234"/>
                <a:ext cx="319151" cy="3698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6</a:t>
                </a:r>
              </a:p>
            </p:txBody>
          </p:sp>
        </p:grpSp>
      </p:grpSp>
      <p:sp>
        <p:nvSpPr>
          <p:cNvPr id="58"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E8C6E93-DF5B-BC4B-80F9-500DED1EEDCC}" type="slidenum">
              <a:rPr lang="en-US" sz="1200" smtClean="0">
                <a:latin typeface="Tahoma" charset="0"/>
              </a:rPr>
              <a:pPr/>
              <a:t>20</a:t>
            </a:fld>
            <a:endParaRPr lang="en-US" sz="1200" dirty="0">
              <a:latin typeface="Tahoma" charset="0"/>
            </a:endParaRPr>
          </a:p>
        </p:txBody>
      </p:sp>
      <p:sp>
        <p:nvSpPr>
          <p:cNvPr id="59"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endParaRPr lang="en-US" sz="1200" dirty="0">
              <a:solidFill>
                <a:srgbClr val="000000"/>
              </a:solidFill>
              <a:latin typeface="Tahoma" charset="0"/>
              <a:cs typeface="Arial" charset="0"/>
            </a:endParaRPr>
          </a:p>
        </p:txBody>
      </p:sp>
    </p:spTree>
    <p:extLst>
      <p:ext uri="{BB962C8B-B14F-4D97-AF65-F5344CB8AC3E}">
        <p14:creationId xmlns:p14="http://schemas.microsoft.com/office/powerpoint/2010/main" val="115106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p:cNvSpPr>
            <a:spLocks noGrp="1" noChangeArrowheads="1"/>
          </p:cNvSpPr>
          <p:nvPr>
            <p:ph type="title"/>
          </p:nvPr>
        </p:nvSpPr>
        <p:spPr>
          <a:xfrm>
            <a:off x="441325" y="90488"/>
            <a:ext cx="7772400" cy="1143000"/>
          </a:xfrm>
        </p:spPr>
        <p:txBody>
          <a:bodyPr/>
          <a:lstStyle/>
          <a:p>
            <a:pPr>
              <a:defRPr/>
            </a:pPr>
            <a:r>
              <a:rPr lang="en-US" sz="3600" dirty="0">
                <a:cs typeface="+mj-cs"/>
              </a:rPr>
              <a:t>Switch </a:t>
            </a:r>
            <a:r>
              <a:rPr lang="en-US" altLang="zh-CN" sz="3600" dirty="0">
                <a:cs typeface="+mj-cs"/>
              </a:rPr>
              <a:t>F</a:t>
            </a:r>
            <a:r>
              <a:rPr lang="en-US" sz="3600" dirty="0">
                <a:cs typeface="+mj-cs"/>
              </a:rPr>
              <a:t>orwarding </a:t>
            </a:r>
            <a:r>
              <a:rPr lang="en-US" altLang="zh-CN" sz="3600" dirty="0">
                <a:cs typeface="+mj-cs"/>
              </a:rPr>
              <a:t>T</a:t>
            </a:r>
            <a:r>
              <a:rPr lang="en-US" sz="3600" dirty="0">
                <a:cs typeface="+mj-cs"/>
              </a:rPr>
              <a:t>able</a:t>
            </a:r>
          </a:p>
        </p:txBody>
      </p:sp>
      <p:sp>
        <p:nvSpPr>
          <p:cNvPr id="63493" name="Rectangle 3"/>
          <p:cNvSpPr>
            <a:spLocks noGrp="1" noChangeArrowheads="1"/>
          </p:cNvSpPr>
          <p:nvPr>
            <p:ph type="body" idx="1"/>
          </p:nvPr>
        </p:nvSpPr>
        <p:spPr>
          <a:xfrm>
            <a:off x="474663" y="1398588"/>
            <a:ext cx="4878387" cy="4805362"/>
          </a:xfrm>
        </p:spPr>
        <p:txBody>
          <a:bodyPr/>
          <a:lstStyle/>
          <a:p>
            <a:pPr marL="0" indent="0">
              <a:lnSpc>
                <a:spcPts val="3000"/>
              </a:lnSpc>
              <a:buFont typeface="Wingdings" charset="0"/>
              <a:buNone/>
              <a:defRPr/>
            </a:pPr>
            <a:r>
              <a:rPr lang="en-US" i="1" u="sng" dirty="0">
                <a:solidFill>
                  <a:srgbClr val="CC0000"/>
                </a:solidFill>
                <a:cs typeface="+mn-cs"/>
              </a:rPr>
              <a:t>Q:</a:t>
            </a:r>
            <a:r>
              <a:rPr lang="en-US" dirty="0">
                <a:solidFill>
                  <a:srgbClr val="CC0000"/>
                </a:solidFill>
                <a:cs typeface="+mn-cs"/>
              </a:rPr>
              <a:t> </a:t>
            </a:r>
            <a:r>
              <a:rPr lang="en-US" dirty="0">
                <a:cs typeface="+mn-cs"/>
              </a:rPr>
              <a:t>how does switch know A</a:t>
            </a:r>
            <a:r>
              <a:rPr lang="ja-JP" altLang="en-US" dirty="0">
                <a:cs typeface="+mn-cs"/>
              </a:rPr>
              <a:t>’</a:t>
            </a:r>
            <a:r>
              <a:rPr lang="en-US" dirty="0">
                <a:cs typeface="+mn-cs"/>
              </a:rPr>
              <a:t> reachable via interface 4, B</a:t>
            </a:r>
            <a:r>
              <a:rPr lang="ja-JP" altLang="en-US" dirty="0">
                <a:cs typeface="+mn-cs"/>
              </a:rPr>
              <a:t>’</a:t>
            </a:r>
            <a:r>
              <a:rPr lang="en-US" dirty="0">
                <a:cs typeface="+mn-cs"/>
              </a:rPr>
              <a:t> reachable via interface 5?</a:t>
            </a:r>
          </a:p>
        </p:txBody>
      </p:sp>
      <p:grpSp>
        <p:nvGrpSpPr>
          <p:cNvPr id="164869" name="Group 34"/>
          <p:cNvGrpSpPr>
            <a:grpSpLocks/>
          </p:cNvGrpSpPr>
          <p:nvPr/>
        </p:nvGrpSpPr>
        <p:grpSpPr bwMode="auto">
          <a:xfrm>
            <a:off x="5106988" y="1425575"/>
            <a:ext cx="3660775" cy="4283075"/>
            <a:chOff x="5106576" y="1425893"/>
            <a:chExt cx="3661504" cy="4282976"/>
          </a:xfrm>
        </p:grpSpPr>
        <p:sp>
          <p:nvSpPr>
            <p:cNvPr id="63496" name="Text Box 34"/>
            <p:cNvSpPr txBox="1">
              <a:spLocks noChangeArrowheads="1"/>
            </p:cNvSpPr>
            <p:nvPr/>
          </p:nvSpPr>
          <p:spPr bwMode="auto">
            <a:xfrm>
              <a:off x="5827445" y="5062772"/>
              <a:ext cx="2710402" cy="6460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dirty="0">
                  <a:latin typeface="Arial" charset="0"/>
                  <a:cs typeface="Arial" charset="0"/>
                </a:rPr>
                <a:t>switch with six interfaces</a:t>
              </a:r>
            </a:p>
            <a:p>
              <a:pPr algn="ctr">
                <a:defRPr/>
              </a:pPr>
              <a:r>
                <a:rPr lang="en-US" dirty="0">
                  <a:latin typeface="Arial" charset="0"/>
                  <a:cs typeface="Arial" charset="0"/>
                </a:rPr>
                <a:t>(</a:t>
              </a:r>
              <a:r>
                <a:rPr lang="en-US" dirty="0">
                  <a:solidFill>
                    <a:srgbClr val="FF0000"/>
                  </a:solidFill>
                  <a:latin typeface="Arial" charset="0"/>
                  <a:cs typeface="Arial" charset="0"/>
                </a:rPr>
                <a:t>1,2,3,4,5,6</a:t>
              </a:r>
              <a:r>
                <a:rPr lang="en-US" dirty="0">
                  <a:latin typeface="Arial" charset="0"/>
                  <a:cs typeface="Arial" charset="0"/>
                </a:rPr>
                <a:t>)</a:t>
              </a:r>
              <a:r>
                <a:rPr lang="en-US" i="0" dirty="0">
                  <a:latin typeface="Arial" charset="0"/>
                  <a:cs typeface="Arial" charset="0"/>
                </a:rPr>
                <a:t>  </a:t>
              </a:r>
            </a:p>
          </p:txBody>
        </p:sp>
        <p:grpSp>
          <p:nvGrpSpPr>
            <p:cNvPr id="164874" name="Group 36"/>
            <p:cNvGrpSpPr>
              <a:grpSpLocks/>
            </p:cNvGrpSpPr>
            <p:nvPr/>
          </p:nvGrpSpPr>
          <p:grpSpPr bwMode="auto">
            <a:xfrm>
              <a:off x="5106576" y="1425893"/>
              <a:ext cx="3661504" cy="3600334"/>
              <a:chOff x="731524" y="1819788"/>
              <a:chExt cx="3661504" cy="3600334"/>
            </a:xfrm>
          </p:grpSpPr>
          <p:sp>
            <p:nvSpPr>
              <p:cNvPr id="63498" name="Text Box 23"/>
              <p:cNvSpPr txBox="1">
                <a:spLocks noChangeArrowheads="1"/>
              </p:cNvSpPr>
              <p:nvPr/>
            </p:nvSpPr>
            <p:spPr bwMode="auto">
              <a:xfrm>
                <a:off x="2655957" y="1819788"/>
                <a:ext cx="350907" cy="3667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A</a:t>
                </a:r>
              </a:p>
            </p:txBody>
          </p:sp>
          <p:sp>
            <p:nvSpPr>
              <p:cNvPr id="63499" name="Text Box 24"/>
              <p:cNvSpPr txBox="1">
                <a:spLocks noChangeArrowheads="1"/>
              </p:cNvSpPr>
              <p:nvPr/>
            </p:nvSpPr>
            <p:spPr bwMode="auto">
              <a:xfrm>
                <a:off x="2371738" y="5050277"/>
                <a:ext cx="371549" cy="3698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A</a:t>
                </a:r>
                <a:r>
                  <a:rPr lang="ja-JP" altLang="en-US" i="0">
                    <a:latin typeface="Arial" charset="0"/>
                    <a:cs typeface="Arial" charset="0"/>
                  </a:rPr>
                  <a:t>’</a:t>
                </a:r>
                <a:endParaRPr lang="en-US" i="0" dirty="0">
                  <a:latin typeface="Arial" charset="0"/>
                  <a:cs typeface="Arial" charset="0"/>
                </a:endParaRPr>
              </a:p>
            </p:txBody>
          </p:sp>
          <p:sp>
            <p:nvSpPr>
              <p:cNvPr id="63500" name="Text Box 25"/>
              <p:cNvSpPr txBox="1">
                <a:spLocks noChangeArrowheads="1"/>
              </p:cNvSpPr>
              <p:nvPr/>
            </p:nvSpPr>
            <p:spPr bwMode="auto">
              <a:xfrm>
                <a:off x="3988134" y="2419849"/>
                <a:ext cx="338205" cy="3682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B</a:t>
                </a:r>
              </a:p>
            </p:txBody>
          </p:sp>
          <p:sp>
            <p:nvSpPr>
              <p:cNvPr id="63501" name="Text Box 26"/>
              <p:cNvSpPr txBox="1">
                <a:spLocks noChangeArrowheads="1"/>
              </p:cNvSpPr>
              <p:nvPr/>
            </p:nvSpPr>
            <p:spPr bwMode="auto">
              <a:xfrm>
                <a:off x="995101" y="4188283"/>
                <a:ext cx="390603" cy="3682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B</a:t>
                </a:r>
                <a:r>
                  <a:rPr lang="ja-JP" altLang="en-US" i="0">
                    <a:latin typeface="Arial" charset="0"/>
                    <a:cs typeface="Arial" charset="0"/>
                  </a:rPr>
                  <a:t>’</a:t>
                </a:r>
                <a:endParaRPr lang="en-US" i="0" dirty="0">
                  <a:latin typeface="Arial" charset="0"/>
                  <a:cs typeface="Arial" charset="0"/>
                </a:endParaRPr>
              </a:p>
            </p:txBody>
          </p:sp>
          <p:sp>
            <p:nvSpPr>
              <p:cNvPr id="63502" name="Text Box 27"/>
              <p:cNvSpPr txBox="1">
                <a:spLocks noChangeArrowheads="1"/>
              </p:cNvSpPr>
              <p:nvPr/>
            </p:nvSpPr>
            <p:spPr bwMode="auto">
              <a:xfrm>
                <a:off x="3740435" y="4188283"/>
                <a:ext cx="350908" cy="3682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C</a:t>
                </a:r>
              </a:p>
            </p:txBody>
          </p:sp>
          <p:sp>
            <p:nvSpPr>
              <p:cNvPr id="63503" name="Text Box 28"/>
              <p:cNvSpPr txBox="1">
                <a:spLocks noChangeArrowheads="1"/>
              </p:cNvSpPr>
              <p:nvPr/>
            </p:nvSpPr>
            <p:spPr bwMode="auto">
              <a:xfrm>
                <a:off x="1123714" y="2465886"/>
                <a:ext cx="403305" cy="3682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C</a:t>
                </a:r>
                <a:r>
                  <a:rPr lang="ja-JP" altLang="en-US" i="0">
                    <a:latin typeface="Arial" charset="0"/>
                    <a:cs typeface="Arial" charset="0"/>
                  </a:rPr>
                  <a:t>’</a:t>
                </a:r>
                <a:endParaRPr lang="en-US" i="0" dirty="0">
                  <a:latin typeface="Arial" charset="0"/>
                  <a:cs typeface="Arial" charset="0"/>
                </a:endParaRPr>
              </a:p>
            </p:txBody>
          </p:sp>
          <p:sp>
            <p:nvSpPr>
              <p:cNvPr id="63504" name="Line 17"/>
              <p:cNvSpPr>
                <a:spLocks noChangeShapeType="1"/>
              </p:cNvSpPr>
              <p:nvPr/>
            </p:nvSpPr>
            <p:spPr bwMode="auto">
              <a:xfrm>
                <a:off x="1687389" y="3165957"/>
                <a:ext cx="720869" cy="29844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3505" name="Line 18"/>
              <p:cNvSpPr>
                <a:spLocks noChangeShapeType="1"/>
              </p:cNvSpPr>
              <p:nvPr/>
            </p:nvSpPr>
            <p:spPr bwMode="auto">
              <a:xfrm>
                <a:off x="2673423" y="2872277"/>
                <a:ext cx="0" cy="5048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3506" name="Line 19"/>
              <p:cNvSpPr>
                <a:spLocks noChangeShapeType="1"/>
              </p:cNvSpPr>
              <p:nvPr/>
            </p:nvSpPr>
            <p:spPr bwMode="auto">
              <a:xfrm flipH="1">
                <a:off x="2863961" y="2996099"/>
                <a:ext cx="892353" cy="4841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3507" name="Line 20"/>
              <p:cNvSpPr>
                <a:spLocks noChangeShapeType="1"/>
              </p:cNvSpPr>
              <p:nvPr/>
            </p:nvSpPr>
            <p:spPr bwMode="auto">
              <a:xfrm flipV="1">
                <a:off x="2673423" y="3605685"/>
                <a:ext cx="12703" cy="70959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64885" name="Group 47"/>
              <p:cNvGrpSpPr>
                <a:grpSpLocks/>
              </p:cNvGrpSpPr>
              <p:nvPr/>
            </p:nvGrpSpPr>
            <p:grpSpPr bwMode="auto">
              <a:xfrm>
                <a:off x="747936" y="2733042"/>
                <a:ext cx="914403" cy="690308"/>
                <a:chOff x="1046480" y="3962400"/>
                <a:chExt cx="1026163" cy="761428"/>
              </a:xfrm>
            </p:grpSpPr>
            <p:sp>
              <p:nvSpPr>
                <p:cNvPr id="82" name="Rectangle 48"/>
                <p:cNvSpPr>
                  <a:spLocks noChangeArrowheads="1"/>
                </p:cNvSpPr>
                <p:nvPr/>
              </p:nvSpPr>
              <p:spPr bwMode="auto">
                <a:xfrm rot="16200000">
                  <a:off x="1893247" y="4299441"/>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4920" name="Group 49"/>
                <p:cNvGrpSpPr>
                  <a:grpSpLocks/>
                </p:cNvGrpSpPr>
                <p:nvPr/>
              </p:nvGrpSpPr>
              <p:grpSpPr bwMode="auto">
                <a:xfrm>
                  <a:off x="1046480" y="3962400"/>
                  <a:ext cx="936071" cy="761428"/>
                  <a:chOff x="-44" y="1473"/>
                  <a:chExt cx="981" cy="1105"/>
                </a:xfrm>
              </p:grpSpPr>
              <p:pic>
                <p:nvPicPr>
                  <p:cNvPr id="164921"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4922"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64886" name="Group 48"/>
              <p:cNvGrpSpPr>
                <a:grpSpLocks/>
              </p:cNvGrpSpPr>
              <p:nvPr/>
            </p:nvGrpSpPr>
            <p:grpSpPr bwMode="auto">
              <a:xfrm>
                <a:off x="3539588" y="2669737"/>
                <a:ext cx="853440" cy="741680"/>
                <a:chOff x="7179310" y="4033520"/>
                <a:chExt cx="1009650" cy="855028"/>
              </a:xfrm>
            </p:grpSpPr>
            <p:grpSp>
              <p:nvGrpSpPr>
                <p:cNvPr id="164915" name="Group 44"/>
                <p:cNvGrpSpPr>
                  <a:grpSpLocks/>
                </p:cNvGrpSpPr>
                <p:nvPr/>
              </p:nvGrpSpPr>
              <p:grpSpPr bwMode="auto">
                <a:xfrm>
                  <a:off x="7179310" y="4033520"/>
                  <a:ext cx="1009650" cy="855028"/>
                  <a:chOff x="-44" y="1473"/>
                  <a:chExt cx="981" cy="1105"/>
                </a:xfrm>
              </p:grpSpPr>
              <p:pic>
                <p:nvPicPr>
                  <p:cNvPr id="164917"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491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79" name="Rectangle 43"/>
                <p:cNvSpPr>
                  <a:spLocks noChangeArrowheads="1"/>
                </p:cNvSpPr>
                <p:nvPr/>
              </p:nvSpPr>
              <p:spPr bwMode="auto">
                <a:xfrm rot="16200000">
                  <a:off x="7440190" y="4309334"/>
                  <a:ext cx="126274"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sp>
            <p:nvSpPr>
              <p:cNvPr id="50" name="Rectangle 43"/>
              <p:cNvSpPr>
                <a:spLocks noChangeArrowheads="1"/>
              </p:cNvSpPr>
              <p:nvPr/>
            </p:nvSpPr>
            <p:spPr bwMode="auto">
              <a:xfrm>
                <a:off x="2614674" y="2705593"/>
                <a:ext cx="109559"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4888" name="Group 44"/>
              <p:cNvGrpSpPr>
                <a:grpSpLocks/>
              </p:cNvGrpSpPr>
              <p:nvPr/>
            </p:nvGrpSpPr>
            <p:grpSpPr bwMode="auto">
              <a:xfrm>
                <a:off x="2233637" y="2138292"/>
                <a:ext cx="853440" cy="741680"/>
                <a:chOff x="-44" y="1473"/>
                <a:chExt cx="981" cy="1105"/>
              </a:xfrm>
            </p:grpSpPr>
            <p:pic>
              <p:nvPicPr>
                <p:cNvPr id="16491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491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64889" name="Group 51"/>
              <p:cNvGrpSpPr>
                <a:grpSpLocks/>
              </p:cNvGrpSpPr>
              <p:nvPr/>
            </p:nvGrpSpPr>
            <p:grpSpPr bwMode="auto">
              <a:xfrm>
                <a:off x="2060917" y="4279843"/>
                <a:ext cx="853440" cy="835329"/>
                <a:chOff x="8077200" y="3320111"/>
                <a:chExt cx="853440" cy="835329"/>
              </a:xfrm>
            </p:grpSpPr>
            <p:sp>
              <p:nvSpPr>
                <p:cNvPr id="72" name="Rectangle 43"/>
                <p:cNvSpPr>
                  <a:spLocks noChangeArrowheads="1"/>
                </p:cNvSpPr>
                <p:nvPr/>
              </p:nvSpPr>
              <p:spPr bwMode="auto">
                <a:xfrm>
                  <a:off x="8630957" y="3320624"/>
                  <a:ext cx="111147"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4910" name="Group 44"/>
                <p:cNvGrpSpPr>
                  <a:grpSpLocks/>
                </p:cNvGrpSpPr>
                <p:nvPr/>
              </p:nvGrpSpPr>
              <p:grpSpPr bwMode="auto">
                <a:xfrm>
                  <a:off x="8077200" y="3413760"/>
                  <a:ext cx="853440" cy="741680"/>
                  <a:chOff x="-44" y="1473"/>
                  <a:chExt cx="981" cy="1105"/>
                </a:xfrm>
              </p:grpSpPr>
              <p:pic>
                <p:nvPicPr>
                  <p:cNvPr id="16491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491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pic>
            <p:nvPicPr>
              <p:cNvPr id="635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13" y="3316766"/>
                <a:ext cx="603370" cy="3413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64891" name="Group 53"/>
              <p:cNvGrpSpPr>
                <a:grpSpLocks/>
              </p:cNvGrpSpPr>
              <p:nvPr/>
            </p:nvGrpSpPr>
            <p:grpSpPr bwMode="auto">
              <a:xfrm>
                <a:off x="731524" y="3616962"/>
                <a:ext cx="914403" cy="690308"/>
                <a:chOff x="1046480" y="3962400"/>
                <a:chExt cx="1026163" cy="761428"/>
              </a:xfrm>
            </p:grpSpPr>
            <p:sp>
              <p:nvSpPr>
                <p:cNvPr id="68" name="Rectangle 48"/>
                <p:cNvSpPr>
                  <a:spLocks noChangeArrowheads="1"/>
                </p:cNvSpPr>
                <p:nvPr/>
              </p:nvSpPr>
              <p:spPr bwMode="auto">
                <a:xfrm rot="16200000">
                  <a:off x="1893846" y="4299769"/>
                  <a:ext cx="110314"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4906" name="Group 49"/>
                <p:cNvGrpSpPr>
                  <a:grpSpLocks/>
                </p:cNvGrpSpPr>
                <p:nvPr/>
              </p:nvGrpSpPr>
              <p:grpSpPr bwMode="auto">
                <a:xfrm>
                  <a:off x="1046480" y="3962400"/>
                  <a:ext cx="936071" cy="761428"/>
                  <a:chOff x="-44" y="1473"/>
                  <a:chExt cx="981" cy="1105"/>
                </a:xfrm>
              </p:grpSpPr>
              <p:pic>
                <p:nvPicPr>
                  <p:cNvPr id="164907"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4908"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64892" name="Group 54"/>
              <p:cNvGrpSpPr>
                <a:grpSpLocks/>
              </p:cNvGrpSpPr>
              <p:nvPr/>
            </p:nvGrpSpPr>
            <p:grpSpPr bwMode="auto">
              <a:xfrm>
                <a:off x="3410634" y="3567725"/>
                <a:ext cx="853440" cy="741680"/>
                <a:chOff x="7179310" y="4033520"/>
                <a:chExt cx="1009650" cy="855028"/>
              </a:xfrm>
            </p:grpSpPr>
            <p:grpSp>
              <p:nvGrpSpPr>
                <p:cNvPr id="164901" name="Group 44"/>
                <p:cNvGrpSpPr>
                  <a:grpSpLocks/>
                </p:cNvGrpSpPr>
                <p:nvPr/>
              </p:nvGrpSpPr>
              <p:grpSpPr bwMode="auto">
                <a:xfrm>
                  <a:off x="7179310" y="4033520"/>
                  <a:ext cx="1009650" cy="855028"/>
                  <a:chOff x="-44" y="1473"/>
                  <a:chExt cx="981" cy="1105"/>
                </a:xfrm>
              </p:grpSpPr>
              <p:pic>
                <p:nvPicPr>
                  <p:cNvPr id="16490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490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65" name="Rectangle 43"/>
                <p:cNvSpPr>
                  <a:spLocks noChangeArrowheads="1"/>
                </p:cNvSpPr>
                <p:nvPr/>
              </p:nvSpPr>
              <p:spPr bwMode="auto">
                <a:xfrm rot="16200000">
                  <a:off x="7438739" y="4308075"/>
                  <a:ext cx="128105"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sp>
            <p:nvSpPr>
              <p:cNvPr id="63516" name="Line 17"/>
              <p:cNvSpPr>
                <a:spLocks noChangeShapeType="1"/>
              </p:cNvSpPr>
              <p:nvPr/>
            </p:nvSpPr>
            <p:spPr bwMode="auto">
              <a:xfrm flipV="1">
                <a:off x="1660396" y="3600922"/>
                <a:ext cx="744686" cy="4508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3517" name="Line 19"/>
              <p:cNvSpPr>
                <a:spLocks noChangeShapeType="1"/>
              </p:cNvSpPr>
              <p:nvPr/>
            </p:nvSpPr>
            <p:spPr bwMode="auto">
              <a:xfrm flipH="1" flipV="1">
                <a:off x="2968756" y="3545361"/>
                <a:ext cx="646242" cy="33812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3518" name="Text Box 35"/>
              <p:cNvSpPr txBox="1">
                <a:spLocks noChangeArrowheads="1"/>
              </p:cNvSpPr>
              <p:nvPr/>
            </p:nvSpPr>
            <p:spPr bwMode="auto">
              <a:xfrm>
                <a:off x="2401907" y="3026260"/>
                <a:ext cx="312799" cy="3698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1</a:t>
                </a:r>
              </a:p>
            </p:txBody>
          </p:sp>
          <p:sp>
            <p:nvSpPr>
              <p:cNvPr id="63519" name="Text Box 36"/>
              <p:cNvSpPr txBox="1">
                <a:spLocks noChangeArrowheads="1"/>
              </p:cNvSpPr>
              <p:nvPr/>
            </p:nvSpPr>
            <p:spPr bwMode="auto">
              <a:xfrm>
                <a:off x="2903656" y="3051660"/>
                <a:ext cx="323914" cy="3667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2</a:t>
                </a:r>
              </a:p>
            </p:txBody>
          </p:sp>
          <p:sp>
            <p:nvSpPr>
              <p:cNvPr id="63520" name="Text Box 37"/>
              <p:cNvSpPr txBox="1">
                <a:spLocks noChangeArrowheads="1"/>
              </p:cNvSpPr>
              <p:nvPr/>
            </p:nvSpPr>
            <p:spPr bwMode="auto">
              <a:xfrm>
                <a:off x="3125951" y="3710457"/>
                <a:ext cx="322326" cy="3667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3</a:t>
                </a:r>
              </a:p>
            </p:txBody>
          </p:sp>
          <p:sp>
            <p:nvSpPr>
              <p:cNvPr id="63521" name="Text Box 38"/>
              <p:cNvSpPr txBox="1">
                <a:spLocks noChangeArrowheads="1"/>
              </p:cNvSpPr>
              <p:nvPr/>
            </p:nvSpPr>
            <p:spPr bwMode="auto">
              <a:xfrm>
                <a:off x="2640079" y="3654896"/>
                <a:ext cx="323914" cy="3667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4</a:t>
                </a:r>
              </a:p>
            </p:txBody>
          </p:sp>
          <p:sp>
            <p:nvSpPr>
              <p:cNvPr id="63522" name="Text Box 39"/>
              <p:cNvSpPr txBox="1">
                <a:spLocks noChangeArrowheads="1"/>
              </p:cNvSpPr>
              <p:nvPr/>
            </p:nvSpPr>
            <p:spPr bwMode="auto">
              <a:xfrm>
                <a:off x="2070052" y="3704108"/>
                <a:ext cx="323914" cy="3667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5</a:t>
                </a:r>
              </a:p>
            </p:txBody>
          </p:sp>
          <p:sp>
            <p:nvSpPr>
              <p:cNvPr id="63523" name="Text Box 40"/>
              <p:cNvSpPr txBox="1">
                <a:spLocks noChangeArrowheads="1"/>
              </p:cNvSpPr>
              <p:nvPr/>
            </p:nvSpPr>
            <p:spPr bwMode="auto">
              <a:xfrm>
                <a:off x="2039884" y="3080234"/>
                <a:ext cx="319151" cy="3698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6</a:t>
                </a:r>
              </a:p>
            </p:txBody>
          </p:sp>
        </p:grpSp>
      </p:grpSp>
      <p:sp>
        <p:nvSpPr>
          <p:cNvPr id="58" name="Rectangle 3"/>
          <p:cNvSpPr txBox="1">
            <a:spLocks noChangeArrowheads="1"/>
          </p:cNvSpPr>
          <p:nvPr/>
        </p:nvSpPr>
        <p:spPr bwMode="auto">
          <a:xfrm>
            <a:off x="488697" y="2840831"/>
            <a:ext cx="4878387" cy="21320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a:lnSpc>
                <a:spcPts val="3000"/>
              </a:lnSpc>
              <a:buSzPct val="100000"/>
              <a:buFont typeface="Wingdings" charset="2"/>
              <a:buChar char="§"/>
              <a:defRPr/>
            </a:pPr>
            <a:r>
              <a:rPr lang="en-US" i="1" u="sng" dirty="0">
                <a:solidFill>
                  <a:srgbClr val="CC0000"/>
                </a:solidFill>
              </a:rPr>
              <a:t>A:</a:t>
            </a:r>
            <a:r>
              <a:rPr lang="en-US" i="1" dirty="0">
                <a:solidFill>
                  <a:srgbClr val="CC0000"/>
                </a:solidFill>
              </a:rPr>
              <a:t>  </a:t>
            </a:r>
            <a:r>
              <a:rPr lang="en-US" dirty="0"/>
              <a:t>each switch has a </a:t>
            </a:r>
            <a:r>
              <a:rPr lang="en-US" dirty="0">
                <a:solidFill>
                  <a:srgbClr val="CC0000"/>
                </a:solidFill>
              </a:rPr>
              <a:t>switch table,</a:t>
            </a:r>
            <a:r>
              <a:rPr lang="en-US" dirty="0">
                <a:solidFill>
                  <a:srgbClr val="FF0000"/>
                </a:solidFill>
              </a:rPr>
              <a:t> </a:t>
            </a:r>
            <a:r>
              <a:rPr lang="en-US" dirty="0"/>
              <a:t>each entry:</a:t>
            </a:r>
          </a:p>
          <a:p>
            <a:pPr lvl="1">
              <a:lnSpc>
                <a:spcPct val="100000"/>
              </a:lnSpc>
              <a:defRPr/>
            </a:pPr>
            <a:r>
              <a:rPr lang="en-US" dirty="0">
                <a:cs typeface="+mn-cs"/>
              </a:rPr>
              <a:t>(MAC address of host, interface to reach host, time stamp)</a:t>
            </a:r>
          </a:p>
          <a:p>
            <a:pPr lvl="1">
              <a:lnSpc>
                <a:spcPct val="100000"/>
              </a:lnSpc>
              <a:defRPr/>
            </a:pPr>
            <a:r>
              <a:rPr lang="en-US" dirty="0">
                <a:cs typeface="+mn-cs"/>
              </a:rPr>
              <a:t>looks like a routing table!</a:t>
            </a:r>
          </a:p>
        </p:txBody>
      </p:sp>
      <p:sp>
        <p:nvSpPr>
          <p:cNvPr id="61" name="Rectangle 3"/>
          <p:cNvSpPr txBox="1">
            <a:spLocks noChangeArrowheads="1"/>
          </p:cNvSpPr>
          <p:nvPr/>
        </p:nvSpPr>
        <p:spPr bwMode="auto">
          <a:xfrm>
            <a:off x="488697" y="5283542"/>
            <a:ext cx="5040313" cy="1479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lnSpc>
                <a:spcPct val="75000"/>
              </a:lnSpc>
              <a:buFont typeface="Wingdings" charset="0"/>
              <a:buNone/>
              <a:defRPr/>
            </a:pPr>
            <a:r>
              <a:rPr lang="en-US" u="sng" dirty="0">
                <a:solidFill>
                  <a:srgbClr val="CC0000"/>
                </a:solidFill>
              </a:rPr>
              <a:t>Q:</a:t>
            </a:r>
            <a:r>
              <a:rPr lang="en-US" dirty="0">
                <a:solidFill>
                  <a:srgbClr val="CC0000"/>
                </a:solidFill>
              </a:rPr>
              <a:t> </a:t>
            </a:r>
            <a:r>
              <a:rPr lang="en-US" dirty="0"/>
              <a:t>how are entries created, maintained in switch table? </a:t>
            </a:r>
          </a:p>
          <a:p>
            <a:pPr lvl="1">
              <a:lnSpc>
                <a:spcPct val="75000"/>
              </a:lnSpc>
              <a:defRPr/>
            </a:pPr>
            <a:r>
              <a:rPr lang="en-US" dirty="0">
                <a:cs typeface="+mn-cs"/>
              </a:rPr>
              <a:t>something like a routing protocol?</a:t>
            </a:r>
          </a:p>
        </p:txBody>
      </p:sp>
      <p:sp>
        <p:nvSpPr>
          <p:cNvPr id="60"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21</a:t>
            </a:fld>
            <a:endParaRPr lang="en-US" sz="1200" dirty="0">
              <a:latin typeface="Tahoma" charset="0"/>
            </a:endParaRPr>
          </a:p>
        </p:txBody>
      </p:sp>
      <p:sp>
        <p:nvSpPr>
          <p:cNvPr id="62"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0532701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913" name="Group 36"/>
          <p:cNvGrpSpPr>
            <a:grpSpLocks/>
          </p:cNvGrpSpPr>
          <p:nvPr/>
        </p:nvGrpSpPr>
        <p:grpSpPr bwMode="auto">
          <a:xfrm>
            <a:off x="4456113" y="1216025"/>
            <a:ext cx="3660775" cy="3600450"/>
            <a:chOff x="731524" y="1819788"/>
            <a:chExt cx="3661504" cy="3600334"/>
          </a:xfrm>
        </p:grpSpPr>
        <p:sp>
          <p:nvSpPr>
            <p:cNvPr id="65565" name="Text Box 23"/>
            <p:cNvSpPr txBox="1">
              <a:spLocks noChangeArrowheads="1"/>
            </p:cNvSpPr>
            <p:nvPr/>
          </p:nvSpPr>
          <p:spPr bwMode="auto">
            <a:xfrm>
              <a:off x="2655957" y="1819788"/>
              <a:ext cx="350907" cy="3667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p>
          </p:txBody>
        </p:sp>
        <p:sp>
          <p:nvSpPr>
            <p:cNvPr id="65566" name="Text Box 24"/>
            <p:cNvSpPr txBox="1">
              <a:spLocks noChangeArrowheads="1"/>
            </p:cNvSpPr>
            <p:nvPr/>
          </p:nvSpPr>
          <p:spPr bwMode="auto">
            <a:xfrm>
              <a:off x="2371738" y="5050247"/>
              <a:ext cx="371549" cy="369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5567" name="Text Box 25"/>
            <p:cNvSpPr txBox="1">
              <a:spLocks noChangeArrowheads="1"/>
            </p:cNvSpPr>
            <p:nvPr/>
          </p:nvSpPr>
          <p:spPr bwMode="auto">
            <a:xfrm>
              <a:off x="3988134" y="2419844"/>
              <a:ext cx="338205" cy="368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p>
          </p:txBody>
        </p:sp>
        <p:sp>
          <p:nvSpPr>
            <p:cNvPr id="65568" name="Text Box 26"/>
            <p:cNvSpPr txBox="1">
              <a:spLocks noChangeArrowheads="1"/>
            </p:cNvSpPr>
            <p:nvPr/>
          </p:nvSpPr>
          <p:spPr bwMode="auto">
            <a:xfrm>
              <a:off x="995101" y="4188262"/>
              <a:ext cx="390603" cy="368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5569" name="Text Box 27"/>
            <p:cNvSpPr txBox="1">
              <a:spLocks noChangeArrowheads="1"/>
            </p:cNvSpPr>
            <p:nvPr/>
          </p:nvSpPr>
          <p:spPr bwMode="auto">
            <a:xfrm>
              <a:off x="3740435" y="4188262"/>
              <a:ext cx="350908" cy="368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p>
          </p:txBody>
        </p:sp>
        <p:sp>
          <p:nvSpPr>
            <p:cNvPr id="65570" name="Text Box 28"/>
            <p:cNvSpPr txBox="1">
              <a:spLocks noChangeArrowheads="1"/>
            </p:cNvSpPr>
            <p:nvPr/>
          </p:nvSpPr>
          <p:spPr bwMode="auto">
            <a:xfrm>
              <a:off x="1123714" y="2465880"/>
              <a:ext cx="403305" cy="368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5571" name="Line 17"/>
            <p:cNvSpPr>
              <a:spLocks noChangeShapeType="1"/>
            </p:cNvSpPr>
            <p:nvPr/>
          </p:nvSpPr>
          <p:spPr bwMode="auto">
            <a:xfrm>
              <a:off x="1687389" y="3165945"/>
              <a:ext cx="720869" cy="2984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72" name="Line 18"/>
            <p:cNvSpPr>
              <a:spLocks noChangeShapeType="1"/>
            </p:cNvSpPr>
            <p:nvPr/>
          </p:nvSpPr>
          <p:spPr bwMode="auto">
            <a:xfrm>
              <a:off x="2673423" y="2872267"/>
              <a:ext cx="0" cy="50480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73" name="Line 19"/>
            <p:cNvSpPr>
              <a:spLocks noChangeShapeType="1"/>
            </p:cNvSpPr>
            <p:nvPr/>
          </p:nvSpPr>
          <p:spPr bwMode="auto">
            <a:xfrm flipH="1">
              <a:off x="2863961" y="2996088"/>
              <a:ext cx="892353" cy="48417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74" name="Line 20"/>
            <p:cNvSpPr>
              <a:spLocks noChangeShapeType="1"/>
            </p:cNvSpPr>
            <p:nvPr/>
          </p:nvSpPr>
          <p:spPr bwMode="auto">
            <a:xfrm flipV="1">
              <a:off x="2673423" y="3605668"/>
              <a:ext cx="12703" cy="70958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66950" name="Group 47"/>
            <p:cNvGrpSpPr>
              <a:grpSpLocks/>
            </p:cNvGrpSpPr>
            <p:nvPr/>
          </p:nvGrpSpPr>
          <p:grpSpPr bwMode="auto">
            <a:xfrm>
              <a:off x="747936" y="2733042"/>
              <a:ext cx="914403" cy="690308"/>
              <a:chOff x="1046480" y="3962400"/>
              <a:chExt cx="1026163" cy="761428"/>
            </a:xfrm>
          </p:grpSpPr>
          <p:sp>
            <p:nvSpPr>
              <p:cNvPr id="100" name="Rectangle 48"/>
              <p:cNvSpPr>
                <a:spLocks noChangeArrowheads="1"/>
              </p:cNvSpPr>
              <p:nvPr/>
            </p:nvSpPr>
            <p:spPr bwMode="auto">
              <a:xfrm rot="16200000">
                <a:off x="1893248" y="4299428"/>
                <a:ext cx="110312"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66985" name="Group 49"/>
              <p:cNvGrpSpPr>
                <a:grpSpLocks/>
              </p:cNvGrpSpPr>
              <p:nvPr/>
            </p:nvGrpSpPr>
            <p:grpSpPr bwMode="auto">
              <a:xfrm>
                <a:off x="1046480" y="3962400"/>
                <a:ext cx="936071" cy="761428"/>
                <a:chOff x="-44" y="1473"/>
                <a:chExt cx="981" cy="1105"/>
              </a:xfrm>
            </p:grpSpPr>
            <p:pic>
              <p:nvPicPr>
                <p:cNvPr id="166986"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6987"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66951" name="Group 48"/>
            <p:cNvGrpSpPr>
              <a:grpSpLocks/>
            </p:cNvGrpSpPr>
            <p:nvPr/>
          </p:nvGrpSpPr>
          <p:grpSpPr bwMode="auto">
            <a:xfrm>
              <a:off x="3539588" y="2669737"/>
              <a:ext cx="853440" cy="741680"/>
              <a:chOff x="7179310" y="4033520"/>
              <a:chExt cx="1009650" cy="855028"/>
            </a:xfrm>
          </p:grpSpPr>
          <p:grpSp>
            <p:nvGrpSpPr>
              <p:cNvPr id="166980" name="Group 44"/>
              <p:cNvGrpSpPr>
                <a:grpSpLocks/>
              </p:cNvGrpSpPr>
              <p:nvPr/>
            </p:nvGrpSpPr>
            <p:grpSpPr bwMode="auto">
              <a:xfrm>
                <a:off x="7179310" y="4033520"/>
                <a:ext cx="1009650" cy="855028"/>
                <a:chOff x="-44" y="1473"/>
                <a:chExt cx="981" cy="1105"/>
              </a:xfrm>
            </p:grpSpPr>
            <p:pic>
              <p:nvPicPr>
                <p:cNvPr id="166982"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698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97" name="Rectangle 43"/>
              <p:cNvSpPr>
                <a:spLocks noChangeArrowheads="1"/>
              </p:cNvSpPr>
              <p:nvPr/>
            </p:nvSpPr>
            <p:spPr bwMode="auto">
              <a:xfrm rot="16200000">
                <a:off x="7440190" y="4309323"/>
                <a:ext cx="126273"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sp>
          <p:nvSpPr>
            <p:cNvPr id="68" name="Rectangle 43"/>
            <p:cNvSpPr>
              <a:spLocks noChangeArrowheads="1"/>
            </p:cNvSpPr>
            <p:nvPr/>
          </p:nvSpPr>
          <p:spPr bwMode="auto">
            <a:xfrm>
              <a:off x="2614674" y="2705584"/>
              <a:ext cx="109559"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66953" name="Group 44"/>
            <p:cNvGrpSpPr>
              <a:grpSpLocks/>
            </p:cNvGrpSpPr>
            <p:nvPr/>
          </p:nvGrpSpPr>
          <p:grpSpPr bwMode="auto">
            <a:xfrm>
              <a:off x="2233637" y="2138292"/>
              <a:ext cx="853440" cy="741680"/>
              <a:chOff x="-44" y="1473"/>
              <a:chExt cx="981" cy="1105"/>
            </a:xfrm>
          </p:grpSpPr>
          <p:pic>
            <p:nvPicPr>
              <p:cNvPr id="166978"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697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66954" name="Group 51"/>
            <p:cNvGrpSpPr>
              <a:grpSpLocks/>
            </p:cNvGrpSpPr>
            <p:nvPr/>
          </p:nvGrpSpPr>
          <p:grpSpPr bwMode="auto">
            <a:xfrm>
              <a:off x="2060917" y="4279843"/>
              <a:ext cx="853440" cy="835329"/>
              <a:chOff x="8077200" y="3320111"/>
              <a:chExt cx="853440" cy="835329"/>
            </a:xfrm>
          </p:grpSpPr>
          <p:sp>
            <p:nvSpPr>
              <p:cNvPr id="90" name="Rectangle 43"/>
              <p:cNvSpPr>
                <a:spLocks noChangeArrowheads="1"/>
              </p:cNvSpPr>
              <p:nvPr/>
            </p:nvSpPr>
            <p:spPr bwMode="auto">
              <a:xfrm>
                <a:off x="8630957" y="3320602"/>
                <a:ext cx="111147"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66975" name="Group 44"/>
              <p:cNvGrpSpPr>
                <a:grpSpLocks/>
              </p:cNvGrpSpPr>
              <p:nvPr/>
            </p:nvGrpSpPr>
            <p:grpSpPr bwMode="auto">
              <a:xfrm>
                <a:off x="8077200" y="3413760"/>
                <a:ext cx="853440" cy="741680"/>
                <a:chOff x="-44" y="1473"/>
                <a:chExt cx="981" cy="1105"/>
              </a:xfrm>
            </p:grpSpPr>
            <p:pic>
              <p:nvPicPr>
                <p:cNvPr id="166976"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697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pic>
          <p:nvPicPr>
            <p:cNvPr id="6558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13" y="3316753"/>
              <a:ext cx="603370" cy="3413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66956" name="Group 53"/>
            <p:cNvGrpSpPr>
              <a:grpSpLocks/>
            </p:cNvGrpSpPr>
            <p:nvPr/>
          </p:nvGrpSpPr>
          <p:grpSpPr bwMode="auto">
            <a:xfrm>
              <a:off x="731524" y="3616962"/>
              <a:ext cx="914403" cy="690308"/>
              <a:chOff x="1046480" y="3962400"/>
              <a:chExt cx="1026163" cy="761428"/>
            </a:xfrm>
          </p:grpSpPr>
          <p:sp>
            <p:nvSpPr>
              <p:cNvPr id="86" name="Rectangle 48"/>
              <p:cNvSpPr>
                <a:spLocks noChangeArrowheads="1"/>
              </p:cNvSpPr>
              <p:nvPr/>
            </p:nvSpPr>
            <p:spPr bwMode="auto">
              <a:xfrm rot="16200000">
                <a:off x="1893846" y="4299747"/>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66971" name="Group 49"/>
              <p:cNvGrpSpPr>
                <a:grpSpLocks/>
              </p:cNvGrpSpPr>
              <p:nvPr/>
            </p:nvGrpSpPr>
            <p:grpSpPr bwMode="auto">
              <a:xfrm>
                <a:off x="1046480" y="3962400"/>
                <a:ext cx="936071" cy="761428"/>
                <a:chOff x="-44" y="1473"/>
                <a:chExt cx="981" cy="1105"/>
              </a:xfrm>
            </p:grpSpPr>
            <p:pic>
              <p:nvPicPr>
                <p:cNvPr id="166972"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6973"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66957" name="Group 54"/>
            <p:cNvGrpSpPr>
              <a:grpSpLocks/>
            </p:cNvGrpSpPr>
            <p:nvPr/>
          </p:nvGrpSpPr>
          <p:grpSpPr bwMode="auto">
            <a:xfrm>
              <a:off x="3410634" y="3567725"/>
              <a:ext cx="853440" cy="741680"/>
              <a:chOff x="7179310" y="4033520"/>
              <a:chExt cx="1009650" cy="855028"/>
            </a:xfrm>
          </p:grpSpPr>
          <p:grpSp>
            <p:nvGrpSpPr>
              <p:cNvPr id="166966" name="Group 44"/>
              <p:cNvGrpSpPr>
                <a:grpSpLocks/>
              </p:cNvGrpSpPr>
              <p:nvPr/>
            </p:nvGrpSpPr>
            <p:grpSpPr bwMode="auto">
              <a:xfrm>
                <a:off x="7179310" y="4033520"/>
                <a:ext cx="1009650" cy="855028"/>
                <a:chOff x="-44" y="1473"/>
                <a:chExt cx="981" cy="1105"/>
              </a:xfrm>
            </p:grpSpPr>
            <p:pic>
              <p:nvPicPr>
                <p:cNvPr id="166968"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696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83" name="Rectangle 43"/>
              <p:cNvSpPr>
                <a:spLocks noChangeArrowheads="1"/>
              </p:cNvSpPr>
              <p:nvPr/>
            </p:nvSpPr>
            <p:spPr bwMode="auto">
              <a:xfrm rot="16200000">
                <a:off x="7438739" y="4308053"/>
                <a:ext cx="128104"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sp>
          <p:nvSpPr>
            <p:cNvPr id="65583" name="Line 17"/>
            <p:cNvSpPr>
              <a:spLocks noChangeShapeType="1"/>
            </p:cNvSpPr>
            <p:nvPr/>
          </p:nvSpPr>
          <p:spPr bwMode="auto">
            <a:xfrm flipV="1">
              <a:off x="1660396" y="3600906"/>
              <a:ext cx="744686" cy="45083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84" name="Line 19"/>
            <p:cNvSpPr>
              <a:spLocks noChangeShapeType="1"/>
            </p:cNvSpPr>
            <p:nvPr/>
          </p:nvSpPr>
          <p:spPr bwMode="auto">
            <a:xfrm flipH="1" flipV="1">
              <a:off x="2968756" y="3545345"/>
              <a:ext cx="646242" cy="33812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85" name="Text Box 35"/>
            <p:cNvSpPr txBox="1">
              <a:spLocks noChangeArrowheads="1"/>
            </p:cNvSpPr>
            <p:nvPr/>
          </p:nvSpPr>
          <p:spPr bwMode="auto">
            <a:xfrm>
              <a:off x="2401907" y="3026249"/>
              <a:ext cx="312799" cy="3698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1</a:t>
              </a:r>
            </a:p>
          </p:txBody>
        </p:sp>
        <p:sp>
          <p:nvSpPr>
            <p:cNvPr id="65586" name="Text Box 36"/>
            <p:cNvSpPr txBox="1">
              <a:spLocks noChangeArrowheads="1"/>
            </p:cNvSpPr>
            <p:nvPr/>
          </p:nvSpPr>
          <p:spPr bwMode="auto">
            <a:xfrm>
              <a:off x="2903656" y="3051648"/>
              <a:ext cx="323914" cy="3667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2</a:t>
              </a:r>
            </a:p>
          </p:txBody>
        </p:sp>
        <p:sp>
          <p:nvSpPr>
            <p:cNvPr id="65587" name="Text Box 37"/>
            <p:cNvSpPr txBox="1">
              <a:spLocks noChangeArrowheads="1"/>
            </p:cNvSpPr>
            <p:nvPr/>
          </p:nvSpPr>
          <p:spPr bwMode="auto">
            <a:xfrm>
              <a:off x="3125951" y="3710440"/>
              <a:ext cx="322326" cy="366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3</a:t>
              </a:r>
            </a:p>
          </p:txBody>
        </p:sp>
        <p:sp>
          <p:nvSpPr>
            <p:cNvPr id="65588" name="Text Box 38"/>
            <p:cNvSpPr txBox="1">
              <a:spLocks noChangeArrowheads="1"/>
            </p:cNvSpPr>
            <p:nvPr/>
          </p:nvSpPr>
          <p:spPr bwMode="auto">
            <a:xfrm>
              <a:off x="2640079" y="3654879"/>
              <a:ext cx="323914" cy="3667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4</a:t>
              </a:r>
            </a:p>
          </p:txBody>
        </p:sp>
        <p:sp>
          <p:nvSpPr>
            <p:cNvPr id="65589" name="Text Box 39"/>
            <p:cNvSpPr txBox="1">
              <a:spLocks noChangeArrowheads="1"/>
            </p:cNvSpPr>
            <p:nvPr/>
          </p:nvSpPr>
          <p:spPr bwMode="auto">
            <a:xfrm>
              <a:off x="2070052" y="3704090"/>
              <a:ext cx="323914" cy="366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5</a:t>
              </a:r>
            </a:p>
          </p:txBody>
        </p:sp>
        <p:sp>
          <p:nvSpPr>
            <p:cNvPr id="65590" name="Text Box 40"/>
            <p:cNvSpPr txBox="1">
              <a:spLocks noChangeArrowheads="1"/>
            </p:cNvSpPr>
            <p:nvPr/>
          </p:nvSpPr>
          <p:spPr bwMode="auto">
            <a:xfrm>
              <a:off x="2039884" y="3080222"/>
              <a:ext cx="319151" cy="3698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6</a:t>
              </a:r>
            </a:p>
          </p:txBody>
        </p:sp>
      </p:grpSp>
      <p:sp>
        <p:nvSpPr>
          <p:cNvPr id="65541" name="Rectangle 2"/>
          <p:cNvSpPr>
            <a:spLocks noGrp="1" noChangeArrowheads="1"/>
          </p:cNvSpPr>
          <p:nvPr>
            <p:ph type="title"/>
          </p:nvPr>
        </p:nvSpPr>
        <p:spPr>
          <a:xfrm>
            <a:off x="457200" y="87313"/>
            <a:ext cx="7772400" cy="1143000"/>
          </a:xfrm>
        </p:spPr>
        <p:txBody>
          <a:bodyPr/>
          <a:lstStyle/>
          <a:p>
            <a:pPr>
              <a:defRPr/>
            </a:pPr>
            <a:r>
              <a:rPr lang="en-US" dirty="0">
                <a:latin typeface="Gill Sans MT" charset="0"/>
                <a:cs typeface="+mj-cs"/>
              </a:rPr>
              <a:t>Switch: </a:t>
            </a:r>
            <a:r>
              <a:rPr lang="en-US" altLang="zh-CN" dirty="0">
                <a:latin typeface="Gill Sans MT" charset="0"/>
                <a:cs typeface="+mj-cs"/>
              </a:rPr>
              <a:t>S</a:t>
            </a:r>
            <a:r>
              <a:rPr lang="en-US" dirty="0">
                <a:latin typeface="Gill Sans MT" charset="0"/>
                <a:cs typeface="+mj-cs"/>
              </a:rPr>
              <a:t>elf-</a:t>
            </a:r>
            <a:r>
              <a:rPr lang="en-US" altLang="zh-CN" dirty="0">
                <a:latin typeface="Gill Sans MT" charset="0"/>
                <a:cs typeface="+mj-cs"/>
              </a:rPr>
              <a:t>L</a:t>
            </a:r>
            <a:r>
              <a:rPr lang="en-US" dirty="0">
                <a:latin typeface="Gill Sans MT" charset="0"/>
                <a:cs typeface="+mj-cs"/>
              </a:rPr>
              <a:t>earning</a:t>
            </a:r>
          </a:p>
        </p:txBody>
      </p:sp>
      <p:sp>
        <p:nvSpPr>
          <p:cNvPr id="65542" name="Rectangle 3"/>
          <p:cNvSpPr>
            <a:spLocks noGrp="1" noChangeArrowheads="1"/>
          </p:cNvSpPr>
          <p:nvPr>
            <p:ph type="body" idx="1"/>
          </p:nvPr>
        </p:nvSpPr>
        <p:spPr>
          <a:xfrm>
            <a:off x="439738" y="1339850"/>
            <a:ext cx="3935412" cy="4114800"/>
          </a:xfrm>
        </p:spPr>
        <p:txBody>
          <a:bodyPr/>
          <a:lstStyle/>
          <a:p>
            <a:pPr>
              <a:buFont typeface="Wingdings" pitchFamily="2" charset="2"/>
              <a:buChar char="q"/>
              <a:defRPr/>
            </a:pPr>
            <a:r>
              <a:rPr lang="en-US" sz="2400" dirty="0">
                <a:cs typeface="+mn-cs"/>
              </a:rPr>
              <a:t>switch</a:t>
            </a:r>
            <a:r>
              <a:rPr lang="en-US" sz="2400" dirty="0">
                <a:solidFill>
                  <a:srgbClr val="FF0000"/>
                </a:solidFill>
                <a:cs typeface="+mn-cs"/>
              </a:rPr>
              <a:t> </a:t>
            </a:r>
            <a:r>
              <a:rPr lang="en-US" sz="2400" i="1" dirty="0">
                <a:solidFill>
                  <a:srgbClr val="CC0000"/>
                </a:solidFill>
                <a:cs typeface="+mn-cs"/>
              </a:rPr>
              <a:t>learns</a:t>
            </a:r>
            <a:r>
              <a:rPr lang="en-US" sz="2400" dirty="0">
                <a:solidFill>
                  <a:srgbClr val="CC0000"/>
                </a:solidFill>
                <a:cs typeface="+mn-cs"/>
              </a:rPr>
              <a:t> </a:t>
            </a:r>
            <a:r>
              <a:rPr lang="en-US" sz="2400" dirty="0">
                <a:cs typeface="+mn-cs"/>
              </a:rPr>
              <a:t>which hosts can be reached through which interfaces</a:t>
            </a:r>
          </a:p>
          <a:p>
            <a:pPr lvl="1">
              <a:buFont typeface="Courier New" panose="02070309020205020404" pitchFamily="49" charset="0"/>
              <a:buChar char="o"/>
              <a:defRPr/>
            </a:pPr>
            <a:r>
              <a:rPr lang="en-US" dirty="0"/>
              <a:t>when frame received, switch </a:t>
            </a:r>
            <a:r>
              <a:rPr lang="ja-JP" altLang="en-US" dirty="0"/>
              <a:t>“</a:t>
            </a:r>
            <a:r>
              <a:rPr lang="en-US" dirty="0"/>
              <a:t>learns</a:t>
            </a:r>
            <a:r>
              <a:rPr lang="ja-JP" altLang="en-US" dirty="0"/>
              <a:t>”</a:t>
            </a:r>
            <a:r>
              <a:rPr lang="en-US" dirty="0"/>
              <a:t>  location of sender: incoming LAN segment</a:t>
            </a:r>
          </a:p>
          <a:p>
            <a:pPr lvl="1">
              <a:buFont typeface="Courier New" panose="02070309020205020404" pitchFamily="49" charset="0"/>
              <a:buChar char="o"/>
              <a:defRPr/>
            </a:pPr>
            <a:r>
              <a:rPr lang="en-US" dirty="0"/>
              <a:t>records sender/location pair in switch table</a:t>
            </a:r>
          </a:p>
        </p:txBody>
      </p:sp>
      <p:grpSp>
        <p:nvGrpSpPr>
          <p:cNvPr id="420900" name="Group 36"/>
          <p:cNvGrpSpPr>
            <a:grpSpLocks/>
          </p:cNvGrpSpPr>
          <p:nvPr/>
        </p:nvGrpSpPr>
        <p:grpSpPr bwMode="auto">
          <a:xfrm>
            <a:off x="6778625" y="1223963"/>
            <a:ext cx="1428750" cy="369887"/>
            <a:chOff x="1750" y="3514"/>
            <a:chExt cx="900" cy="233"/>
          </a:xfrm>
        </p:grpSpPr>
        <p:sp>
          <p:nvSpPr>
            <p:cNvPr id="65561" name="Rectangle 32"/>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5562" name="Text Box 33"/>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5563" name="Line 34"/>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64" name="Line 35"/>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420905" name="Group 41"/>
          <p:cNvGrpSpPr>
            <a:grpSpLocks/>
          </p:cNvGrpSpPr>
          <p:nvPr/>
        </p:nvGrpSpPr>
        <p:grpSpPr bwMode="auto">
          <a:xfrm>
            <a:off x="6994525" y="525463"/>
            <a:ext cx="1450975" cy="714375"/>
            <a:chOff x="4406" y="331"/>
            <a:chExt cx="914" cy="450"/>
          </a:xfrm>
        </p:grpSpPr>
        <p:sp>
          <p:nvSpPr>
            <p:cNvPr id="65557" name="Line 37"/>
            <p:cNvSpPr>
              <a:spLocks noChangeShapeType="1"/>
            </p:cNvSpPr>
            <p:nvPr/>
          </p:nvSpPr>
          <p:spPr bwMode="auto">
            <a:xfrm flipV="1">
              <a:off x="4406" y="439"/>
              <a:ext cx="252" cy="339"/>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58" name="Line 38"/>
            <p:cNvSpPr>
              <a:spLocks noChangeShapeType="1"/>
            </p:cNvSpPr>
            <p:nvPr/>
          </p:nvSpPr>
          <p:spPr bwMode="auto">
            <a:xfrm flipV="1">
              <a:off x="4524" y="594"/>
              <a:ext cx="137" cy="1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59" name="Text Box 39"/>
            <p:cNvSpPr txBox="1">
              <a:spLocks noChangeArrowheads="1"/>
            </p:cNvSpPr>
            <p:nvPr/>
          </p:nvSpPr>
          <p:spPr bwMode="auto">
            <a:xfrm>
              <a:off x="4643" y="331"/>
              <a:ext cx="677"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solidFill>
                    <a:srgbClr val="000000"/>
                  </a:solidFill>
                  <a:latin typeface="Arial" charset="0"/>
                  <a:cs typeface="Arial" charset="0"/>
                </a:rPr>
                <a:t>Source: A</a:t>
              </a:r>
            </a:p>
          </p:txBody>
        </p:sp>
        <p:sp>
          <p:nvSpPr>
            <p:cNvPr id="65560" name="Text Box 40"/>
            <p:cNvSpPr txBox="1">
              <a:spLocks noChangeArrowheads="1"/>
            </p:cNvSpPr>
            <p:nvPr/>
          </p:nvSpPr>
          <p:spPr bwMode="auto">
            <a:xfrm>
              <a:off x="4660" y="492"/>
              <a:ext cx="598"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solidFill>
                    <a:srgbClr val="000000"/>
                  </a:solidFill>
                  <a:latin typeface="Arial" charset="0"/>
                  <a:cs typeface="Arial" charset="0"/>
                </a:rPr>
                <a:t>Dest: A</a:t>
              </a:r>
              <a:r>
                <a:rPr lang="ja-JP" altLang="en-US" sz="1600" i="0" dirty="0">
                  <a:solidFill>
                    <a:srgbClr val="000000"/>
                  </a:solidFill>
                  <a:latin typeface="Arial" charset="0"/>
                  <a:cs typeface="Arial" charset="0"/>
                </a:rPr>
                <a:t>’</a:t>
              </a:r>
              <a:endParaRPr lang="en-US" sz="1600" i="0" dirty="0">
                <a:solidFill>
                  <a:srgbClr val="000000"/>
                </a:solidFill>
                <a:latin typeface="Arial" charset="0"/>
                <a:cs typeface="Arial" charset="0"/>
              </a:endParaRPr>
            </a:p>
          </p:txBody>
        </p:sp>
      </p:grpSp>
      <p:grpSp>
        <p:nvGrpSpPr>
          <p:cNvPr id="420911" name="Group 47"/>
          <p:cNvGrpSpPr>
            <a:grpSpLocks/>
          </p:cNvGrpSpPr>
          <p:nvPr/>
        </p:nvGrpSpPr>
        <p:grpSpPr bwMode="auto">
          <a:xfrm>
            <a:off x="4306886" y="5011838"/>
            <a:ext cx="3017838" cy="1444625"/>
            <a:chOff x="3441" y="3154"/>
            <a:chExt cx="1901" cy="910"/>
          </a:xfrm>
        </p:grpSpPr>
        <p:sp>
          <p:nvSpPr>
            <p:cNvPr id="65552"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dirty="0">
                <a:solidFill>
                  <a:srgbClr val="000000"/>
                </a:solidFill>
                <a:latin typeface="Arial" charset="0"/>
                <a:cs typeface="Arial" charset="0"/>
              </a:endParaRPr>
            </a:p>
          </p:txBody>
        </p:sp>
        <p:sp>
          <p:nvSpPr>
            <p:cNvPr id="65553" name="Text Box 42"/>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800" i="0" dirty="0">
                  <a:solidFill>
                    <a:srgbClr val="000000"/>
                  </a:solidFill>
                  <a:latin typeface="Arial" charset="0"/>
                  <a:cs typeface="Arial" charset="0"/>
                </a:rPr>
                <a:t>MAC addr   interface    TTL</a:t>
              </a:r>
            </a:p>
          </p:txBody>
        </p:sp>
        <p:sp>
          <p:nvSpPr>
            <p:cNvPr id="65554" name="Line 44"/>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sz="1800" dirty="0">
                <a:cs typeface="+mn-cs"/>
              </a:endParaRPr>
            </a:p>
          </p:txBody>
        </p:sp>
        <p:sp>
          <p:nvSpPr>
            <p:cNvPr id="65555" name="Line 45"/>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sz="1800" dirty="0">
                <a:cs typeface="+mn-cs"/>
              </a:endParaRPr>
            </a:p>
          </p:txBody>
        </p:sp>
        <p:sp>
          <p:nvSpPr>
            <p:cNvPr id="65556" name="Line 46"/>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sz="1800" dirty="0">
                <a:cs typeface="+mn-cs"/>
              </a:endParaRPr>
            </a:p>
          </p:txBody>
        </p:sp>
      </p:grpSp>
      <p:sp>
        <p:nvSpPr>
          <p:cNvPr id="420912" name="Text Box 48"/>
          <p:cNvSpPr txBox="1">
            <a:spLocks noChangeArrowheads="1"/>
          </p:cNvSpPr>
          <p:nvPr/>
        </p:nvSpPr>
        <p:spPr bwMode="auto">
          <a:xfrm>
            <a:off x="7340837" y="5373789"/>
            <a:ext cx="1723549"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800" dirty="0">
                <a:solidFill>
                  <a:srgbClr val="000000"/>
                </a:solidFill>
                <a:latin typeface="Arial" charset="0"/>
                <a:cs typeface="Arial" charset="0"/>
              </a:rPr>
              <a:t>Switch table </a:t>
            </a:r>
          </a:p>
          <a:p>
            <a:pPr algn="ctr">
              <a:defRPr/>
            </a:pPr>
            <a:r>
              <a:rPr lang="en-US" sz="1800" dirty="0">
                <a:solidFill>
                  <a:srgbClr val="000000"/>
                </a:solidFill>
                <a:latin typeface="Arial" charset="0"/>
                <a:cs typeface="Arial" charset="0"/>
              </a:rPr>
              <a:t>(initially empty)</a:t>
            </a:r>
          </a:p>
        </p:txBody>
      </p:sp>
      <p:grpSp>
        <p:nvGrpSpPr>
          <p:cNvPr id="420917" name="Group 53"/>
          <p:cNvGrpSpPr>
            <a:grpSpLocks/>
          </p:cNvGrpSpPr>
          <p:nvPr/>
        </p:nvGrpSpPr>
        <p:grpSpPr bwMode="auto">
          <a:xfrm>
            <a:off x="4648199" y="5418247"/>
            <a:ext cx="2471738" cy="377825"/>
            <a:chOff x="2376" y="3383"/>
            <a:chExt cx="1557" cy="238"/>
          </a:xfrm>
        </p:grpSpPr>
        <p:sp>
          <p:nvSpPr>
            <p:cNvPr id="65549" name="Text Box 49"/>
            <p:cNvSpPr txBox="1">
              <a:spLocks noChangeArrowheads="1"/>
            </p:cNvSpPr>
            <p:nvPr/>
          </p:nvSpPr>
          <p:spPr bwMode="auto">
            <a:xfrm>
              <a:off x="2376" y="3388"/>
              <a:ext cx="213"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800" dirty="0">
                  <a:solidFill>
                    <a:srgbClr val="000000"/>
                  </a:solidFill>
                  <a:latin typeface="Arial" charset="0"/>
                  <a:cs typeface="Arial" charset="0"/>
                </a:rPr>
                <a:t>A</a:t>
              </a:r>
            </a:p>
          </p:txBody>
        </p:sp>
        <p:sp>
          <p:nvSpPr>
            <p:cNvPr id="65550" name="Text Box 50"/>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800" dirty="0">
                  <a:solidFill>
                    <a:srgbClr val="000000"/>
                  </a:solidFill>
                  <a:latin typeface="Arial" charset="0"/>
                  <a:cs typeface="Arial" charset="0"/>
                </a:rPr>
                <a:t>1</a:t>
              </a:r>
            </a:p>
          </p:txBody>
        </p:sp>
        <p:sp>
          <p:nvSpPr>
            <p:cNvPr id="65551" name="Text Box 51"/>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800" dirty="0">
                  <a:solidFill>
                    <a:srgbClr val="000000"/>
                  </a:solidFill>
                  <a:latin typeface="Arial" charset="0"/>
                  <a:cs typeface="Arial" charset="0"/>
                </a:rPr>
                <a:t>60</a:t>
              </a:r>
            </a:p>
          </p:txBody>
        </p:sp>
      </p:grpSp>
      <p:sp>
        <p:nvSpPr>
          <p:cNvPr id="77"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22</a:t>
            </a:fld>
            <a:endParaRPr lang="en-US" sz="1200" dirty="0">
              <a:latin typeface="Tahoma" charset="0"/>
            </a:endParaRPr>
          </a:p>
        </p:txBody>
      </p:sp>
      <p:sp>
        <p:nvSpPr>
          <p:cNvPr id="78"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7700317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20900"/>
                                        </p:tgtEl>
                                        <p:attrNameLst>
                                          <p:attrName>style.visibility</p:attrName>
                                        </p:attrNameLst>
                                      </p:cBhvr>
                                      <p:to>
                                        <p:strVal val="visible"/>
                                      </p:to>
                                    </p:set>
                                    <p:animEffect transition="in" filter="dissolve">
                                      <p:cBhvr>
                                        <p:cTn id="7" dur="500"/>
                                        <p:tgtEl>
                                          <p:spTgt spid="420900"/>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4209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420911"/>
                                        </p:tgtEl>
                                        <p:attrNameLst>
                                          <p:attrName>style.visibility</p:attrName>
                                        </p:attrNameLst>
                                      </p:cBhvr>
                                      <p:to>
                                        <p:strVal val="visible"/>
                                      </p:to>
                                    </p:set>
                                    <p:animEffect transition="in" filter="dissolve">
                                      <p:cBhvr>
                                        <p:cTn id="15" dur="500"/>
                                        <p:tgtEl>
                                          <p:spTgt spid="4209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20912"/>
                                        </p:tgtEl>
                                        <p:attrNameLst>
                                          <p:attrName>style.visibility</p:attrName>
                                        </p:attrNameLst>
                                      </p:cBhvr>
                                      <p:to>
                                        <p:strVal val="visible"/>
                                      </p:to>
                                    </p:set>
                                    <p:animEffect transition="in" filter="dissolve">
                                      <p:cBhvr>
                                        <p:cTn id="18" dur="500"/>
                                        <p:tgtEl>
                                          <p:spTgt spid="42091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420905"/>
                                        </p:tgtEl>
                                        <p:attrNameLst>
                                          <p:attrName>style.visibility</p:attrName>
                                        </p:attrNameLst>
                                      </p:cBhvr>
                                      <p:to>
                                        <p:strVal val="hidden"/>
                                      </p:to>
                                    </p:set>
                                  </p:childTnLst>
                                </p:cTn>
                              </p:par>
                              <p:par>
                                <p:cTn id="23" presetID="0" presetClass="path" presetSubtype="0" accel="50000" decel="50000" fill="hold" nodeType="withEffect">
                                  <p:stCondLst>
                                    <p:cond delay="0"/>
                                  </p:stCondLst>
                                  <p:childTnLst>
                                    <p:animMotion origin="layout" path="M -4.44444E-6 -2.59259E-6 L -0.10694 0.11482 L -0.10694 0.24329 " pathEditMode="relative" rAng="0" ptsTypes="AAA">
                                      <p:cBhvr>
                                        <p:cTn id="24" dur="2000" fill="hold"/>
                                        <p:tgtEl>
                                          <p:spTgt spid="420900"/>
                                        </p:tgtEl>
                                        <p:attrNameLst>
                                          <p:attrName>ppt_x</p:attrName>
                                          <p:attrName>ppt_y</p:attrName>
                                        </p:attrNameLst>
                                      </p:cBhvr>
                                      <p:rCtr x="-5347" y="12153"/>
                                    </p:animMotion>
                                  </p:childTnLst>
                                </p:cTn>
                              </p:par>
                            </p:childTnLst>
                          </p:cTn>
                        </p:par>
                        <p:par>
                          <p:cTn id="25" fill="hold" nodeType="afterGroup">
                            <p:stCondLst>
                              <p:cond delay="2000"/>
                            </p:stCondLst>
                            <p:childTnLst>
                              <p:par>
                                <p:cTn id="26" presetID="9" presetClass="entr" presetSubtype="0" fill="hold" nodeType="afterEffect">
                                  <p:stCondLst>
                                    <p:cond delay="0"/>
                                  </p:stCondLst>
                                  <p:childTnLst>
                                    <p:set>
                                      <p:cBhvr>
                                        <p:cTn id="27" dur="1" fill="hold">
                                          <p:stCondLst>
                                            <p:cond delay="0"/>
                                          </p:stCondLst>
                                        </p:cTn>
                                        <p:tgtEl>
                                          <p:spTgt spid="420917"/>
                                        </p:tgtEl>
                                        <p:attrNameLst>
                                          <p:attrName>style.visibility</p:attrName>
                                        </p:attrNameLst>
                                      </p:cBhvr>
                                      <p:to>
                                        <p:strVal val="visible"/>
                                      </p:to>
                                    </p:set>
                                    <p:animEffect transition="in" filter="dissolve">
                                      <p:cBhvr>
                                        <p:cTn id="28" dur="500"/>
                                        <p:tgtEl>
                                          <p:spTgt spid="420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9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p:cNvSpPr>
            <a:spLocks noGrp="1" noChangeArrowheads="1"/>
          </p:cNvSpPr>
          <p:nvPr>
            <p:ph type="title"/>
          </p:nvPr>
        </p:nvSpPr>
        <p:spPr>
          <a:xfrm>
            <a:off x="509588" y="0"/>
            <a:ext cx="8634412" cy="1143000"/>
          </a:xfrm>
        </p:spPr>
        <p:txBody>
          <a:bodyPr/>
          <a:lstStyle/>
          <a:p>
            <a:pPr>
              <a:defRPr/>
            </a:pPr>
            <a:r>
              <a:rPr lang="en-US" sz="4000" dirty="0">
                <a:latin typeface="+mn-lt"/>
                <a:cs typeface="+mj-cs"/>
              </a:rPr>
              <a:t>Switch: Frame</a:t>
            </a:r>
            <a:r>
              <a:rPr lang="zh-CN" altLang="en-US" sz="4000" dirty="0">
                <a:latin typeface="+mn-lt"/>
                <a:cs typeface="+mj-cs"/>
              </a:rPr>
              <a:t> </a:t>
            </a:r>
            <a:r>
              <a:rPr lang="en-US" altLang="zh-CN" sz="4000" dirty="0">
                <a:latin typeface="+mn-lt"/>
                <a:cs typeface="+mj-cs"/>
              </a:rPr>
              <a:t>F</a:t>
            </a:r>
            <a:r>
              <a:rPr lang="en-US" sz="4000" dirty="0">
                <a:latin typeface="+mn-lt"/>
                <a:cs typeface="+mj-cs"/>
              </a:rPr>
              <a:t>iltering</a:t>
            </a:r>
            <a:r>
              <a:rPr lang="zh-CN" altLang="en-US" sz="4000" dirty="0">
                <a:latin typeface="+mn-lt"/>
                <a:cs typeface="+mj-cs"/>
              </a:rPr>
              <a:t> </a:t>
            </a:r>
            <a:r>
              <a:rPr lang="en-US" sz="4000" dirty="0">
                <a:latin typeface="+mn-lt"/>
                <a:cs typeface="+mj-cs"/>
              </a:rPr>
              <a:t>/</a:t>
            </a:r>
            <a:r>
              <a:rPr lang="en-US" altLang="zh-CN" sz="4000" dirty="0">
                <a:latin typeface="+mn-lt"/>
                <a:cs typeface="+mj-cs"/>
              </a:rPr>
              <a:t>F</a:t>
            </a:r>
            <a:r>
              <a:rPr lang="en-US" sz="4000" dirty="0">
                <a:latin typeface="+mn-lt"/>
                <a:cs typeface="+mj-cs"/>
              </a:rPr>
              <a:t>orwarding</a:t>
            </a:r>
          </a:p>
        </p:txBody>
      </p:sp>
      <p:sp>
        <p:nvSpPr>
          <p:cNvPr id="66565" name="Rectangle 3"/>
          <p:cNvSpPr>
            <a:spLocks noGrp="1" noChangeArrowheads="1"/>
          </p:cNvSpPr>
          <p:nvPr>
            <p:ph type="body" idx="1"/>
          </p:nvPr>
        </p:nvSpPr>
        <p:spPr>
          <a:xfrm>
            <a:off x="630238" y="1370013"/>
            <a:ext cx="8201025" cy="5095875"/>
          </a:xfrm>
        </p:spPr>
        <p:txBody>
          <a:bodyPr>
            <a:noAutofit/>
          </a:bodyPr>
          <a:lstStyle/>
          <a:p>
            <a:pPr>
              <a:buFont typeface="Wingdings" charset="0"/>
              <a:buNone/>
              <a:defRPr/>
            </a:pPr>
            <a:r>
              <a:rPr lang="en-US" sz="2400" dirty="0">
                <a:cs typeface="+mn-cs"/>
              </a:rPr>
              <a:t>when  frame received at switch:</a:t>
            </a:r>
            <a:br>
              <a:rPr lang="en-US" sz="2400" dirty="0">
                <a:cs typeface="+mn-cs"/>
              </a:rPr>
            </a:br>
            <a:endParaRPr lang="en-US" sz="2400" dirty="0">
              <a:cs typeface="+mn-cs"/>
            </a:endParaRPr>
          </a:p>
          <a:p>
            <a:pPr lvl="1">
              <a:buFont typeface="Wingdings" charset="0"/>
              <a:buNone/>
              <a:defRPr/>
            </a:pPr>
            <a:r>
              <a:rPr lang="en-US" sz="2000" dirty="0"/>
              <a:t>1. record incoming link, MAC address of sending host</a:t>
            </a:r>
          </a:p>
          <a:p>
            <a:pPr lvl="1">
              <a:buFont typeface="Wingdings" charset="0"/>
              <a:buNone/>
              <a:defRPr/>
            </a:pPr>
            <a:r>
              <a:rPr lang="en-US" sz="2000" dirty="0"/>
              <a:t>2. index switch table using MAC destination address</a:t>
            </a:r>
            <a:endParaRPr lang="en-US" sz="2000" b="1" dirty="0">
              <a:solidFill>
                <a:schemeClr val="accent2"/>
              </a:solidFill>
            </a:endParaRPr>
          </a:p>
          <a:p>
            <a:pPr lvl="1">
              <a:buFont typeface="Wingdings" charset="0"/>
              <a:buNone/>
              <a:defRPr/>
            </a:pPr>
            <a:r>
              <a:rPr lang="en-US" sz="2000" dirty="0">
                <a:solidFill>
                  <a:srgbClr val="000099"/>
                </a:solidFill>
              </a:rPr>
              <a:t>3. if</a:t>
            </a:r>
            <a:r>
              <a:rPr lang="en-US" sz="2000" b="1" dirty="0">
                <a:solidFill>
                  <a:schemeClr val="accent2"/>
                </a:solidFill>
              </a:rPr>
              <a:t> </a:t>
            </a:r>
            <a:r>
              <a:rPr lang="en-US" sz="2000" dirty="0"/>
              <a:t>entry found for destination</a:t>
            </a:r>
            <a:br>
              <a:rPr lang="en-US" sz="2000" dirty="0"/>
            </a:br>
            <a:r>
              <a:rPr lang="en-US" sz="2000" dirty="0"/>
              <a:t>  </a:t>
            </a:r>
            <a:r>
              <a:rPr lang="en-US" sz="2000" dirty="0">
                <a:solidFill>
                  <a:srgbClr val="000099"/>
                </a:solidFill>
              </a:rPr>
              <a:t>then {</a:t>
            </a:r>
          </a:p>
          <a:p>
            <a:pPr lvl="1">
              <a:buFont typeface="Wingdings" charset="0"/>
              <a:buNone/>
              <a:defRPr/>
            </a:pPr>
            <a:r>
              <a:rPr lang="en-US" sz="2000" b="1" dirty="0">
                <a:solidFill>
                  <a:srgbClr val="000099"/>
                </a:solidFill>
              </a:rPr>
              <a:t>     </a:t>
            </a:r>
            <a:r>
              <a:rPr lang="en-US" sz="2000" dirty="0">
                <a:solidFill>
                  <a:srgbClr val="000099"/>
                </a:solidFill>
              </a:rPr>
              <a:t>if</a:t>
            </a:r>
            <a:r>
              <a:rPr lang="en-US" sz="2000" b="1" dirty="0">
                <a:solidFill>
                  <a:schemeClr val="accent2"/>
                </a:solidFill>
              </a:rPr>
              <a:t> </a:t>
            </a:r>
            <a:r>
              <a:rPr lang="en-US" sz="2000" dirty="0"/>
              <a:t>destination on segment from which frame arrived</a:t>
            </a:r>
            <a:br>
              <a:rPr lang="en-US" sz="2000" dirty="0"/>
            </a:br>
            <a:r>
              <a:rPr lang="en-US" sz="2000" dirty="0"/>
              <a:t>       </a:t>
            </a:r>
            <a:r>
              <a:rPr lang="en-US" sz="2000" dirty="0">
                <a:solidFill>
                  <a:srgbClr val="000099"/>
                </a:solidFill>
              </a:rPr>
              <a:t>then</a:t>
            </a:r>
            <a:r>
              <a:rPr lang="en-US" sz="2000" dirty="0"/>
              <a:t> drop frame</a:t>
            </a:r>
          </a:p>
          <a:p>
            <a:pPr lvl="1">
              <a:buFont typeface="Wingdings" charset="0"/>
              <a:buNone/>
              <a:defRPr/>
            </a:pPr>
            <a:r>
              <a:rPr lang="en-US" sz="2000" dirty="0"/>
              <a:t>           </a:t>
            </a:r>
            <a:r>
              <a:rPr lang="en-US" sz="2000" dirty="0">
                <a:solidFill>
                  <a:srgbClr val="000099"/>
                </a:solidFill>
              </a:rPr>
              <a:t>else</a:t>
            </a:r>
            <a:r>
              <a:rPr lang="en-US" sz="2000" dirty="0"/>
              <a:t> forward frame on interface indicated by entry</a:t>
            </a:r>
          </a:p>
          <a:p>
            <a:pPr lvl="1">
              <a:buFont typeface="Wingdings" charset="0"/>
              <a:buNone/>
              <a:defRPr/>
            </a:pPr>
            <a:r>
              <a:rPr lang="en-US" sz="2000" dirty="0"/>
              <a:t>     </a:t>
            </a:r>
            <a:r>
              <a:rPr lang="en-US" sz="2000" b="1" dirty="0">
                <a:solidFill>
                  <a:schemeClr val="accent2"/>
                </a:solidFill>
              </a:rPr>
              <a:t>  </a:t>
            </a:r>
            <a:r>
              <a:rPr lang="en-US" sz="2000" dirty="0">
                <a:solidFill>
                  <a:srgbClr val="000099"/>
                </a:solidFill>
              </a:rPr>
              <a:t>}</a:t>
            </a:r>
            <a:r>
              <a:rPr lang="en-US" sz="2000" b="1" dirty="0">
                <a:solidFill>
                  <a:schemeClr val="accent2"/>
                </a:solidFill>
              </a:rPr>
              <a:t>   </a:t>
            </a:r>
            <a:endParaRPr lang="en-US" sz="2000" dirty="0"/>
          </a:p>
          <a:p>
            <a:pPr lvl="1">
              <a:buFont typeface="Wingdings" charset="0"/>
              <a:buNone/>
              <a:defRPr/>
            </a:pPr>
            <a:r>
              <a:rPr lang="en-US" sz="2000" dirty="0"/>
              <a:t>      </a:t>
            </a:r>
            <a:r>
              <a:rPr lang="en-US" sz="2000" dirty="0">
                <a:solidFill>
                  <a:srgbClr val="000099"/>
                </a:solidFill>
              </a:rPr>
              <a:t>else</a:t>
            </a:r>
            <a:r>
              <a:rPr lang="en-US" sz="2000" dirty="0"/>
              <a:t> flood  /* forward on all interfaces except arriving</a:t>
            </a:r>
          </a:p>
          <a:p>
            <a:pPr lvl="1">
              <a:buFont typeface="Wingdings" charset="0"/>
              <a:buNone/>
              <a:defRPr/>
            </a:pPr>
            <a:r>
              <a:rPr lang="en-US" sz="2000" dirty="0"/>
              <a:t>                          interface */</a:t>
            </a:r>
          </a:p>
          <a:p>
            <a:pPr lvl="3">
              <a:buFontTx/>
              <a:buNone/>
              <a:defRPr/>
            </a:pPr>
            <a:r>
              <a:rPr lang="en-US" dirty="0">
                <a:latin typeface="+mn-lt"/>
              </a:rPr>
              <a:t>  </a:t>
            </a: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23</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100814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009" name="Group 36"/>
          <p:cNvGrpSpPr>
            <a:grpSpLocks/>
          </p:cNvGrpSpPr>
          <p:nvPr/>
        </p:nvGrpSpPr>
        <p:grpSpPr bwMode="auto">
          <a:xfrm>
            <a:off x="4456113" y="1216025"/>
            <a:ext cx="3660775" cy="3600450"/>
            <a:chOff x="731524" y="1819788"/>
            <a:chExt cx="3661504" cy="3600334"/>
          </a:xfrm>
        </p:grpSpPr>
        <p:sp>
          <p:nvSpPr>
            <p:cNvPr id="67650" name="Text Box 23"/>
            <p:cNvSpPr txBox="1">
              <a:spLocks noChangeArrowheads="1"/>
            </p:cNvSpPr>
            <p:nvPr/>
          </p:nvSpPr>
          <p:spPr bwMode="auto">
            <a:xfrm>
              <a:off x="2655957" y="1819788"/>
              <a:ext cx="350907" cy="3667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p>
          </p:txBody>
        </p:sp>
        <p:sp>
          <p:nvSpPr>
            <p:cNvPr id="67651" name="Text Box 24"/>
            <p:cNvSpPr txBox="1">
              <a:spLocks noChangeArrowheads="1"/>
            </p:cNvSpPr>
            <p:nvPr/>
          </p:nvSpPr>
          <p:spPr bwMode="auto">
            <a:xfrm>
              <a:off x="2371738" y="5050247"/>
              <a:ext cx="371549" cy="369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7652" name="Text Box 25"/>
            <p:cNvSpPr txBox="1">
              <a:spLocks noChangeArrowheads="1"/>
            </p:cNvSpPr>
            <p:nvPr/>
          </p:nvSpPr>
          <p:spPr bwMode="auto">
            <a:xfrm>
              <a:off x="3988134" y="2419844"/>
              <a:ext cx="338205" cy="368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p>
          </p:txBody>
        </p:sp>
        <p:sp>
          <p:nvSpPr>
            <p:cNvPr id="67653" name="Text Box 26"/>
            <p:cNvSpPr txBox="1">
              <a:spLocks noChangeArrowheads="1"/>
            </p:cNvSpPr>
            <p:nvPr/>
          </p:nvSpPr>
          <p:spPr bwMode="auto">
            <a:xfrm>
              <a:off x="995101" y="4188262"/>
              <a:ext cx="390603" cy="368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7654" name="Text Box 27"/>
            <p:cNvSpPr txBox="1">
              <a:spLocks noChangeArrowheads="1"/>
            </p:cNvSpPr>
            <p:nvPr/>
          </p:nvSpPr>
          <p:spPr bwMode="auto">
            <a:xfrm>
              <a:off x="3740435" y="4188262"/>
              <a:ext cx="350908" cy="368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p>
          </p:txBody>
        </p:sp>
        <p:sp>
          <p:nvSpPr>
            <p:cNvPr id="67655" name="Text Box 28"/>
            <p:cNvSpPr txBox="1">
              <a:spLocks noChangeArrowheads="1"/>
            </p:cNvSpPr>
            <p:nvPr/>
          </p:nvSpPr>
          <p:spPr bwMode="auto">
            <a:xfrm>
              <a:off x="1123714" y="2465880"/>
              <a:ext cx="403305" cy="368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7656" name="Line 17"/>
            <p:cNvSpPr>
              <a:spLocks noChangeShapeType="1"/>
            </p:cNvSpPr>
            <p:nvPr/>
          </p:nvSpPr>
          <p:spPr bwMode="auto">
            <a:xfrm>
              <a:off x="1687389" y="3165945"/>
              <a:ext cx="720869" cy="2984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57" name="Line 18"/>
            <p:cNvSpPr>
              <a:spLocks noChangeShapeType="1"/>
            </p:cNvSpPr>
            <p:nvPr/>
          </p:nvSpPr>
          <p:spPr bwMode="auto">
            <a:xfrm>
              <a:off x="2673423" y="2872267"/>
              <a:ext cx="0" cy="50480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58" name="Line 19"/>
            <p:cNvSpPr>
              <a:spLocks noChangeShapeType="1"/>
            </p:cNvSpPr>
            <p:nvPr/>
          </p:nvSpPr>
          <p:spPr bwMode="auto">
            <a:xfrm flipH="1">
              <a:off x="2863961" y="2996088"/>
              <a:ext cx="892353" cy="48417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59" name="Line 20"/>
            <p:cNvSpPr>
              <a:spLocks noChangeShapeType="1"/>
            </p:cNvSpPr>
            <p:nvPr/>
          </p:nvSpPr>
          <p:spPr bwMode="auto">
            <a:xfrm flipV="1">
              <a:off x="2673423" y="3605668"/>
              <a:ext cx="12703" cy="70958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71083" name="Group 47"/>
            <p:cNvGrpSpPr>
              <a:grpSpLocks/>
            </p:cNvGrpSpPr>
            <p:nvPr/>
          </p:nvGrpSpPr>
          <p:grpSpPr bwMode="auto">
            <a:xfrm>
              <a:off x="747936" y="2733042"/>
              <a:ext cx="914403" cy="690308"/>
              <a:chOff x="1046480" y="3962400"/>
              <a:chExt cx="1026163" cy="761428"/>
            </a:xfrm>
          </p:grpSpPr>
          <p:sp>
            <p:nvSpPr>
              <p:cNvPr id="186" name="Rectangle 48"/>
              <p:cNvSpPr>
                <a:spLocks noChangeArrowheads="1"/>
              </p:cNvSpPr>
              <p:nvPr/>
            </p:nvSpPr>
            <p:spPr bwMode="auto">
              <a:xfrm rot="16200000">
                <a:off x="1893248" y="4299428"/>
                <a:ext cx="110312"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71118" name="Group 49"/>
              <p:cNvGrpSpPr>
                <a:grpSpLocks/>
              </p:cNvGrpSpPr>
              <p:nvPr/>
            </p:nvGrpSpPr>
            <p:grpSpPr bwMode="auto">
              <a:xfrm>
                <a:off x="1046480" y="3962400"/>
                <a:ext cx="936071" cy="761428"/>
                <a:chOff x="-44" y="1473"/>
                <a:chExt cx="981" cy="1105"/>
              </a:xfrm>
            </p:grpSpPr>
            <p:pic>
              <p:nvPicPr>
                <p:cNvPr id="171119"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1120"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71084" name="Group 48"/>
            <p:cNvGrpSpPr>
              <a:grpSpLocks/>
            </p:cNvGrpSpPr>
            <p:nvPr/>
          </p:nvGrpSpPr>
          <p:grpSpPr bwMode="auto">
            <a:xfrm>
              <a:off x="3539588" y="2669737"/>
              <a:ext cx="853440" cy="741680"/>
              <a:chOff x="7179310" y="4033520"/>
              <a:chExt cx="1009650" cy="855028"/>
            </a:xfrm>
          </p:grpSpPr>
          <p:grpSp>
            <p:nvGrpSpPr>
              <p:cNvPr id="171113" name="Group 44"/>
              <p:cNvGrpSpPr>
                <a:grpSpLocks/>
              </p:cNvGrpSpPr>
              <p:nvPr/>
            </p:nvGrpSpPr>
            <p:grpSpPr bwMode="auto">
              <a:xfrm>
                <a:off x="7179310" y="4033520"/>
                <a:ext cx="1009650" cy="855028"/>
                <a:chOff x="-44" y="1473"/>
                <a:chExt cx="981" cy="1105"/>
              </a:xfrm>
            </p:grpSpPr>
            <p:pic>
              <p:nvPicPr>
                <p:cNvPr id="171115"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111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183" name="Rectangle 43"/>
              <p:cNvSpPr>
                <a:spLocks noChangeArrowheads="1"/>
              </p:cNvSpPr>
              <p:nvPr/>
            </p:nvSpPr>
            <p:spPr bwMode="auto">
              <a:xfrm rot="16200000">
                <a:off x="7440190" y="4309323"/>
                <a:ext cx="126273"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sp>
          <p:nvSpPr>
            <p:cNvPr id="154" name="Rectangle 43"/>
            <p:cNvSpPr>
              <a:spLocks noChangeArrowheads="1"/>
            </p:cNvSpPr>
            <p:nvPr/>
          </p:nvSpPr>
          <p:spPr bwMode="auto">
            <a:xfrm>
              <a:off x="2614674" y="2705584"/>
              <a:ext cx="109559"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71086" name="Group 44"/>
            <p:cNvGrpSpPr>
              <a:grpSpLocks/>
            </p:cNvGrpSpPr>
            <p:nvPr/>
          </p:nvGrpSpPr>
          <p:grpSpPr bwMode="auto">
            <a:xfrm>
              <a:off x="2233637" y="2138292"/>
              <a:ext cx="853440" cy="741680"/>
              <a:chOff x="-44" y="1473"/>
              <a:chExt cx="981" cy="1105"/>
            </a:xfrm>
          </p:grpSpPr>
          <p:pic>
            <p:nvPicPr>
              <p:cNvPr id="17111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111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1087" name="Group 51"/>
            <p:cNvGrpSpPr>
              <a:grpSpLocks/>
            </p:cNvGrpSpPr>
            <p:nvPr/>
          </p:nvGrpSpPr>
          <p:grpSpPr bwMode="auto">
            <a:xfrm>
              <a:off x="2060917" y="4279843"/>
              <a:ext cx="853440" cy="835329"/>
              <a:chOff x="8077200" y="3320111"/>
              <a:chExt cx="853440" cy="835329"/>
            </a:xfrm>
          </p:grpSpPr>
          <p:sp>
            <p:nvSpPr>
              <p:cNvPr id="176" name="Rectangle 43"/>
              <p:cNvSpPr>
                <a:spLocks noChangeArrowheads="1"/>
              </p:cNvSpPr>
              <p:nvPr/>
            </p:nvSpPr>
            <p:spPr bwMode="auto">
              <a:xfrm>
                <a:off x="8630957" y="3320602"/>
                <a:ext cx="111147"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71108" name="Group 44"/>
              <p:cNvGrpSpPr>
                <a:grpSpLocks/>
              </p:cNvGrpSpPr>
              <p:nvPr/>
            </p:nvGrpSpPr>
            <p:grpSpPr bwMode="auto">
              <a:xfrm>
                <a:off x="8077200" y="3413760"/>
                <a:ext cx="853440" cy="741680"/>
                <a:chOff x="-44" y="1473"/>
                <a:chExt cx="981" cy="1105"/>
              </a:xfrm>
            </p:grpSpPr>
            <p:pic>
              <p:nvPicPr>
                <p:cNvPr id="171109"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111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pic>
          <p:nvPicPr>
            <p:cNvPr id="6766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13" y="3316753"/>
              <a:ext cx="603370" cy="3413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71089" name="Group 53"/>
            <p:cNvGrpSpPr>
              <a:grpSpLocks/>
            </p:cNvGrpSpPr>
            <p:nvPr/>
          </p:nvGrpSpPr>
          <p:grpSpPr bwMode="auto">
            <a:xfrm>
              <a:off x="731524" y="3616962"/>
              <a:ext cx="914403" cy="690308"/>
              <a:chOff x="1046480" y="3962400"/>
              <a:chExt cx="1026163" cy="761428"/>
            </a:xfrm>
          </p:grpSpPr>
          <p:sp>
            <p:nvSpPr>
              <p:cNvPr id="172" name="Rectangle 48"/>
              <p:cNvSpPr>
                <a:spLocks noChangeArrowheads="1"/>
              </p:cNvSpPr>
              <p:nvPr/>
            </p:nvSpPr>
            <p:spPr bwMode="auto">
              <a:xfrm rot="16200000">
                <a:off x="1893846" y="4299747"/>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71104" name="Group 49"/>
              <p:cNvGrpSpPr>
                <a:grpSpLocks/>
              </p:cNvGrpSpPr>
              <p:nvPr/>
            </p:nvGrpSpPr>
            <p:grpSpPr bwMode="auto">
              <a:xfrm>
                <a:off x="1046480" y="3962400"/>
                <a:ext cx="936071" cy="761428"/>
                <a:chOff x="-44" y="1473"/>
                <a:chExt cx="981" cy="1105"/>
              </a:xfrm>
            </p:grpSpPr>
            <p:pic>
              <p:nvPicPr>
                <p:cNvPr id="171105"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1106"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71090" name="Group 54"/>
            <p:cNvGrpSpPr>
              <a:grpSpLocks/>
            </p:cNvGrpSpPr>
            <p:nvPr/>
          </p:nvGrpSpPr>
          <p:grpSpPr bwMode="auto">
            <a:xfrm>
              <a:off x="3410634" y="3567725"/>
              <a:ext cx="853440" cy="741680"/>
              <a:chOff x="7179310" y="4033520"/>
              <a:chExt cx="1009650" cy="855028"/>
            </a:xfrm>
          </p:grpSpPr>
          <p:grpSp>
            <p:nvGrpSpPr>
              <p:cNvPr id="171099" name="Group 44"/>
              <p:cNvGrpSpPr>
                <a:grpSpLocks/>
              </p:cNvGrpSpPr>
              <p:nvPr/>
            </p:nvGrpSpPr>
            <p:grpSpPr bwMode="auto">
              <a:xfrm>
                <a:off x="7179310" y="4033520"/>
                <a:ext cx="1009650" cy="855028"/>
                <a:chOff x="-44" y="1473"/>
                <a:chExt cx="981" cy="1105"/>
              </a:xfrm>
            </p:grpSpPr>
            <p:pic>
              <p:nvPicPr>
                <p:cNvPr id="17110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110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169" name="Rectangle 43"/>
              <p:cNvSpPr>
                <a:spLocks noChangeArrowheads="1"/>
              </p:cNvSpPr>
              <p:nvPr/>
            </p:nvSpPr>
            <p:spPr bwMode="auto">
              <a:xfrm rot="16200000">
                <a:off x="7438739" y="4308053"/>
                <a:ext cx="128104"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sp>
          <p:nvSpPr>
            <p:cNvPr id="67668" name="Line 17"/>
            <p:cNvSpPr>
              <a:spLocks noChangeShapeType="1"/>
            </p:cNvSpPr>
            <p:nvPr/>
          </p:nvSpPr>
          <p:spPr bwMode="auto">
            <a:xfrm flipV="1">
              <a:off x="1660396" y="3600906"/>
              <a:ext cx="744686" cy="45083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69" name="Line 19"/>
            <p:cNvSpPr>
              <a:spLocks noChangeShapeType="1"/>
            </p:cNvSpPr>
            <p:nvPr/>
          </p:nvSpPr>
          <p:spPr bwMode="auto">
            <a:xfrm flipH="1" flipV="1">
              <a:off x="2968756" y="3545345"/>
              <a:ext cx="646242" cy="33812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70" name="Text Box 35"/>
            <p:cNvSpPr txBox="1">
              <a:spLocks noChangeArrowheads="1"/>
            </p:cNvSpPr>
            <p:nvPr/>
          </p:nvSpPr>
          <p:spPr bwMode="auto">
            <a:xfrm>
              <a:off x="2401907" y="3026249"/>
              <a:ext cx="312799" cy="3698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1</a:t>
              </a:r>
            </a:p>
          </p:txBody>
        </p:sp>
        <p:sp>
          <p:nvSpPr>
            <p:cNvPr id="67671" name="Text Box 36"/>
            <p:cNvSpPr txBox="1">
              <a:spLocks noChangeArrowheads="1"/>
            </p:cNvSpPr>
            <p:nvPr/>
          </p:nvSpPr>
          <p:spPr bwMode="auto">
            <a:xfrm>
              <a:off x="2903656" y="3051648"/>
              <a:ext cx="323914" cy="3667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2</a:t>
              </a:r>
            </a:p>
          </p:txBody>
        </p:sp>
        <p:sp>
          <p:nvSpPr>
            <p:cNvPr id="67672" name="Text Box 37"/>
            <p:cNvSpPr txBox="1">
              <a:spLocks noChangeArrowheads="1"/>
            </p:cNvSpPr>
            <p:nvPr/>
          </p:nvSpPr>
          <p:spPr bwMode="auto">
            <a:xfrm>
              <a:off x="3125951" y="3710440"/>
              <a:ext cx="322326" cy="366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3</a:t>
              </a:r>
            </a:p>
          </p:txBody>
        </p:sp>
        <p:sp>
          <p:nvSpPr>
            <p:cNvPr id="67673" name="Text Box 38"/>
            <p:cNvSpPr txBox="1">
              <a:spLocks noChangeArrowheads="1"/>
            </p:cNvSpPr>
            <p:nvPr/>
          </p:nvSpPr>
          <p:spPr bwMode="auto">
            <a:xfrm>
              <a:off x="2640079" y="3654879"/>
              <a:ext cx="323914" cy="3667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4</a:t>
              </a:r>
            </a:p>
          </p:txBody>
        </p:sp>
        <p:sp>
          <p:nvSpPr>
            <p:cNvPr id="67674" name="Text Box 39"/>
            <p:cNvSpPr txBox="1">
              <a:spLocks noChangeArrowheads="1"/>
            </p:cNvSpPr>
            <p:nvPr/>
          </p:nvSpPr>
          <p:spPr bwMode="auto">
            <a:xfrm>
              <a:off x="2070052" y="3704090"/>
              <a:ext cx="323914" cy="366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5</a:t>
              </a:r>
            </a:p>
          </p:txBody>
        </p:sp>
        <p:sp>
          <p:nvSpPr>
            <p:cNvPr id="67675" name="Text Box 40"/>
            <p:cNvSpPr txBox="1">
              <a:spLocks noChangeArrowheads="1"/>
            </p:cNvSpPr>
            <p:nvPr/>
          </p:nvSpPr>
          <p:spPr bwMode="auto">
            <a:xfrm>
              <a:off x="2039884" y="3080222"/>
              <a:ext cx="319151" cy="3698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6</a:t>
              </a:r>
            </a:p>
          </p:txBody>
        </p:sp>
      </p:grpSp>
      <p:sp>
        <p:nvSpPr>
          <p:cNvPr id="67589" name="Rectangle 2"/>
          <p:cNvSpPr>
            <a:spLocks noGrp="1" noChangeArrowheads="1"/>
          </p:cNvSpPr>
          <p:nvPr>
            <p:ph type="title"/>
          </p:nvPr>
        </p:nvSpPr>
        <p:spPr>
          <a:xfrm>
            <a:off x="187325" y="141288"/>
            <a:ext cx="7508875" cy="1143000"/>
          </a:xfrm>
        </p:spPr>
        <p:txBody>
          <a:bodyPr/>
          <a:lstStyle/>
          <a:p>
            <a:pPr>
              <a:defRPr/>
            </a:pPr>
            <a:r>
              <a:rPr lang="en-US" sz="3600" dirty="0">
                <a:cs typeface="+mj-cs"/>
              </a:rPr>
              <a:t>Self-</a:t>
            </a:r>
            <a:r>
              <a:rPr lang="en-US" altLang="zh-CN" sz="3600" dirty="0">
                <a:cs typeface="+mj-cs"/>
              </a:rPr>
              <a:t>L</a:t>
            </a:r>
            <a:r>
              <a:rPr lang="en-US" sz="3600" dirty="0">
                <a:cs typeface="+mj-cs"/>
              </a:rPr>
              <a:t>earning, Forwarding: </a:t>
            </a:r>
            <a:r>
              <a:rPr lang="en-US" altLang="zh-CN" sz="3600" dirty="0">
                <a:cs typeface="+mj-cs"/>
              </a:rPr>
              <a:t>E</a:t>
            </a:r>
            <a:r>
              <a:rPr lang="en-US" sz="3600" dirty="0">
                <a:cs typeface="+mj-cs"/>
              </a:rPr>
              <a:t>xample</a:t>
            </a:r>
          </a:p>
        </p:txBody>
      </p:sp>
      <p:grpSp>
        <p:nvGrpSpPr>
          <p:cNvPr id="685088" name="Group 32"/>
          <p:cNvGrpSpPr>
            <a:grpSpLocks/>
          </p:cNvGrpSpPr>
          <p:nvPr/>
        </p:nvGrpSpPr>
        <p:grpSpPr bwMode="auto">
          <a:xfrm>
            <a:off x="6778625" y="1223963"/>
            <a:ext cx="1428750" cy="369887"/>
            <a:chOff x="1750" y="3514"/>
            <a:chExt cx="900" cy="233"/>
          </a:xfrm>
        </p:grpSpPr>
        <p:sp>
          <p:nvSpPr>
            <p:cNvPr id="67646" name="Rectangle 33"/>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47" name="Text Box 34"/>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7648" name="Line 35"/>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49" name="Line 36"/>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685093" name="Group 37"/>
          <p:cNvGrpSpPr>
            <a:grpSpLocks/>
          </p:cNvGrpSpPr>
          <p:nvPr/>
        </p:nvGrpSpPr>
        <p:grpSpPr bwMode="auto">
          <a:xfrm>
            <a:off x="6994525" y="525463"/>
            <a:ext cx="1450975" cy="714375"/>
            <a:chOff x="4406" y="331"/>
            <a:chExt cx="914" cy="450"/>
          </a:xfrm>
        </p:grpSpPr>
        <p:sp>
          <p:nvSpPr>
            <p:cNvPr id="67642" name="Line 38"/>
            <p:cNvSpPr>
              <a:spLocks noChangeShapeType="1"/>
            </p:cNvSpPr>
            <p:nvPr/>
          </p:nvSpPr>
          <p:spPr bwMode="auto">
            <a:xfrm flipV="1">
              <a:off x="4406" y="439"/>
              <a:ext cx="252" cy="339"/>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43" name="Line 39"/>
            <p:cNvSpPr>
              <a:spLocks noChangeShapeType="1"/>
            </p:cNvSpPr>
            <p:nvPr/>
          </p:nvSpPr>
          <p:spPr bwMode="auto">
            <a:xfrm flipV="1">
              <a:off x="4524" y="594"/>
              <a:ext cx="137" cy="1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44" name="Text Box 40"/>
            <p:cNvSpPr txBox="1">
              <a:spLocks noChangeArrowheads="1"/>
            </p:cNvSpPr>
            <p:nvPr/>
          </p:nvSpPr>
          <p:spPr bwMode="auto">
            <a:xfrm>
              <a:off x="4643" y="331"/>
              <a:ext cx="677"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solidFill>
                    <a:srgbClr val="000000"/>
                  </a:solidFill>
                  <a:latin typeface="Arial" charset="0"/>
                  <a:cs typeface="Arial" charset="0"/>
                </a:rPr>
                <a:t>Source: A</a:t>
              </a:r>
            </a:p>
          </p:txBody>
        </p:sp>
        <p:sp>
          <p:nvSpPr>
            <p:cNvPr id="67645" name="Text Box 41"/>
            <p:cNvSpPr txBox="1">
              <a:spLocks noChangeArrowheads="1"/>
            </p:cNvSpPr>
            <p:nvPr/>
          </p:nvSpPr>
          <p:spPr bwMode="auto">
            <a:xfrm>
              <a:off x="4660" y="492"/>
              <a:ext cx="598"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solidFill>
                    <a:srgbClr val="000000"/>
                  </a:solidFill>
                  <a:latin typeface="Arial" charset="0"/>
                  <a:cs typeface="Arial" charset="0"/>
                </a:rPr>
                <a:t>Dest: A</a:t>
              </a:r>
              <a:r>
                <a:rPr lang="ja-JP" altLang="en-US" sz="1600" i="0" dirty="0">
                  <a:solidFill>
                    <a:srgbClr val="000000"/>
                  </a:solidFill>
                  <a:latin typeface="Arial" charset="0"/>
                  <a:cs typeface="Arial" charset="0"/>
                </a:rPr>
                <a:t>’</a:t>
              </a:r>
              <a:endParaRPr lang="en-US" sz="1600" i="0" dirty="0">
                <a:solidFill>
                  <a:srgbClr val="000000"/>
                </a:solidFill>
                <a:latin typeface="Arial" charset="0"/>
                <a:cs typeface="Arial" charset="0"/>
              </a:endParaRPr>
            </a:p>
          </p:txBody>
        </p:sp>
      </p:grpSp>
      <p:grpSp>
        <p:nvGrpSpPr>
          <p:cNvPr id="685098" name="Group 42"/>
          <p:cNvGrpSpPr>
            <a:grpSpLocks/>
          </p:cNvGrpSpPr>
          <p:nvPr/>
        </p:nvGrpSpPr>
        <p:grpSpPr bwMode="auto">
          <a:xfrm>
            <a:off x="3336925" y="4937125"/>
            <a:ext cx="3017838" cy="1444625"/>
            <a:chOff x="3441" y="3154"/>
            <a:chExt cx="1901" cy="910"/>
          </a:xfrm>
        </p:grpSpPr>
        <p:sp>
          <p:nvSpPr>
            <p:cNvPr id="67637"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dirty="0">
                <a:solidFill>
                  <a:srgbClr val="000000"/>
                </a:solidFill>
                <a:latin typeface="Arial" charset="0"/>
                <a:cs typeface="Arial" charset="0"/>
              </a:endParaRPr>
            </a:p>
          </p:txBody>
        </p:sp>
        <p:sp>
          <p:nvSpPr>
            <p:cNvPr id="67638"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800" i="0" dirty="0">
                  <a:solidFill>
                    <a:srgbClr val="000000"/>
                  </a:solidFill>
                  <a:latin typeface="Arial" charset="0"/>
                  <a:cs typeface="Arial" charset="0"/>
                </a:rPr>
                <a:t>MAC addr   interface    TTL</a:t>
              </a:r>
            </a:p>
          </p:txBody>
        </p:sp>
        <p:sp>
          <p:nvSpPr>
            <p:cNvPr id="67639" name="Line 45"/>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sz="1800" dirty="0">
                <a:cs typeface="+mn-cs"/>
              </a:endParaRPr>
            </a:p>
          </p:txBody>
        </p:sp>
        <p:sp>
          <p:nvSpPr>
            <p:cNvPr id="67640" name="Line 46"/>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sz="1800" dirty="0">
                <a:cs typeface="+mn-cs"/>
              </a:endParaRPr>
            </a:p>
          </p:txBody>
        </p:sp>
        <p:sp>
          <p:nvSpPr>
            <p:cNvPr id="67641" name="Line 47"/>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sz="1800" dirty="0">
                <a:cs typeface="+mn-cs"/>
              </a:endParaRPr>
            </a:p>
          </p:txBody>
        </p:sp>
      </p:grpSp>
      <p:sp>
        <p:nvSpPr>
          <p:cNvPr id="685104" name="Text Box 48"/>
          <p:cNvSpPr txBox="1">
            <a:spLocks noChangeArrowheads="1"/>
          </p:cNvSpPr>
          <p:nvPr/>
        </p:nvSpPr>
        <p:spPr bwMode="auto">
          <a:xfrm>
            <a:off x="6555581" y="5314253"/>
            <a:ext cx="1778000" cy="646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dirty="0">
                <a:solidFill>
                  <a:srgbClr val="000000"/>
                </a:solidFill>
                <a:latin typeface="Arial" charset="0"/>
                <a:cs typeface="Arial" charset="0"/>
              </a:rPr>
              <a:t>switch table </a:t>
            </a:r>
          </a:p>
          <a:p>
            <a:pPr algn="ctr">
              <a:defRPr/>
            </a:pPr>
            <a:r>
              <a:rPr lang="en-US" dirty="0">
                <a:solidFill>
                  <a:srgbClr val="000000"/>
                </a:solidFill>
                <a:latin typeface="Arial" charset="0"/>
                <a:cs typeface="Arial" charset="0"/>
              </a:rPr>
              <a:t>(initially empty)</a:t>
            </a:r>
          </a:p>
        </p:txBody>
      </p:sp>
      <p:grpSp>
        <p:nvGrpSpPr>
          <p:cNvPr id="685105" name="Group 49"/>
          <p:cNvGrpSpPr>
            <a:grpSpLocks/>
          </p:cNvGrpSpPr>
          <p:nvPr/>
        </p:nvGrpSpPr>
        <p:grpSpPr bwMode="auto">
          <a:xfrm>
            <a:off x="3771900" y="5370513"/>
            <a:ext cx="2471738" cy="376237"/>
            <a:chOff x="2376" y="3383"/>
            <a:chExt cx="1557" cy="237"/>
          </a:xfrm>
        </p:grpSpPr>
        <p:sp>
          <p:nvSpPr>
            <p:cNvPr id="67634" name="Text Box 50"/>
            <p:cNvSpPr txBox="1">
              <a:spLocks noChangeArrowheads="1"/>
            </p:cNvSpPr>
            <p:nvPr/>
          </p:nvSpPr>
          <p:spPr bwMode="auto">
            <a:xfrm>
              <a:off x="2376" y="3388"/>
              <a:ext cx="221"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A</a:t>
              </a:r>
            </a:p>
          </p:txBody>
        </p:sp>
        <p:sp>
          <p:nvSpPr>
            <p:cNvPr id="67635"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1</a:t>
              </a:r>
            </a:p>
          </p:txBody>
        </p:sp>
        <p:sp>
          <p:nvSpPr>
            <p:cNvPr id="67636"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60</a:t>
              </a:r>
            </a:p>
          </p:txBody>
        </p:sp>
      </p:grpSp>
      <p:grpSp>
        <p:nvGrpSpPr>
          <p:cNvPr id="685115" name="Group 59"/>
          <p:cNvGrpSpPr>
            <a:grpSpLocks/>
          </p:cNvGrpSpPr>
          <p:nvPr/>
        </p:nvGrpSpPr>
        <p:grpSpPr bwMode="auto">
          <a:xfrm>
            <a:off x="5799138" y="2881313"/>
            <a:ext cx="1428750" cy="369887"/>
            <a:chOff x="1750" y="3514"/>
            <a:chExt cx="900" cy="233"/>
          </a:xfrm>
        </p:grpSpPr>
        <p:sp>
          <p:nvSpPr>
            <p:cNvPr id="67630" name="Rectangle 60"/>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31" name="Text Box 61"/>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7632" name="Line 62"/>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33" name="Line 63"/>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685120" name="Group 64"/>
          <p:cNvGrpSpPr>
            <a:grpSpLocks/>
          </p:cNvGrpSpPr>
          <p:nvPr/>
        </p:nvGrpSpPr>
        <p:grpSpPr bwMode="auto">
          <a:xfrm>
            <a:off x="5799138" y="2879725"/>
            <a:ext cx="1428750" cy="369888"/>
            <a:chOff x="1750" y="3514"/>
            <a:chExt cx="900" cy="233"/>
          </a:xfrm>
        </p:grpSpPr>
        <p:sp>
          <p:nvSpPr>
            <p:cNvPr id="67626" name="Rectangle 65"/>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27" name="Text Box 66"/>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7628" name="Line 67"/>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29" name="Line 68"/>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685125" name="Group 69"/>
          <p:cNvGrpSpPr>
            <a:grpSpLocks/>
          </p:cNvGrpSpPr>
          <p:nvPr/>
        </p:nvGrpSpPr>
        <p:grpSpPr bwMode="auto">
          <a:xfrm>
            <a:off x="5799138" y="2882900"/>
            <a:ext cx="1428750" cy="369888"/>
            <a:chOff x="1750" y="3514"/>
            <a:chExt cx="900" cy="233"/>
          </a:xfrm>
        </p:grpSpPr>
        <p:sp>
          <p:nvSpPr>
            <p:cNvPr id="67622" name="Rectangle 70"/>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23" name="Text Box 71"/>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7624" name="Line 72"/>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25" name="Line 73"/>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685130" name="Group 74"/>
          <p:cNvGrpSpPr>
            <a:grpSpLocks/>
          </p:cNvGrpSpPr>
          <p:nvPr/>
        </p:nvGrpSpPr>
        <p:grpSpPr bwMode="auto">
          <a:xfrm>
            <a:off x="5799138" y="2882900"/>
            <a:ext cx="1428750" cy="369888"/>
            <a:chOff x="1750" y="3514"/>
            <a:chExt cx="900" cy="233"/>
          </a:xfrm>
        </p:grpSpPr>
        <p:sp>
          <p:nvSpPr>
            <p:cNvPr id="67618" name="Rectangle 75"/>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19" name="Text Box 76"/>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7620" name="Line 77"/>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21" name="Line 78"/>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685135" name="Group 79"/>
          <p:cNvGrpSpPr>
            <a:grpSpLocks/>
          </p:cNvGrpSpPr>
          <p:nvPr/>
        </p:nvGrpSpPr>
        <p:grpSpPr bwMode="auto">
          <a:xfrm>
            <a:off x="5795963" y="2879725"/>
            <a:ext cx="1428750" cy="369888"/>
            <a:chOff x="1750" y="3514"/>
            <a:chExt cx="900" cy="233"/>
          </a:xfrm>
        </p:grpSpPr>
        <p:sp>
          <p:nvSpPr>
            <p:cNvPr id="67614" name="Rectangle 80"/>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15" name="Text Box 81"/>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7616" name="Line 82"/>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17" name="Line 83"/>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685140" name="Rectangle 84"/>
          <p:cNvSpPr>
            <a:spLocks noGrp="1" noChangeArrowheads="1"/>
          </p:cNvSpPr>
          <p:nvPr>
            <p:ph type="body" idx="1"/>
          </p:nvPr>
        </p:nvSpPr>
        <p:spPr>
          <a:xfrm>
            <a:off x="285750" y="1508125"/>
            <a:ext cx="4044950" cy="944563"/>
          </a:xfrm>
        </p:spPr>
        <p:txBody>
          <a:bodyPr/>
          <a:lstStyle/>
          <a:p>
            <a:pPr>
              <a:lnSpc>
                <a:spcPct val="90000"/>
              </a:lnSpc>
              <a:buFont typeface="Wingdings" pitchFamily="2" charset="2"/>
              <a:buChar char="q"/>
              <a:defRPr/>
            </a:pPr>
            <a:r>
              <a:rPr lang="en-US" dirty="0">
                <a:latin typeface="Gill Sans MT" charset="0"/>
                <a:cs typeface="+mn-cs"/>
              </a:rPr>
              <a:t>frame destination, A’, location unknown:</a:t>
            </a:r>
            <a:endParaRPr lang="en-US" i="1" dirty="0">
              <a:latin typeface="Gill Sans MT" charset="0"/>
              <a:cs typeface="+mn-cs"/>
            </a:endParaRPr>
          </a:p>
        </p:txBody>
      </p:sp>
      <p:sp>
        <p:nvSpPr>
          <p:cNvPr id="685142" name="Text Box 86"/>
          <p:cNvSpPr txBox="1">
            <a:spLocks noChangeArrowheads="1"/>
          </p:cNvSpPr>
          <p:nvPr/>
        </p:nvSpPr>
        <p:spPr bwMode="auto">
          <a:xfrm>
            <a:off x="3349625" y="1847850"/>
            <a:ext cx="838200" cy="522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800" dirty="0">
                <a:solidFill>
                  <a:srgbClr val="CC0000"/>
                </a:solidFill>
                <a:latin typeface="Gill Sans MT" charset="0"/>
                <a:cs typeface="+mn-cs"/>
              </a:rPr>
              <a:t>flood</a:t>
            </a:r>
          </a:p>
        </p:txBody>
      </p:sp>
      <p:grpSp>
        <p:nvGrpSpPr>
          <p:cNvPr id="685148" name="Group 92"/>
          <p:cNvGrpSpPr>
            <a:grpSpLocks/>
          </p:cNvGrpSpPr>
          <p:nvPr/>
        </p:nvGrpSpPr>
        <p:grpSpPr bwMode="auto">
          <a:xfrm>
            <a:off x="6130925" y="3981450"/>
            <a:ext cx="1428750" cy="369888"/>
            <a:chOff x="730" y="2472"/>
            <a:chExt cx="900" cy="233"/>
          </a:xfrm>
        </p:grpSpPr>
        <p:sp>
          <p:nvSpPr>
            <p:cNvPr id="67610" name="Rectangle 88"/>
            <p:cNvSpPr>
              <a:spLocks noChangeArrowheads="1"/>
            </p:cNvSpPr>
            <p:nvPr/>
          </p:nvSpPr>
          <p:spPr bwMode="auto">
            <a:xfrm>
              <a:off x="751" y="2500"/>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11" name="Text Box 89"/>
            <p:cNvSpPr txBox="1">
              <a:spLocks noChangeArrowheads="1"/>
            </p:cNvSpPr>
            <p:nvPr/>
          </p:nvSpPr>
          <p:spPr bwMode="auto">
            <a:xfrm>
              <a:off x="730" y="2472"/>
              <a:ext cx="359"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a:t>
              </a:r>
              <a:r>
                <a:rPr lang="ja-JP" altLang="en-US" i="0">
                  <a:solidFill>
                    <a:srgbClr val="FFFFFF"/>
                  </a:solidFill>
                  <a:latin typeface="Arial" charset="0"/>
                  <a:cs typeface="Arial" charset="0"/>
                </a:rPr>
                <a:t>’</a:t>
              </a:r>
              <a:r>
                <a:rPr lang="en-US" i="0" dirty="0">
                  <a:solidFill>
                    <a:srgbClr val="FFFFFF"/>
                  </a:solidFill>
                  <a:latin typeface="Arial" charset="0"/>
                  <a:cs typeface="Arial" charset="0"/>
                </a:rPr>
                <a:t> A</a:t>
              </a:r>
            </a:p>
          </p:txBody>
        </p:sp>
        <p:sp>
          <p:nvSpPr>
            <p:cNvPr id="67612" name="Line 90"/>
            <p:cNvSpPr>
              <a:spLocks noChangeShapeType="1"/>
            </p:cNvSpPr>
            <p:nvPr/>
          </p:nvSpPr>
          <p:spPr bwMode="auto">
            <a:xfrm>
              <a:off x="937" y="2493"/>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13" name="Line 91"/>
            <p:cNvSpPr>
              <a:spLocks noChangeShapeType="1"/>
            </p:cNvSpPr>
            <p:nvPr/>
          </p:nvSpPr>
          <p:spPr bwMode="auto">
            <a:xfrm>
              <a:off x="1096" y="2498"/>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685149" name="Rectangle 93"/>
          <p:cNvSpPr>
            <a:spLocks noChangeArrowheads="1"/>
          </p:cNvSpPr>
          <p:nvPr/>
        </p:nvSpPr>
        <p:spPr bwMode="auto">
          <a:xfrm>
            <a:off x="300038" y="2425700"/>
            <a:ext cx="4044950" cy="9445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457200" indent="-457200">
              <a:spcBef>
                <a:spcPct val="20000"/>
              </a:spcBef>
              <a:buClr>
                <a:srgbClr val="000099"/>
              </a:buClr>
              <a:buSzPct val="100000"/>
              <a:buFont typeface="Wingdings" pitchFamily="2" charset="2"/>
              <a:buChar char="q"/>
              <a:defRPr/>
            </a:pPr>
            <a:r>
              <a:rPr lang="en-US" sz="2800" i="0" dirty="0">
                <a:solidFill>
                  <a:srgbClr val="000000"/>
                </a:solidFill>
                <a:latin typeface="Gill Sans MT" charset="0"/>
                <a:cs typeface="+mn-cs"/>
              </a:rPr>
              <a:t>destination A location known:</a:t>
            </a:r>
            <a:endParaRPr lang="en-US" sz="2800" dirty="0">
              <a:solidFill>
                <a:srgbClr val="FF0000"/>
              </a:solidFill>
              <a:latin typeface="Gill Sans MT" charset="0"/>
              <a:cs typeface="+mn-cs"/>
            </a:endParaRPr>
          </a:p>
        </p:txBody>
      </p:sp>
      <p:grpSp>
        <p:nvGrpSpPr>
          <p:cNvPr id="685150" name="Group 94"/>
          <p:cNvGrpSpPr>
            <a:grpSpLocks/>
          </p:cNvGrpSpPr>
          <p:nvPr/>
        </p:nvGrpSpPr>
        <p:grpSpPr bwMode="auto">
          <a:xfrm>
            <a:off x="3768725" y="5656263"/>
            <a:ext cx="2471738" cy="374650"/>
            <a:chOff x="2376" y="3383"/>
            <a:chExt cx="1557" cy="236"/>
          </a:xfrm>
        </p:grpSpPr>
        <p:sp>
          <p:nvSpPr>
            <p:cNvPr id="67607" name="Text Box 95"/>
            <p:cNvSpPr txBox="1">
              <a:spLocks noChangeArrowheads="1"/>
            </p:cNvSpPr>
            <p:nvPr/>
          </p:nvSpPr>
          <p:spPr bwMode="auto">
            <a:xfrm>
              <a:off x="2376" y="3388"/>
              <a:ext cx="247"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A</a:t>
              </a:r>
              <a:r>
                <a:rPr lang="ja-JP" altLang="en-US">
                  <a:solidFill>
                    <a:srgbClr val="000000"/>
                  </a:solidFill>
                  <a:latin typeface="Arial" charset="0"/>
                  <a:cs typeface="Arial" charset="0"/>
                </a:rPr>
                <a:t>’</a:t>
              </a:r>
              <a:endParaRPr lang="en-US" dirty="0">
                <a:solidFill>
                  <a:srgbClr val="000000"/>
                </a:solidFill>
                <a:latin typeface="Arial" charset="0"/>
                <a:cs typeface="Arial" charset="0"/>
              </a:endParaRPr>
            </a:p>
          </p:txBody>
        </p:sp>
        <p:sp>
          <p:nvSpPr>
            <p:cNvPr id="67608" name="Text Box 96"/>
            <p:cNvSpPr txBox="1">
              <a:spLocks noChangeArrowheads="1"/>
            </p:cNvSpPr>
            <p:nvPr/>
          </p:nvSpPr>
          <p:spPr bwMode="auto">
            <a:xfrm>
              <a:off x="3133" y="3387"/>
              <a:ext cx="20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4</a:t>
              </a:r>
            </a:p>
          </p:txBody>
        </p:sp>
        <p:sp>
          <p:nvSpPr>
            <p:cNvPr id="67609" name="Text Box 97"/>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60</a:t>
              </a:r>
            </a:p>
          </p:txBody>
        </p:sp>
      </p:grpSp>
      <p:sp>
        <p:nvSpPr>
          <p:cNvPr id="685154" name="Rectangle 98"/>
          <p:cNvSpPr>
            <a:spLocks noChangeArrowheads="1"/>
          </p:cNvSpPr>
          <p:nvPr/>
        </p:nvSpPr>
        <p:spPr bwMode="auto">
          <a:xfrm>
            <a:off x="619121" y="2884488"/>
            <a:ext cx="3729037" cy="5318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ts val="3000"/>
              </a:lnSpc>
              <a:spcBef>
                <a:spcPct val="20000"/>
              </a:spcBef>
              <a:buClr>
                <a:srgbClr val="000099"/>
              </a:buClr>
              <a:buSzPct val="65000"/>
              <a:buFont typeface="Wingdings" charset="0"/>
              <a:buNone/>
              <a:defRPr/>
            </a:pPr>
            <a:r>
              <a:rPr lang="en-US" sz="2800" dirty="0">
                <a:solidFill>
                  <a:srgbClr val="CC0000"/>
                </a:solidFill>
                <a:latin typeface="Gill Sans MT" charset="0"/>
                <a:cs typeface="+mn-cs"/>
              </a:rPr>
              <a:t>            selectively send </a:t>
            </a:r>
          </a:p>
          <a:p>
            <a:pPr marL="342900" indent="-342900">
              <a:lnSpc>
                <a:spcPts val="3000"/>
              </a:lnSpc>
              <a:spcBef>
                <a:spcPct val="20000"/>
              </a:spcBef>
              <a:buClr>
                <a:srgbClr val="000099"/>
              </a:buClr>
              <a:buSzPct val="65000"/>
              <a:buFont typeface="Wingdings" charset="0"/>
              <a:buNone/>
              <a:defRPr/>
            </a:pPr>
            <a:r>
              <a:rPr lang="en-US" sz="2800" dirty="0">
                <a:solidFill>
                  <a:srgbClr val="CC0000"/>
                </a:solidFill>
                <a:latin typeface="Gill Sans MT" charset="0"/>
                <a:cs typeface="+mn-cs"/>
              </a:rPr>
              <a:t>on just one link</a:t>
            </a:r>
          </a:p>
        </p:txBody>
      </p:sp>
      <p:sp>
        <p:nvSpPr>
          <p:cNvPr id="114"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24</a:t>
            </a:fld>
            <a:endParaRPr lang="en-US" sz="1200" dirty="0">
              <a:latin typeface="Tahoma" charset="0"/>
            </a:endParaRPr>
          </a:p>
        </p:txBody>
      </p:sp>
      <p:sp>
        <p:nvSpPr>
          <p:cNvPr id="115"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42438939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85088"/>
                                        </p:tgtEl>
                                        <p:attrNameLst>
                                          <p:attrName>style.visibility</p:attrName>
                                        </p:attrNameLst>
                                      </p:cBhvr>
                                      <p:to>
                                        <p:strVal val="visible"/>
                                      </p:to>
                                    </p:set>
                                    <p:animEffect transition="in" filter="dissolve">
                                      <p:cBhvr>
                                        <p:cTn id="7" dur="500"/>
                                        <p:tgtEl>
                                          <p:spTgt spid="685088"/>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6850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685098"/>
                                        </p:tgtEl>
                                        <p:attrNameLst>
                                          <p:attrName>style.visibility</p:attrName>
                                        </p:attrNameLst>
                                      </p:cBhvr>
                                      <p:to>
                                        <p:strVal val="visible"/>
                                      </p:to>
                                    </p:set>
                                    <p:animEffect transition="in" filter="dissolve">
                                      <p:cBhvr>
                                        <p:cTn id="15" dur="500"/>
                                        <p:tgtEl>
                                          <p:spTgt spid="68509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85104"/>
                                        </p:tgtEl>
                                        <p:attrNameLst>
                                          <p:attrName>style.visibility</p:attrName>
                                        </p:attrNameLst>
                                      </p:cBhvr>
                                      <p:to>
                                        <p:strVal val="visible"/>
                                      </p:to>
                                    </p:set>
                                    <p:animEffect transition="in" filter="dissolve">
                                      <p:cBhvr>
                                        <p:cTn id="18" dur="500"/>
                                        <p:tgtEl>
                                          <p:spTgt spid="68510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685093"/>
                                        </p:tgtEl>
                                        <p:attrNameLst>
                                          <p:attrName>style.visibility</p:attrName>
                                        </p:attrNameLst>
                                      </p:cBhvr>
                                      <p:to>
                                        <p:strVal val="hidden"/>
                                      </p:to>
                                    </p:set>
                                  </p:childTnLst>
                                </p:cTn>
                              </p:par>
                              <p:par>
                                <p:cTn id="23" presetID="0" presetClass="path" presetSubtype="0" accel="50000" decel="50000" fill="hold" nodeType="withEffect">
                                  <p:stCondLst>
                                    <p:cond delay="0"/>
                                  </p:stCondLst>
                                  <p:childTnLst>
                                    <p:animMotion origin="layout" path="M -4.44444E-6 -2.59259E-6 L -0.10694 0.11482 L -0.10694 0.24329 " pathEditMode="relative" rAng="0" ptsTypes="AAA">
                                      <p:cBhvr>
                                        <p:cTn id="24" dur="2000" fill="hold"/>
                                        <p:tgtEl>
                                          <p:spTgt spid="685088"/>
                                        </p:tgtEl>
                                        <p:attrNameLst>
                                          <p:attrName>ppt_x</p:attrName>
                                          <p:attrName>ppt_y</p:attrName>
                                        </p:attrNameLst>
                                      </p:cBhvr>
                                      <p:rCtr x="-5347" y="12153"/>
                                    </p:animMotion>
                                  </p:childTnLst>
                                </p:cTn>
                              </p:par>
                            </p:childTnLst>
                          </p:cTn>
                        </p:par>
                        <p:par>
                          <p:cTn id="25" fill="hold" nodeType="afterGroup">
                            <p:stCondLst>
                              <p:cond delay="2000"/>
                            </p:stCondLst>
                            <p:childTnLst>
                              <p:par>
                                <p:cTn id="26" presetID="9" presetClass="entr" presetSubtype="0" fill="hold" nodeType="afterEffect">
                                  <p:stCondLst>
                                    <p:cond delay="0"/>
                                  </p:stCondLst>
                                  <p:childTnLst>
                                    <p:set>
                                      <p:cBhvr>
                                        <p:cTn id="27" dur="1" fill="hold">
                                          <p:stCondLst>
                                            <p:cond delay="0"/>
                                          </p:stCondLst>
                                        </p:cTn>
                                        <p:tgtEl>
                                          <p:spTgt spid="685105"/>
                                        </p:tgtEl>
                                        <p:attrNameLst>
                                          <p:attrName>style.visibility</p:attrName>
                                        </p:attrNameLst>
                                      </p:cBhvr>
                                      <p:to>
                                        <p:strVal val="visible"/>
                                      </p:to>
                                    </p:set>
                                    <p:animEffect transition="in" filter="dissolve">
                                      <p:cBhvr>
                                        <p:cTn id="28" dur="500"/>
                                        <p:tgtEl>
                                          <p:spTgt spid="685105"/>
                                        </p:tgtEl>
                                      </p:cBhvr>
                                    </p:animEffect>
                                  </p:childTnLst>
                                </p:cTn>
                              </p:par>
                            </p:childTnLst>
                          </p:cTn>
                        </p:par>
                        <p:par>
                          <p:cTn id="29" fill="hold" nodeType="afterGroup">
                            <p:stCondLst>
                              <p:cond delay="2500"/>
                            </p:stCondLst>
                            <p:childTnLst>
                              <p:par>
                                <p:cTn id="30" presetID="1" presetClass="entr" presetSubtype="0" fill="hold" grpId="0" nodeType="afterEffect">
                                  <p:stCondLst>
                                    <p:cond delay="0"/>
                                  </p:stCondLst>
                                  <p:childTnLst>
                                    <p:set>
                                      <p:cBhvr>
                                        <p:cTn id="31" dur="1" fill="hold">
                                          <p:stCondLst>
                                            <p:cond delay="0"/>
                                          </p:stCondLst>
                                        </p:cTn>
                                        <p:tgtEl>
                                          <p:spTgt spid="685140">
                                            <p:txEl>
                                              <p:pRg st="0" end="0"/>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85142"/>
                                        </p:tgtEl>
                                        <p:attrNameLst>
                                          <p:attrName>style.visibility</p:attrName>
                                        </p:attrNameLst>
                                      </p:cBhvr>
                                      <p:to>
                                        <p:strVal val="visible"/>
                                      </p:to>
                                    </p:set>
                                  </p:childTnLst>
                                </p:cTn>
                              </p:par>
                            </p:childTnLst>
                          </p:cTn>
                        </p:par>
                        <p:par>
                          <p:cTn id="36" fill="hold" nodeType="afterGroup">
                            <p:stCondLst>
                              <p:cond delay="0"/>
                            </p:stCondLst>
                            <p:childTnLst>
                              <p:par>
                                <p:cTn id="37" presetID="1" presetClass="exit" presetSubtype="0" fill="hold" nodeType="afterEffect">
                                  <p:stCondLst>
                                    <p:cond delay="0"/>
                                  </p:stCondLst>
                                  <p:childTnLst>
                                    <p:set>
                                      <p:cBhvr>
                                        <p:cTn id="38" dur="1" fill="hold">
                                          <p:stCondLst>
                                            <p:cond delay="0"/>
                                          </p:stCondLst>
                                        </p:cTn>
                                        <p:tgtEl>
                                          <p:spTgt spid="685088"/>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685115"/>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2.5E-6 6.2963E-6 L -0.12118 -0.09814 " pathEditMode="relative" ptsTypes="AA">
                                      <p:cBhvr>
                                        <p:cTn id="42" dur="2000" fill="hold"/>
                                        <p:tgtEl>
                                          <p:spTgt spid="685115"/>
                                        </p:tgtEl>
                                        <p:attrNameLst>
                                          <p:attrName>ppt_x</p:attrName>
                                          <p:attrName>ppt_y</p:attrName>
                                        </p:attrNameLst>
                                      </p:cBhvr>
                                    </p:animMotion>
                                  </p:childTnLst>
                                </p:cTn>
                              </p:par>
                              <p:par>
                                <p:cTn id="43" presetID="1" presetClass="entr" presetSubtype="0" fill="hold" nodeType="withEffect">
                                  <p:stCondLst>
                                    <p:cond delay="0"/>
                                  </p:stCondLst>
                                  <p:childTnLst>
                                    <p:set>
                                      <p:cBhvr>
                                        <p:cTn id="44" dur="1" fill="hold">
                                          <p:stCondLst>
                                            <p:cond delay="0"/>
                                          </p:stCondLst>
                                        </p:cTn>
                                        <p:tgtEl>
                                          <p:spTgt spid="685120"/>
                                        </p:tgtEl>
                                        <p:attrNameLst>
                                          <p:attrName>style.visibility</p:attrName>
                                        </p:attrNameLst>
                                      </p:cBhvr>
                                      <p:to>
                                        <p:strVal val="visible"/>
                                      </p:to>
                                    </p:set>
                                  </p:childTnLst>
                                </p:cTn>
                              </p:par>
                              <p:par>
                                <p:cTn id="45" presetID="0" presetClass="path" presetSubtype="0" accel="50000" decel="50000" fill="hold" nodeType="withEffect">
                                  <p:stCondLst>
                                    <p:cond delay="0"/>
                                  </p:stCondLst>
                                  <p:childTnLst>
                                    <p:animMotion origin="layout" path="M 3.61111E-6 -7.40741E-7 L -0.09532 0.14352 " pathEditMode="relative" rAng="0" ptsTypes="AA">
                                      <p:cBhvr>
                                        <p:cTn id="46" dur="2000" fill="hold"/>
                                        <p:tgtEl>
                                          <p:spTgt spid="685120"/>
                                        </p:tgtEl>
                                        <p:attrNameLst>
                                          <p:attrName>ppt_x</p:attrName>
                                          <p:attrName>ppt_y</p:attrName>
                                        </p:attrNameLst>
                                      </p:cBhvr>
                                      <p:rCtr x="-4774" y="7176"/>
                                    </p:animMotion>
                                  </p:childTnLst>
                                </p:cTn>
                              </p:par>
                              <p:par>
                                <p:cTn id="47" presetID="1" presetClass="entr" presetSubtype="0" fill="hold" nodeType="withEffect">
                                  <p:stCondLst>
                                    <p:cond delay="0"/>
                                  </p:stCondLst>
                                  <p:childTnLst>
                                    <p:set>
                                      <p:cBhvr>
                                        <p:cTn id="48" dur="1" fill="hold">
                                          <p:stCondLst>
                                            <p:cond delay="0"/>
                                          </p:stCondLst>
                                        </p:cTn>
                                        <p:tgtEl>
                                          <p:spTgt spid="685125"/>
                                        </p:tgtEl>
                                        <p:attrNameLst>
                                          <p:attrName>style.visibility</p:attrName>
                                        </p:attrNameLst>
                                      </p:cBhvr>
                                      <p:to>
                                        <p:strVal val="visible"/>
                                      </p:to>
                                    </p:set>
                                  </p:childTnLst>
                                </p:cTn>
                              </p:par>
                              <p:par>
                                <p:cTn id="49" presetID="0" presetClass="path" presetSubtype="0" accel="50000" decel="50000" fill="hold" nodeType="withEffect">
                                  <p:stCondLst>
                                    <p:cond delay="0"/>
                                  </p:stCondLst>
                                  <p:childTnLst>
                                    <p:animMotion origin="layout" path="M 3.61111E-6 -7.40741E-7 L 0.03489 0.15509 " pathEditMode="relative" rAng="0" ptsTypes="AA">
                                      <p:cBhvr>
                                        <p:cTn id="50" dur="2000" fill="hold"/>
                                        <p:tgtEl>
                                          <p:spTgt spid="685125"/>
                                        </p:tgtEl>
                                        <p:attrNameLst>
                                          <p:attrName>ppt_x</p:attrName>
                                          <p:attrName>ppt_y</p:attrName>
                                        </p:attrNameLst>
                                      </p:cBhvr>
                                      <p:rCtr x="1736" y="7755"/>
                                    </p:animMotion>
                                  </p:childTnLst>
                                </p:cTn>
                              </p:par>
                              <p:par>
                                <p:cTn id="51" presetID="1" presetClass="entr" presetSubtype="0" fill="hold" nodeType="withEffect">
                                  <p:stCondLst>
                                    <p:cond delay="0"/>
                                  </p:stCondLst>
                                  <p:childTnLst>
                                    <p:set>
                                      <p:cBhvr>
                                        <p:cTn id="52" dur="1" fill="hold">
                                          <p:stCondLst>
                                            <p:cond delay="0"/>
                                          </p:stCondLst>
                                        </p:cTn>
                                        <p:tgtEl>
                                          <p:spTgt spid="685130"/>
                                        </p:tgtEl>
                                        <p:attrNameLst>
                                          <p:attrName>style.visibility</p:attrName>
                                        </p:attrNameLst>
                                      </p:cBhvr>
                                      <p:to>
                                        <p:strVal val="visible"/>
                                      </p:to>
                                    </p:set>
                                  </p:childTnLst>
                                </p:cTn>
                              </p:par>
                              <p:par>
                                <p:cTn id="53" presetID="0" presetClass="path" presetSubtype="0" accel="50000" decel="50000" fill="hold" nodeType="withEffect">
                                  <p:stCondLst>
                                    <p:cond delay="0"/>
                                  </p:stCondLst>
                                  <p:childTnLst>
                                    <p:animMotion origin="layout" path="M 3.61111E-6 -7.40741E-7 L 0.16163 0.06667 " pathEditMode="relative" rAng="0" ptsTypes="AA">
                                      <p:cBhvr>
                                        <p:cTn id="54" dur="2000" fill="hold"/>
                                        <p:tgtEl>
                                          <p:spTgt spid="685130"/>
                                        </p:tgtEl>
                                        <p:attrNameLst>
                                          <p:attrName>ppt_x</p:attrName>
                                          <p:attrName>ppt_y</p:attrName>
                                        </p:attrNameLst>
                                      </p:cBhvr>
                                      <p:rCtr x="8073" y="3333"/>
                                    </p:animMotion>
                                  </p:childTnLst>
                                </p:cTn>
                              </p:par>
                              <p:par>
                                <p:cTn id="55" presetID="1" presetClass="entr" presetSubtype="0" fill="hold" nodeType="withEffect">
                                  <p:stCondLst>
                                    <p:cond delay="0"/>
                                  </p:stCondLst>
                                  <p:childTnLst>
                                    <p:set>
                                      <p:cBhvr>
                                        <p:cTn id="56" dur="1" fill="hold">
                                          <p:stCondLst>
                                            <p:cond delay="0"/>
                                          </p:stCondLst>
                                        </p:cTn>
                                        <p:tgtEl>
                                          <p:spTgt spid="685135"/>
                                        </p:tgtEl>
                                        <p:attrNameLst>
                                          <p:attrName>style.visibility</p:attrName>
                                        </p:attrNameLst>
                                      </p:cBhvr>
                                      <p:to>
                                        <p:strVal val="visible"/>
                                      </p:to>
                                    </p:set>
                                  </p:childTnLst>
                                </p:cTn>
                              </p:par>
                              <p:par>
                                <p:cTn id="57" presetID="0" presetClass="path" presetSubtype="0" accel="50000" decel="50000" fill="hold" nodeType="withEffect">
                                  <p:stCondLst>
                                    <p:cond delay="0"/>
                                  </p:stCondLst>
                                  <p:childTnLst>
                                    <p:animMotion origin="layout" path="M 8.33333E-7 -3.7037E-6 L 0.11545 -0.10231 " pathEditMode="relative" rAng="0" ptsTypes="AA">
                                      <p:cBhvr>
                                        <p:cTn id="58" dur="2000" fill="hold"/>
                                        <p:tgtEl>
                                          <p:spTgt spid="685135"/>
                                        </p:tgtEl>
                                        <p:attrNameLst>
                                          <p:attrName>ppt_x</p:attrName>
                                          <p:attrName>ppt_y</p:attrName>
                                        </p:attrNameLst>
                                      </p:cBhvr>
                                      <p:rCtr x="5764" y="-5116"/>
                                    </p:animMotion>
                                  </p:childTnLst>
                                </p:cTn>
                              </p:par>
                            </p:childTnLst>
                          </p:cTn>
                        </p:par>
                        <p:par>
                          <p:cTn id="59" fill="hold" nodeType="afterGroup">
                            <p:stCondLst>
                              <p:cond delay="2000"/>
                            </p:stCondLst>
                            <p:childTnLst>
                              <p:par>
                                <p:cTn id="60" presetID="1" presetClass="exit" presetSubtype="0" fill="hold" nodeType="afterEffect">
                                  <p:stCondLst>
                                    <p:cond delay="0"/>
                                  </p:stCondLst>
                                  <p:childTnLst>
                                    <p:set>
                                      <p:cBhvr>
                                        <p:cTn id="61" dur="1" fill="hold">
                                          <p:stCondLst>
                                            <p:cond delay="0"/>
                                          </p:stCondLst>
                                        </p:cTn>
                                        <p:tgtEl>
                                          <p:spTgt spid="685135"/>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685130"/>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685125"/>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685120"/>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685115"/>
                                        </p:tgtEl>
                                        <p:attrNameLst>
                                          <p:attrName>style.visibility</p:attrName>
                                        </p:attrNameLst>
                                      </p:cBhvr>
                                      <p:to>
                                        <p:strVal val="hidden"/>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9" presetClass="entr" presetSubtype="0" fill="hold" nodeType="clickEffect">
                                  <p:stCondLst>
                                    <p:cond delay="0"/>
                                  </p:stCondLst>
                                  <p:childTnLst>
                                    <p:set>
                                      <p:cBhvr>
                                        <p:cTn id="73" dur="1" fill="hold">
                                          <p:stCondLst>
                                            <p:cond delay="0"/>
                                          </p:stCondLst>
                                        </p:cTn>
                                        <p:tgtEl>
                                          <p:spTgt spid="685148"/>
                                        </p:tgtEl>
                                        <p:attrNameLst>
                                          <p:attrName>style.visibility</p:attrName>
                                        </p:attrNameLst>
                                      </p:cBhvr>
                                      <p:to>
                                        <p:strVal val="visible"/>
                                      </p:to>
                                    </p:set>
                                    <p:animEffect transition="in" filter="dissolve">
                                      <p:cBhvr>
                                        <p:cTn id="74" dur="500"/>
                                        <p:tgtEl>
                                          <p:spTgt spid="685148"/>
                                        </p:tgtEl>
                                      </p:cBhvr>
                                    </p:animEffect>
                                  </p:childTnLst>
                                </p:cTn>
                              </p:par>
                            </p:childTnLst>
                          </p:cTn>
                        </p:par>
                        <p:par>
                          <p:cTn id="75" fill="hold" nodeType="afterGroup">
                            <p:stCondLst>
                              <p:cond delay="500"/>
                            </p:stCondLst>
                            <p:childTnLst>
                              <p:par>
                                <p:cTn id="76" presetID="0" presetClass="path" presetSubtype="0" accel="50000" decel="50000" fill="hold" nodeType="afterEffect">
                                  <p:stCondLst>
                                    <p:cond delay="0"/>
                                  </p:stCondLst>
                                  <p:childTnLst>
                                    <p:animMotion origin="layout" path="M -0.00139 -0.00509 L -0.03767 -0.17014 " pathEditMode="relative" rAng="0" ptsTypes="AA">
                                      <p:cBhvr>
                                        <p:cTn id="77" dur="2000" fill="hold"/>
                                        <p:tgtEl>
                                          <p:spTgt spid="685148"/>
                                        </p:tgtEl>
                                        <p:attrNameLst>
                                          <p:attrName>ppt_x</p:attrName>
                                          <p:attrName>ppt_y</p:attrName>
                                        </p:attrNameLst>
                                      </p:cBhvr>
                                      <p:rCtr x="-1823" y="-8264"/>
                                    </p:animMotion>
                                  </p:childTnLst>
                                </p:cTn>
                              </p:par>
                            </p:childTnLst>
                          </p:cTn>
                        </p:par>
                        <p:par>
                          <p:cTn id="78" fill="hold" nodeType="afterGroup">
                            <p:stCondLst>
                              <p:cond delay="2500"/>
                            </p:stCondLst>
                            <p:childTnLst>
                              <p:par>
                                <p:cTn id="79" presetID="1" presetClass="entr" presetSubtype="0" fill="hold" grpId="0" nodeType="afterEffect">
                                  <p:stCondLst>
                                    <p:cond delay="0"/>
                                  </p:stCondLst>
                                  <p:childTnLst>
                                    <p:set>
                                      <p:cBhvr>
                                        <p:cTn id="80" dur="1" fill="hold">
                                          <p:stCondLst>
                                            <p:cond delay="0"/>
                                          </p:stCondLst>
                                        </p:cTn>
                                        <p:tgtEl>
                                          <p:spTgt spid="685149">
                                            <p:txEl>
                                              <p:pRg st="0" end="0"/>
                                            </p:txEl>
                                          </p:spTgt>
                                        </p:tgtEl>
                                        <p:attrNameLst>
                                          <p:attrName>style.visibility</p:attrName>
                                        </p:attrNameLst>
                                      </p:cBhvr>
                                      <p:to>
                                        <p:strVal val="visible"/>
                                      </p:to>
                                    </p:set>
                                  </p:childTnLst>
                                </p:cTn>
                              </p:par>
                            </p:childTnLst>
                          </p:cTn>
                        </p:par>
                        <p:par>
                          <p:cTn id="81" fill="hold" nodeType="afterGroup">
                            <p:stCondLst>
                              <p:cond delay="2500"/>
                            </p:stCondLst>
                            <p:childTnLst>
                              <p:par>
                                <p:cTn id="82" presetID="9" presetClass="entr" presetSubtype="0" fill="hold" nodeType="afterEffect">
                                  <p:stCondLst>
                                    <p:cond delay="0"/>
                                  </p:stCondLst>
                                  <p:childTnLst>
                                    <p:set>
                                      <p:cBhvr>
                                        <p:cTn id="83" dur="1" fill="hold">
                                          <p:stCondLst>
                                            <p:cond delay="0"/>
                                          </p:stCondLst>
                                        </p:cTn>
                                        <p:tgtEl>
                                          <p:spTgt spid="685150"/>
                                        </p:tgtEl>
                                        <p:attrNameLst>
                                          <p:attrName>style.visibility</p:attrName>
                                        </p:attrNameLst>
                                      </p:cBhvr>
                                      <p:to>
                                        <p:strVal val="visible"/>
                                      </p:to>
                                    </p:set>
                                    <p:animEffect transition="in" filter="dissolve">
                                      <p:cBhvr>
                                        <p:cTn id="84" dur="500"/>
                                        <p:tgtEl>
                                          <p:spTgt spid="685150"/>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85154">
                                            <p:txEl>
                                              <p:pRg st="0" end="0"/>
                                            </p:txEl>
                                          </p:spTgt>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85154">
                                            <p:txEl>
                                              <p:pRg st="1" end="1"/>
                                            </p:txEl>
                                          </p:spTgt>
                                        </p:tgtEl>
                                        <p:attrNameLst>
                                          <p:attrName>style.visibility</p:attrName>
                                        </p:attrNameLst>
                                      </p:cBhvr>
                                      <p:to>
                                        <p:strVal val="visible"/>
                                      </p:to>
                                    </p:set>
                                  </p:childTnLst>
                                </p:cTn>
                              </p:par>
                            </p:childTnLst>
                          </p:cTn>
                        </p:par>
                        <p:par>
                          <p:cTn id="93" fill="hold" nodeType="afterGroup">
                            <p:stCondLst>
                              <p:cond delay="0"/>
                            </p:stCondLst>
                            <p:childTnLst>
                              <p:par>
                                <p:cTn id="94" presetID="0" presetClass="path" presetSubtype="0" accel="50000" decel="50000" fill="hold" nodeType="afterEffect">
                                  <p:stCondLst>
                                    <p:cond delay="0"/>
                                  </p:stCondLst>
                                  <p:childTnLst>
                                    <p:animMotion origin="layout" path="M -0.03611 -0.1588 L -0.03472 -0.32871 " pathEditMode="relative" ptsTypes="AA">
                                      <p:cBhvr>
                                        <p:cTn id="95" dur="2000" fill="hold"/>
                                        <p:tgtEl>
                                          <p:spTgt spid="68514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104" grpId="0"/>
      <p:bldP spid="685140" grpId="0" build="p"/>
      <p:bldP spid="685142" grpId="0"/>
      <p:bldP spid="685149" grpId="0" build="p"/>
      <p:bldP spid="68515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5"/>
          <p:cNvSpPr>
            <a:spLocks noGrp="1" noChangeArrowheads="1"/>
          </p:cNvSpPr>
          <p:nvPr>
            <p:ph type="title"/>
          </p:nvPr>
        </p:nvSpPr>
        <p:spPr>
          <a:xfrm>
            <a:off x="546100" y="0"/>
            <a:ext cx="7772400" cy="1143000"/>
          </a:xfrm>
        </p:spPr>
        <p:txBody>
          <a:bodyPr/>
          <a:lstStyle/>
          <a:p>
            <a:pPr>
              <a:defRPr/>
            </a:pPr>
            <a:r>
              <a:rPr lang="en-US" dirty="0">
                <a:cs typeface="+mj-cs"/>
              </a:rPr>
              <a:t>Interconnecting Switches</a:t>
            </a:r>
          </a:p>
        </p:txBody>
      </p:sp>
      <p:sp>
        <p:nvSpPr>
          <p:cNvPr id="68613" name="Rectangle 6"/>
          <p:cNvSpPr>
            <a:spLocks noGrp="1" noChangeArrowheads="1"/>
          </p:cNvSpPr>
          <p:nvPr>
            <p:ph type="body" idx="1"/>
          </p:nvPr>
        </p:nvSpPr>
        <p:spPr>
          <a:xfrm>
            <a:off x="698500" y="1320800"/>
            <a:ext cx="7881938" cy="682625"/>
          </a:xfrm>
        </p:spPr>
        <p:txBody>
          <a:bodyPr/>
          <a:lstStyle/>
          <a:p>
            <a:pPr marL="0" indent="0">
              <a:buNone/>
              <a:defRPr/>
            </a:pPr>
            <a:r>
              <a:rPr lang="en-US" dirty="0">
                <a:latin typeface="+mj-lt"/>
                <a:cs typeface="+mn-cs"/>
              </a:rPr>
              <a:t>self-learning switches can be connected together:</a:t>
            </a:r>
          </a:p>
        </p:txBody>
      </p:sp>
      <p:sp>
        <p:nvSpPr>
          <p:cNvPr id="681030" name="Rectangle 70"/>
          <p:cNvSpPr>
            <a:spLocks noChangeArrowheads="1"/>
          </p:cNvSpPr>
          <p:nvPr/>
        </p:nvSpPr>
        <p:spPr bwMode="auto">
          <a:xfrm>
            <a:off x="690563" y="4535488"/>
            <a:ext cx="7881937" cy="167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nSpc>
                <a:spcPct val="85000"/>
              </a:lnSpc>
              <a:spcBef>
                <a:spcPct val="20000"/>
              </a:spcBef>
              <a:buClr>
                <a:srgbClr val="000099"/>
              </a:buClr>
              <a:buSzPct val="65000"/>
              <a:defRPr/>
            </a:pPr>
            <a:r>
              <a:rPr lang="en-US" sz="2800" i="1" u="sng" dirty="0">
                <a:solidFill>
                  <a:srgbClr val="CC0000"/>
                </a:solidFill>
                <a:latin typeface="+mj-lt"/>
                <a:cs typeface="+mn-cs"/>
              </a:rPr>
              <a:t>Q:</a:t>
            </a:r>
            <a:r>
              <a:rPr lang="en-US" sz="2800" i="1" dirty="0">
                <a:solidFill>
                  <a:srgbClr val="000000"/>
                </a:solidFill>
                <a:latin typeface="+mj-lt"/>
                <a:cs typeface="+mn-cs"/>
              </a:rPr>
              <a:t> </a:t>
            </a:r>
            <a:r>
              <a:rPr lang="en-US" sz="2800" i="0" dirty="0">
                <a:solidFill>
                  <a:srgbClr val="000000"/>
                </a:solidFill>
                <a:latin typeface="+mj-lt"/>
                <a:cs typeface="+mn-cs"/>
              </a:rPr>
              <a:t>sending from A to G - how does S</a:t>
            </a:r>
            <a:r>
              <a:rPr lang="en-US" sz="2800" i="0" baseline="-25000" dirty="0">
                <a:solidFill>
                  <a:srgbClr val="000000"/>
                </a:solidFill>
                <a:latin typeface="+mj-lt"/>
                <a:cs typeface="+mn-cs"/>
              </a:rPr>
              <a:t>1</a:t>
            </a:r>
            <a:r>
              <a:rPr lang="en-US" sz="2800" i="0" dirty="0">
                <a:solidFill>
                  <a:srgbClr val="000000"/>
                </a:solidFill>
                <a:latin typeface="+mj-lt"/>
                <a:cs typeface="+mn-cs"/>
              </a:rPr>
              <a:t> know to forward frame destined to G via S</a:t>
            </a:r>
            <a:r>
              <a:rPr lang="en-US" sz="2800" i="0" baseline="-25000" dirty="0">
                <a:solidFill>
                  <a:srgbClr val="000000"/>
                </a:solidFill>
                <a:latin typeface="+mj-lt"/>
                <a:cs typeface="+mn-cs"/>
              </a:rPr>
              <a:t>4</a:t>
            </a:r>
            <a:r>
              <a:rPr lang="en-US" sz="2800" i="0" dirty="0">
                <a:solidFill>
                  <a:srgbClr val="000000"/>
                </a:solidFill>
                <a:latin typeface="+mj-lt"/>
                <a:cs typeface="+mn-cs"/>
              </a:rPr>
              <a:t> and S</a:t>
            </a:r>
            <a:r>
              <a:rPr lang="en-US" sz="2800" i="0" baseline="-25000" dirty="0">
                <a:solidFill>
                  <a:srgbClr val="000000"/>
                </a:solidFill>
                <a:latin typeface="+mj-lt"/>
                <a:cs typeface="+mn-cs"/>
              </a:rPr>
              <a:t>3</a:t>
            </a:r>
            <a:r>
              <a:rPr lang="en-US" sz="2800" i="0" dirty="0">
                <a:solidFill>
                  <a:srgbClr val="000000"/>
                </a:solidFill>
                <a:latin typeface="+mj-lt"/>
                <a:cs typeface="+mn-cs"/>
              </a:rPr>
              <a:t>?</a:t>
            </a:r>
          </a:p>
          <a:p>
            <a:pPr marL="457200" indent="-287338">
              <a:lnSpc>
                <a:spcPct val="85000"/>
              </a:lnSpc>
              <a:spcBef>
                <a:spcPct val="20000"/>
              </a:spcBef>
              <a:buClr>
                <a:srgbClr val="000099"/>
              </a:buClr>
              <a:buSzPct val="100000"/>
              <a:buFont typeface="Wingdings" charset="2"/>
              <a:buChar char="§"/>
              <a:defRPr/>
            </a:pPr>
            <a:r>
              <a:rPr lang="en-US" sz="2800" i="1" u="sng" dirty="0">
                <a:solidFill>
                  <a:srgbClr val="CC0000"/>
                </a:solidFill>
                <a:latin typeface="+mj-lt"/>
                <a:cs typeface="+mn-cs"/>
              </a:rPr>
              <a:t>A:</a:t>
            </a:r>
            <a:r>
              <a:rPr lang="en-US" sz="2800" i="1" dirty="0">
                <a:solidFill>
                  <a:srgbClr val="CC0000"/>
                </a:solidFill>
                <a:latin typeface="+mj-lt"/>
                <a:cs typeface="+mn-cs"/>
              </a:rPr>
              <a:t> </a:t>
            </a:r>
            <a:r>
              <a:rPr lang="en-US" sz="2800" i="0" dirty="0">
                <a:solidFill>
                  <a:srgbClr val="000000"/>
                </a:solidFill>
                <a:latin typeface="+mj-lt"/>
                <a:cs typeface="+mn-cs"/>
              </a:rPr>
              <a:t>self learning! (works </a:t>
            </a:r>
            <a:r>
              <a:rPr lang="en-US" sz="2800" dirty="0">
                <a:solidFill>
                  <a:srgbClr val="000000"/>
                </a:solidFill>
                <a:latin typeface="+mj-lt"/>
                <a:cs typeface="+mn-cs"/>
              </a:rPr>
              <a:t>exactly</a:t>
            </a:r>
            <a:r>
              <a:rPr lang="en-US" sz="2800" i="0" dirty="0">
                <a:solidFill>
                  <a:srgbClr val="000000"/>
                </a:solidFill>
                <a:latin typeface="+mj-lt"/>
                <a:cs typeface="+mn-cs"/>
              </a:rPr>
              <a:t> the same as in single-switch case!)</a:t>
            </a:r>
          </a:p>
        </p:txBody>
      </p:sp>
      <p:grpSp>
        <p:nvGrpSpPr>
          <p:cNvPr id="173062" name="Group 1"/>
          <p:cNvGrpSpPr>
            <a:grpSpLocks/>
          </p:cNvGrpSpPr>
          <p:nvPr/>
        </p:nvGrpSpPr>
        <p:grpSpPr bwMode="auto">
          <a:xfrm>
            <a:off x="958850" y="2444750"/>
            <a:ext cx="2047875" cy="1358900"/>
            <a:chOff x="958850" y="2444750"/>
            <a:chExt cx="2048416" cy="1358710"/>
          </a:xfrm>
        </p:grpSpPr>
        <p:sp>
          <p:nvSpPr>
            <p:cNvPr id="68657" name="Line 20"/>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58" name="Line 21"/>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59" name="Line 22"/>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60" name="Text Box 64"/>
            <p:cNvSpPr txBox="1">
              <a:spLocks noChangeArrowheads="1"/>
            </p:cNvSpPr>
            <p:nvPr/>
          </p:nvSpPr>
          <p:spPr bwMode="auto">
            <a:xfrm>
              <a:off x="958850" y="2844744"/>
              <a:ext cx="350931" cy="3666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p>
          </p:txBody>
        </p:sp>
        <p:sp>
          <p:nvSpPr>
            <p:cNvPr id="68661" name="Text Box 65"/>
            <p:cNvSpPr txBox="1">
              <a:spLocks noChangeArrowheads="1"/>
            </p:cNvSpPr>
            <p:nvPr/>
          </p:nvSpPr>
          <p:spPr bwMode="auto">
            <a:xfrm>
              <a:off x="1408232" y="3306642"/>
              <a:ext cx="338226" cy="3698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p>
          </p:txBody>
        </p:sp>
        <p:sp>
          <p:nvSpPr>
            <p:cNvPr id="68662" name="Text Box 73"/>
            <p:cNvSpPr txBox="1">
              <a:spLocks noChangeArrowheads="1"/>
            </p:cNvSpPr>
            <p:nvPr/>
          </p:nvSpPr>
          <p:spPr bwMode="auto">
            <a:xfrm>
              <a:off x="2181548" y="2444750"/>
              <a:ext cx="423975" cy="3698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1</a:t>
              </a:r>
            </a:p>
          </p:txBody>
        </p:sp>
        <p:sp>
          <p:nvSpPr>
            <p:cNvPr id="68663" name="Text Box 66"/>
            <p:cNvSpPr txBox="1">
              <a:spLocks noChangeArrowheads="1"/>
            </p:cNvSpPr>
            <p:nvPr/>
          </p:nvSpPr>
          <p:spPr bwMode="auto">
            <a:xfrm>
              <a:off x="2656336" y="3298706"/>
              <a:ext cx="350930" cy="3698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p>
          </p:txBody>
        </p:sp>
        <p:grpSp>
          <p:nvGrpSpPr>
            <p:cNvPr id="173111" name="Group 44"/>
            <p:cNvGrpSpPr>
              <a:grpSpLocks/>
            </p:cNvGrpSpPr>
            <p:nvPr/>
          </p:nvGrpSpPr>
          <p:grpSpPr bwMode="auto">
            <a:xfrm>
              <a:off x="1127760" y="2834640"/>
              <a:ext cx="568960" cy="481140"/>
              <a:chOff x="-44" y="1473"/>
              <a:chExt cx="981" cy="1105"/>
            </a:xfrm>
          </p:grpSpPr>
          <p:pic>
            <p:nvPicPr>
              <p:cNvPr id="17311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12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3112" name="Group 44"/>
            <p:cNvGrpSpPr>
              <a:grpSpLocks/>
            </p:cNvGrpSpPr>
            <p:nvPr/>
          </p:nvGrpSpPr>
          <p:grpSpPr bwMode="auto">
            <a:xfrm>
              <a:off x="1534160" y="3291840"/>
              <a:ext cx="568960" cy="481140"/>
              <a:chOff x="-44" y="1473"/>
              <a:chExt cx="981" cy="1105"/>
            </a:xfrm>
          </p:grpSpPr>
          <p:pic>
            <p:nvPicPr>
              <p:cNvPr id="17311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11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3113" name="Group 44"/>
            <p:cNvGrpSpPr>
              <a:grpSpLocks/>
            </p:cNvGrpSpPr>
            <p:nvPr/>
          </p:nvGrpSpPr>
          <p:grpSpPr bwMode="auto">
            <a:xfrm>
              <a:off x="2062480" y="3322320"/>
              <a:ext cx="568960" cy="481140"/>
              <a:chOff x="-44" y="1473"/>
              <a:chExt cx="981" cy="1105"/>
            </a:xfrm>
          </p:grpSpPr>
          <p:pic>
            <p:nvPicPr>
              <p:cNvPr id="17311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11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686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grpSp>
        <p:nvGrpSpPr>
          <p:cNvPr id="3" name="Group 2"/>
          <p:cNvGrpSpPr>
            <a:grpSpLocks/>
          </p:cNvGrpSpPr>
          <p:nvPr/>
        </p:nvGrpSpPr>
        <p:grpSpPr bwMode="auto">
          <a:xfrm>
            <a:off x="2379663" y="1984375"/>
            <a:ext cx="4856162" cy="2044700"/>
            <a:chOff x="2379663" y="1984375"/>
            <a:chExt cx="4855711" cy="2044145"/>
          </a:xfrm>
        </p:grpSpPr>
        <p:sp>
          <p:nvSpPr>
            <p:cNvPr id="68618" name="Line 23"/>
            <p:cNvSpPr>
              <a:spLocks noChangeShapeType="1"/>
            </p:cNvSpPr>
            <p:nvPr/>
          </p:nvSpPr>
          <p:spPr bwMode="auto">
            <a:xfrm flipH="1">
              <a:off x="3635258" y="3068344"/>
              <a:ext cx="346043" cy="21584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19" name="Line 24"/>
            <p:cNvSpPr>
              <a:spLocks noChangeShapeType="1"/>
            </p:cNvSpPr>
            <p:nvPr/>
          </p:nvSpPr>
          <p:spPr bwMode="auto">
            <a:xfrm flipH="1">
              <a:off x="3949554" y="3087389"/>
              <a:ext cx="125401" cy="58721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0" name="Line 25"/>
            <p:cNvSpPr>
              <a:spLocks noChangeShapeType="1"/>
            </p:cNvSpPr>
            <p:nvPr/>
          </p:nvSpPr>
          <p:spPr bwMode="auto">
            <a:xfrm>
              <a:off x="4254326" y="3030254"/>
              <a:ext cx="230167" cy="36185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1" name="Line 26"/>
            <p:cNvSpPr>
              <a:spLocks noChangeShapeType="1"/>
            </p:cNvSpPr>
            <p:nvPr/>
          </p:nvSpPr>
          <p:spPr bwMode="auto">
            <a:xfrm flipH="1">
              <a:off x="5532145" y="3106433"/>
              <a:ext cx="428585" cy="24440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2" name="Line 27"/>
            <p:cNvSpPr>
              <a:spLocks noChangeShapeType="1"/>
            </p:cNvSpPr>
            <p:nvPr/>
          </p:nvSpPr>
          <p:spPr bwMode="auto">
            <a:xfrm flipH="1">
              <a:off x="6035335" y="3077866"/>
              <a:ext cx="9524" cy="46977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3" name="Line 35"/>
            <p:cNvSpPr>
              <a:spLocks noChangeShapeType="1"/>
            </p:cNvSpPr>
            <p:nvPr/>
          </p:nvSpPr>
          <p:spPr bwMode="auto">
            <a:xfrm flipH="1">
              <a:off x="2379663" y="2355749"/>
              <a:ext cx="1517509" cy="53642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4" name="Line 36"/>
            <p:cNvSpPr>
              <a:spLocks noChangeShapeType="1"/>
            </p:cNvSpPr>
            <p:nvPr/>
          </p:nvSpPr>
          <p:spPr bwMode="auto">
            <a:xfrm>
              <a:off x="4200356" y="2322421"/>
              <a:ext cx="0" cy="59991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5" name="Line 37"/>
            <p:cNvSpPr>
              <a:spLocks noChangeShapeType="1"/>
            </p:cNvSpPr>
            <p:nvPr/>
          </p:nvSpPr>
          <p:spPr bwMode="auto">
            <a:xfrm flipH="1" flipV="1">
              <a:off x="4449571" y="2306551"/>
              <a:ext cx="1406394" cy="68402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6" name="Line 63"/>
            <p:cNvSpPr>
              <a:spLocks noChangeShapeType="1"/>
            </p:cNvSpPr>
            <p:nvPr/>
          </p:nvSpPr>
          <p:spPr bwMode="auto">
            <a:xfrm>
              <a:off x="6411539" y="3131826"/>
              <a:ext cx="285723" cy="15870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7" name="Text Box 67"/>
            <p:cNvSpPr txBox="1">
              <a:spLocks noChangeArrowheads="1"/>
            </p:cNvSpPr>
            <p:nvPr/>
          </p:nvSpPr>
          <p:spPr bwMode="auto">
            <a:xfrm>
              <a:off x="3620973" y="3222289"/>
              <a:ext cx="349218" cy="366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D</a:t>
              </a:r>
            </a:p>
          </p:txBody>
        </p:sp>
        <p:sp>
          <p:nvSpPr>
            <p:cNvPr id="68628" name="Text Box 68"/>
            <p:cNvSpPr txBox="1">
              <a:spLocks noChangeArrowheads="1"/>
            </p:cNvSpPr>
            <p:nvPr/>
          </p:nvSpPr>
          <p:spPr bwMode="auto">
            <a:xfrm>
              <a:off x="4094004" y="3658733"/>
              <a:ext cx="338106" cy="369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E</a:t>
              </a:r>
            </a:p>
          </p:txBody>
        </p:sp>
        <p:sp>
          <p:nvSpPr>
            <p:cNvPr id="68629" name="Text Box 69"/>
            <p:cNvSpPr txBox="1">
              <a:spLocks noChangeArrowheads="1"/>
            </p:cNvSpPr>
            <p:nvPr/>
          </p:nvSpPr>
          <p:spPr bwMode="auto">
            <a:xfrm>
              <a:off x="4567035" y="3057234"/>
              <a:ext cx="325407" cy="369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F</a:t>
              </a:r>
            </a:p>
          </p:txBody>
        </p:sp>
        <p:sp>
          <p:nvSpPr>
            <p:cNvPr id="68630" name="Text Box 74"/>
            <p:cNvSpPr txBox="1">
              <a:spLocks noChangeArrowheads="1"/>
            </p:cNvSpPr>
            <p:nvPr/>
          </p:nvSpPr>
          <p:spPr bwMode="auto">
            <a:xfrm>
              <a:off x="3408267" y="2768387"/>
              <a:ext cx="436521" cy="366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2</a:t>
              </a:r>
            </a:p>
          </p:txBody>
        </p:sp>
        <p:sp>
          <p:nvSpPr>
            <p:cNvPr id="68631" name="Text Box 75"/>
            <p:cNvSpPr txBox="1">
              <a:spLocks noChangeArrowheads="1"/>
            </p:cNvSpPr>
            <p:nvPr/>
          </p:nvSpPr>
          <p:spPr bwMode="auto">
            <a:xfrm>
              <a:off x="4635290" y="1984375"/>
              <a:ext cx="436522" cy="366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4</a:t>
              </a:r>
            </a:p>
          </p:txBody>
        </p:sp>
        <p:sp>
          <p:nvSpPr>
            <p:cNvPr id="68632" name="Text Box 76"/>
            <p:cNvSpPr txBox="1">
              <a:spLocks noChangeArrowheads="1"/>
            </p:cNvSpPr>
            <p:nvPr/>
          </p:nvSpPr>
          <p:spPr bwMode="auto">
            <a:xfrm>
              <a:off x="6009938" y="2570004"/>
              <a:ext cx="436522" cy="3666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3</a:t>
              </a:r>
            </a:p>
          </p:txBody>
        </p:sp>
        <p:sp>
          <p:nvSpPr>
            <p:cNvPr id="68633" name="Text Box 78"/>
            <p:cNvSpPr txBox="1">
              <a:spLocks noChangeArrowheads="1"/>
            </p:cNvSpPr>
            <p:nvPr/>
          </p:nvSpPr>
          <p:spPr bwMode="auto">
            <a:xfrm>
              <a:off x="6240104" y="3541290"/>
              <a:ext cx="360329" cy="3666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H</a:t>
              </a:r>
            </a:p>
          </p:txBody>
        </p:sp>
        <p:sp>
          <p:nvSpPr>
            <p:cNvPr id="68634" name="Text Box 79"/>
            <p:cNvSpPr txBox="1">
              <a:spLocks noChangeArrowheads="1"/>
            </p:cNvSpPr>
            <p:nvPr/>
          </p:nvSpPr>
          <p:spPr bwMode="auto">
            <a:xfrm>
              <a:off x="6986160" y="3179439"/>
              <a:ext cx="249214" cy="369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I</a:t>
              </a:r>
            </a:p>
          </p:txBody>
        </p:sp>
        <p:sp>
          <p:nvSpPr>
            <p:cNvPr id="68635" name="Text Box 80"/>
            <p:cNvSpPr txBox="1">
              <a:spLocks noChangeArrowheads="1"/>
            </p:cNvSpPr>
            <p:nvPr/>
          </p:nvSpPr>
          <p:spPr bwMode="auto">
            <a:xfrm>
              <a:off x="5103560" y="3595251"/>
              <a:ext cx="365091" cy="369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G</a:t>
              </a:r>
            </a:p>
          </p:txBody>
        </p:sp>
        <p:pic>
          <p:nvPicPr>
            <p:cNvPr id="686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3899" y="2930268"/>
              <a:ext cx="677799" cy="2999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73084" name="Group 44"/>
            <p:cNvGrpSpPr>
              <a:grpSpLocks/>
            </p:cNvGrpSpPr>
            <p:nvPr/>
          </p:nvGrpSpPr>
          <p:grpSpPr bwMode="auto">
            <a:xfrm>
              <a:off x="3139440" y="3180080"/>
              <a:ext cx="568960" cy="481140"/>
              <a:chOff x="-44" y="1473"/>
              <a:chExt cx="981" cy="1105"/>
            </a:xfrm>
          </p:grpSpPr>
          <p:pic>
            <p:nvPicPr>
              <p:cNvPr id="17310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10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3085" name="Group 44"/>
            <p:cNvGrpSpPr>
              <a:grpSpLocks/>
            </p:cNvGrpSpPr>
            <p:nvPr/>
          </p:nvGrpSpPr>
          <p:grpSpPr bwMode="auto">
            <a:xfrm>
              <a:off x="3576320" y="3525520"/>
              <a:ext cx="568960" cy="481140"/>
              <a:chOff x="-44" y="1473"/>
              <a:chExt cx="981" cy="1105"/>
            </a:xfrm>
          </p:grpSpPr>
          <p:pic>
            <p:nvPicPr>
              <p:cNvPr id="17310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10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3086" name="Group 44"/>
            <p:cNvGrpSpPr>
              <a:grpSpLocks/>
            </p:cNvGrpSpPr>
            <p:nvPr/>
          </p:nvGrpSpPr>
          <p:grpSpPr bwMode="auto">
            <a:xfrm>
              <a:off x="4135120" y="3281680"/>
              <a:ext cx="568960" cy="481140"/>
              <a:chOff x="-44" y="1473"/>
              <a:chExt cx="981" cy="1105"/>
            </a:xfrm>
          </p:grpSpPr>
          <p:pic>
            <p:nvPicPr>
              <p:cNvPr id="17309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09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3087" name="Group 44"/>
            <p:cNvGrpSpPr>
              <a:grpSpLocks/>
            </p:cNvGrpSpPr>
            <p:nvPr/>
          </p:nvGrpSpPr>
          <p:grpSpPr bwMode="auto">
            <a:xfrm>
              <a:off x="5049520" y="3261360"/>
              <a:ext cx="568960" cy="481140"/>
              <a:chOff x="-44" y="1473"/>
              <a:chExt cx="981" cy="1105"/>
            </a:xfrm>
          </p:grpSpPr>
          <p:pic>
            <p:nvPicPr>
              <p:cNvPr id="17309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09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3088" name="Group 44"/>
            <p:cNvGrpSpPr>
              <a:grpSpLocks/>
            </p:cNvGrpSpPr>
            <p:nvPr/>
          </p:nvGrpSpPr>
          <p:grpSpPr bwMode="auto">
            <a:xfrm>
              <a:off x="5588000" y="3434080"/>
              <a:ext cx="568960" cy="481140"/>
              <a:chOff x="-44" y="1473"/>
              <a:chExt cx="981" cy="1105"/>
            </a:xfrm>
          </p:grpSpPr>
          <p:pic>
            <p:nvPicPr>
              <p:cNvPr id="17309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09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3089" name="Group 44"/>
            <p:cNvGrpSpPr>
              <a:grpSpLocks/>
            </p:cNvGrpSpPr>
            <p:nvPr/>
          </p:nvGrpSpPr>
          <p:grpSpPr bwMode="auto">
            <a:xfrm>
              <a:off x="6380480" y="3149600"/>
              <a:ext cx="568960" cy="481140"/>
              <a:chOff x="-44" y="1473"/>
              <a:chExt cx="981" cy="1105"/>
            </a:xfrm>
          </p:grpSpPr>
          <p:pic>
            <p:nvPicPr>
              <p:cNvPr id="17309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09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686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313" y="2847741"/>
              <a:ext cx="677800" cy="301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864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4949" y="2116102"/>
              <a:ext cx="676212" cy="301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pic>
        <p:nvPicPr>
          <p:cNvPr id="173064" name="Picture 20"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950" y="798513"/>
            <a:ext cx="5484813" cy="173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6"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25</a:t>
            </a:fld>
            <a:endParaRPr lang="en-US" sz="1200" dirty="0">
              <a:latin typeface="Tahoma" charset="0"/>
            </a:endParaRPr>
          </a:p>
        </p:txBody>
      </p:sp>
      <p:sp>
        <p:nvSpPr>
          <p:cNvPr id="67"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9194647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8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0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2"/>
          <p:cNvSpPr>
            <a:spLocks noGrp="1" noChangeArrowheads="1"/>
          </p:cNvSpPr>
          <p:nvPr>
            <p:ph type="title"/>
          </p:nvPr>
        </p:nvSpPr>
        <p:spPr>
          <a:xfrm>
            <a:off x="495300" y="0"/>
            <a:ext cx="7772400" cy="1143000"/>
          </a:xfrm>
        </p:spPr>
        <p:txBody>
          <a:bodyPr/>
          <a:lstStyle/>
          <a:p>
            <a:pPr>
              <a:defRPr/>
            </a:pPr>
            <a:r>
              <a:rPr lang="en-US" sz="4000" dirty="0">
                <a:cs typeface="+mj-cs"/>
              </a:rPr>
              <a:t>Self-</a:t>
            </a:r>
            <a:r>
              <a:rPr lang="en-US" altLang="zh-CN" sz="4000" dirty="0">
                <a:cs typeface="+mj-cs"/>
              </a:rPr>
              <a:t>L</a:t>
            </a:r>
            <a:r>
              <a:rPr lang="en-US" sz="4000" dirty="0">
                <a:cs typeface="+mj-cs"/>
              </a:rPr>
              <a:t>earning </a:t>
            </a:r>
            <a:r>
              <a:rPr lang="en-US" altLang="zh-CN" sz="4000" dirty="0">
                <a:cs typeface="+mj-cs"/>
              </a:rPr>
              <a:t>M</a:t>
            </a:r>
            <a:r>
              <a:rPr lang="en-US" sz="4000" dirty="0">
                <a:cs typeface="+mj-cs"/>
              </a:rPr>
              <a:t>ulti-switch </a:t>
            </a:r>
            <a:r>
              <a:rPr lang="en-US" altLang="zh-CN" sz="4000" dirty="0">
                <a:cs typeface="+mj-cs"/>
              </a:rPr>
              <a:t>E</a:t>
            </a:r>
            <a:r>
              <a:rPr lang="en-US" sz="4000" dirty="0">
                <a:cs typeface="+mj-cs"/>
              </a:rPr>
              <a:t>xample</a:t>
            </a:r>
            <a:endParaRPr lang="en-US" dirty="0">
              <a:cs typeface="+mj-cs"/>
            </a:endParaRPr>
          </a:p>
        </p:txBody>
      </p:sp>
      <p:sp>
        <p:nvSpPr>
          <p:cNvPr id="69637" name="Rectangle 3"/>
          <p:cNvSpPr>
            <a:spLocks noGrp="1" noChangeArrowheads="1"/>
          </p:cNvSpPr>
          <p:nvPr>
            <p:ph type="body" idx="1"/>
          </p:nvPr>
        </p:nvSpPr>
        <p:spPr>
          <a:xfrm>
            <a:off x="550863" y="1234825"/>
            <a:ext cx="7772400" cy="4648200"/>
          </a:xfrm>
        </p:spPr>
        <p:txBody>
          <a:bodyPr/>
          <a:lstStyle/>
          <a:p>
            <a:pPr>
              <a:buFont typeface="Wingdings" charset="0"/>
              <a:buNone/>
              <a:defRPr/>
            </a:pPr>
            <a:r>
              <a:rPr lang="en-US" sz="2400" dirty="0">
                <a:cs typeface="+mn-cs"/>
              </a:rPr>
              <a:t>Suppose C sends frame to I, I responds to C</a:t>
            </a:r>
            <a:endParaRPr lang="en-US" dirty="0">
              <a:cs typeface="+mn-cs"/>
            </a:endParaRPr>
          </a:p>
        </p:txBody>
      </p:sp>
      <p:sp>
        <p:nvSpPr>
          <p:cNvPr id="69638" name="Rectangle 5"/>
          <p:cNvSpPr>
            <a:spLocks noChangeArrowheads="1"/>
          </p:cNvSpPr>
          <p:nvPr/>
        </p:nvSpPr>
        <p:spPr bwMode="auto">
          <a:xfrm>
            <a:off x="714375" y="4664075"/>
            <a:ext cx="7772400" cy="18430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31775" indent="-231775">
              <a:lnSpc>
                <a:spcPct val="85000"/>
              </a:lnSpc>
              <a:spcBef>
                <a:spcPct val="20000"/>
              </a:spcBef>
              <a:buClr>
                <a:srgbClr val="000099"/>
              </a:buClr>
              <a:buSzPct val="100000"/>
              <a:buFont typeface="Wingdings" charset="2"/>
              <a:buChar char="§"/>
              <a:defRPr/>
            </a:pPr>
            <a:r>
              <a:rPr lang="en-US" altLang="zh-CN" sz="2400" u="sng" dirty="0">
                <a:solidFill>
                  <a:srgbClr val="CC0000"/>
                </a:solidFill>
                <a:latin typeface="+mn-lt"/>
                <a:cs typeface="+mn-cs"/>
              </a:rPr>
              <a:t>Offline</a:t>
            </a:r>
            <a:r>
              <a:rPr lang="zh-CN" altLang="en-US" sz="2400" u="sng" dirty="0">
                <a:solidFill>
                  <a:srgbClr val="CC0000"/>
                </a:solidFill>
                <a:latin typeface="+mn-lt"/>
                <a:cs typeface="+mn-cs"/>
              </a:rPr>
              <a:t> </a:t>
            </a:r>
            <a:r>
              <a:rPr lang="en-US" altLang="zh-CN" sz="2400" u="sng" dirty="0">
                <a:solidFill>
                  <a:srgbClr val="CC0000"/>
                </a:solidFill>
                <a:latin typeface="+mn-lt"/>
                <a:cs typeface="+mn-cs"/>
              </a:rPr>
              <a:t>Exercise</a:t>
            </a:r>
            <a:r>
              <a:rPr lang="en-US" sz="2400" u="sng" dirty="0">
                <a:solidFill>
                  <a:srgbClr val="CC0000"/>
                </a:solidFill>
                <a:latin typeface="+mn-lt"/>
                <a:cs typeface="+mn-cs"/>
              </a:rPr>
              <a:t>:</a:t>
            </a:r>
            <a:r>
              <a:rPr lang="en-US" sz="2400" i="0" dirty="0">
                <a:solidFill>
                  <a:srgbClr val="CC0000"/>
                </a:solidFill>
                <a:latin typeface="+mn-lt"/>
                <a:cs typeface="+mn-cs"/>
              </a:rPr>
              <a:t> </a:t>
            </a:r>
            <a:r>
              <a:rPr lang="en-US" sz="2400" i="0" dirty="0">
                <a:solidFill>
                  <a:srgbClr val="000000"/>
                </a:solidFill>
                <a:latin typeface="+mn-lt"/>
                <a:cs typeface="+mn-cs"/>
              </a:rPr>
              <a:t>show switch tables and packet forwarding in S</a:t>
            </a:r>
            <a:r>
              <a:rPr lang="en-US" sz="2400" i="0" baseline="-25000" dirty="0">
                <a:solidFill>
                  <a:srgbClr val="000000"/>
                </a:solidFill>
                <a:latin typeface="+mn-lt"/>
                <a:cs typeface="+mn-cs"/>
              </a:rPr>
              <a:t>1</a:t>
            </a:r>
            <a:r>
              <a:rPr lang="en-US" sz="2400" i="0" dirty="0">
                <a:solidFill>
                  <a:srgbClr val="000000"/>
                </a:solidFill>
                <a:latin typeface="+mn-lt"/>
                <a:cs typeface="+mn-cs"/>
              </a:rPr>
              <a:t>, S</a:t>
            </a:r>
            <a:r>
              <a:rPr lang="en-US" sz="2400" i="0" baseline="-25000" dirty="0">
                <a:solidFill>
                  <a:srgbClr val="000000"/>
                </a:solidFill>
                <a:latin typeface="+mn-lt"/>
                <a:cs typeface="+mn-cs"/>
              </a:rPr>
              <a:t>2</a:t>
            </a:r>
            <a:r>
              <a:rPr lang="en-US" sz="2400" i="0" dirty="0">
                <a:solidFill>
                  <a:srgbClr val="000000"/>
                </a:solidFill>
                <a:latin typeface="+mn-lt"/>
                <a:cs typeface="+mn-cs"/>
              </a:rPr>
              <a:t>, S</a:t>
            </a:r>
            <a:r>
              <a:rPr lang="en-US" sz="2400" i="0" baseline="-25000" dirty="0">
                <a:solidFill>
                  <a:srgbClr val="000000"/>
                </a:solidFill>
                <a:latin typeface="+mn-lt"/>
                <a:cs typeface="+mn-cs"/>
              </a:rPr>
              <a:t>3</a:t>
            </a:r>
            <a:r>
              <a:rPr lang="en-US" sz="2400" i="0" dirty="0">
                <a:solidFill>
                  <a:srgbClr val="000000"/>
                </a:solidFill>
                <a:latin typeface="+mn-lt"/>
                <a:cs typeface="+mn-cs"/>
              </a:rPr>
              <a:t>, S</a:t>
            </a:r>
            <a:r>
              <a:rPr lang="en-US" sz="2400" i="0" baseline="-25000" dirty="0">
                <a:solidFill>
                  <a:srgbClr val="000000"/>
                </a:solidFill>
                <a:latin typeface="+mn-lt"/>
                <a:cs typeface="+mn-cs"/>
              </a:rPr>
              <a:t>4</a:t>
            </a:r>
            <a:r>
              <a:rPr lang="en-US" sz="2400" i="0" dirty="0">
                <a:solidFill>
                  <a:srgbClr val="000000"/>
                </a:solidFill>
                <a:latin typeface="+mn-lt"/>
                <a:cs typeface="+mn-cs"/>
              </a:rPr>
              <a:t> </a:t>
            </a:r>
          </a:p>
        </p:txBody>
      </p:sp>
      <p:grpSp>
        <p:nvGrpSpPr>
          <p:cNvPr id="175110" name="Group 58"/>
          <p:cNvGrpSpPr>
            <a:grpSpLocks/>
          </p:cNvGrpSpPr>
          <p:nvPr/>
        </p:nvGrpSpPr>
        <p:grpSpPr bwMode="auto">
          <a:xfrm>
            <a:off x="958850" y="2444750"/>
            <a:ext cx="2047875" cy="1358900"/>
            <a:chOff x="958850" y="2444750"/>
            <a:chExt cx="2048416" cy="1358710"/>
          </a:xfrm>
        </p:grpSpPr>
        <p:sp>
          <p:nvSpPr>
            <p:cNvPr id="69681" name="Line 20"/>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82" name="Line 21"/>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83" name="Line 22"/>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84" name="Text Box 64"/>
            <p:cNvSpPr txBox="1">
              <a:spLocks noChangeArrowheads="1"/>
            </p:cNvSpPr>
            <p:nvPr/>
          </p:nvSpPr>
          <p:spPr bwMode="auto">
            <a:xfrm>
              <a:off x="958850" y="2844744"/>
              <a:ext cx="350931" cy="3666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p>
          </p:txBody>
        </p:sp>
        <p:sp>
          <p:nvSpPr>
            <p:cNvPr id="69685" name="Text Box 65"/>
            <p:cNvSpPr txBox="1">
              <a:spLocks noChangeArrowheads="1"/>
            </p:cNvSpPr>
            <p:nvPr/>
          </p:nvSpPr>
          <p:spPr bwMode="auto">
            <a:xfrm>
              <a:off x="1408232" y="3306642"/>
              <a:ext cx="338226" cy="3698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p>
          </p:txBody>
        </p:sp>
        <p:sp>
          <p:nvSpPr>
            <p:cNvPr id="69686" name="Text Box 73"/>
            <p:cNvSpPr txBox="1">
              <a:spLocks noChangeArrowheads="1"/>
            </p:cNvSpPr>
            <p:nvPr/>
          </p:nvSpPr>
          <p:spPr bwMode="auto">
            <a:xfrm>
              <a:off x="2181548" y="2444750"/>
              <a:ext cx="423975" cy="3698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1</a:t>
              </a:r>
            </a:p>
          </p:txBody>
        </p:sp>
        <p:sp>
          <p:nvSpPr>
            <p:cNvPr id="69687" name="Text Box 66"/>
            <p:cNvSpPr txBox="1">
              <a:spLocks noChangeArrowheads="1"/>
            </p:cNvSpPr>
            <p:nvPr/>
          </p:nvSpPr>
          <p:spPr bwMode="auto">
            <a:xfrm>
              <a:off x="2656336" y="3298706"/>
              <a:ext cx="350930" cy="3698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p>
          </p:txBody>
        </p:sp>
        <p:grpSp>
          <p:nvGrpSpPr>
            <p:cNvPr id="175159" name="Group 44"/>
            <p:cNvGrpSpPr>
              <a:grpSpLocks/>
            </p:cNvGrpSpPr>
            <p:nvPr/>
          </p:nvGrpSpPr>
          <p:grpSpPr bwMode="auto">
            <a:xfrm>
              <a:off x="1127760" y="2834640"/>
              <a:ext cx="568960" cy="481140"/>
              <a:chOff x="-44" y="1473"/>
              <a:chExt cx="981" cy="1105"/>
            </a:xfrm>
          </p:grpSpPr>
          <p:pic>
            <p:nvPicPr>
              <p:cNvPr id="17516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6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5160" name="Group 44"/>
            <p:cNvGrpSpPr>
              <a:grpSpLocks/>
            </p:cNvGrpSpPr>
            <p:nvPr/>
          </p:nvGrpSpPr>
          <p:grpSpPr bwMode="auto">
            <a:xfrm>
              <a:off x="1534160" y="3291840"/>
              <a:ext cx="568960" cy="481140"/>
              <a:chOff x="-44" y="1473"/>
              <a:chExt cx="981" cy="1105"/>
            </a:xfrm>
          </p:grpSpPr>
          <p:pic>
            <p:nvPicPr>
              <p:cNvPr id="17516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6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5161" name="Group 44"/>
            <p:cNvGrpSpPr>
              <a:grpSpLocks/>
            </p:cNvGrpSpPr>
            <p:nvPr/>
          </p:nvGrpSpPr>
          <p:grpSpPr bwMode="auto">
            <a:xfrm>
              <a:off x="2062480" y="3322320"/>
              <a:ext cx="568960" cy="481140"/>
              <a:chOff x="-44" y="1473"/>
              <a:chExt cx="981" cy="1105"/>
            </a:xfrm>
          </p:grpSpPr>
          <p:pic>
            <p:nvPicPr>
              <p:cNvPr id="17516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6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696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grpSp>
        <p:nvGrpSpPr>
          <p:cNvPr id="175111" name="Group 76"/>
          <p:cNvGrpSpPr>
            <a:grpSpLocks/>
          </p:cNvGrpSpPr>
          <p:nvPr/>
        </p:nvGrpSpPr>
        <p:grpSpPr bwMode="auto">
          <a:xfrm>
            <a:off x="2379663" y="1984375"/>
            <a:ext cx="4856162" cy="2044700"/>
            <a:chOff x="2379663" y="1984375"/>
            <a:chExt cx="4855711" cy="2044145"/>
          </a:xfrm>
        </p:grpSpPr>
        <p:sp>
          <p:nvSpPr>
            <p:cNvPr id="69642" name="Line 23"/>
            <p:cNvSpPr>
              <a:spLocks noChangeShapeType="1"/>
            </p:cNvSpPr>
            <p:nvPr/>
          </p:nvSpPr>
          <p:spPr bwMode="auto">
            <a:xfrm flipH="1">
              <a:off x="3635258" y="3068344"/>
              <a:ext cx="346043" cy="21584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3" name="Line 24"/>
            <p:cNvSpPr>
              <a:spLocks noChangeShapeType="1"/>
            </p:cNvSpPr>
            <p:nvPr/>
          </p:nvSpPr>
          <p:spPr bwMode="auto">
            <a:xfrm flipH="1">
              <a:off x="3949554" y="3087389"/>
              <a:ext cx="125401" cy="58721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4" name="Line 25"/>
            <p:cNvSpPr>
              <a:spLocks noChangeShapeType="1"/>
            </p:cNvSpPr>
            <p:nvPr/>
          </p:nvSpPr>
          <p:spPr bwMode="auto">
            <a:xfrm>
              <a:off x="4254326" y="3030254"/>
              <a:ext cx="230167" cy="36185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5" name="Line 26"/>
            <p:cNvSpPr>
              <a:spLocks noChangeShapeType="1"/>
            </p:cNvSpPr>
            <p:nvPr/>
          </p:nvSpPr>
          <p:spPr bwMode="auto">
            <a:xfrm flipH="1">
              <a:off x="5532145" y="3106433"/>
              <a:ext cx="428585" cy="24440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6" name="Line 27"/>
            <p:cNvSpPr>
              <a:spLocks noChangeShapeType="1"/>
            </p:cNvSpPr>
            <p:nvPr/>
          </p:nvSpPr>
          <p:spPr bwMode="auto">
            <a:xfrm flipH="1">
              <a:off x="6035335" y="3077866"/>
              <a:ext cx="9524" cy="46977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7" name="Line 35"/>
            <p:cNvSpPr>
              <a:spLocks noChangeShapeType="1"/>
            </p:cNvSpPr>
            <p:nvPr/>
          </p:nvSpPr>
          <p:spPr bwMode="auto">
            <a:xfrm flipH="1">
              <a:off x="2379663" y="2355749"/>
              <a:ext cx="1517509" cy="53642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8" name="Line 36"/>
            <p:cNvSpPr>
              <a:spLocks noChangeShapeType="1"/>
            </p:cNvSpPr>
            <p:nvPr/>
          </p:nvSpPr>
          <p:spPr bwMode="auto">
            <a:xfrm>
              <a:off x="4200356" y="2322421"/>
              <a:ext cx="0" cy="59991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9" name="Line 37"/>
            <p:cNvSpPr>
              <a:spLocks noChangeShapeType="1"/>
            </p:cNvSpPr>
            <p:nvPr/>
          </p:nvSpPr>
          <p:spPr bwMode="auto">
            <a:xfrm flipH="1" flipV="1">
              <a:off x="4449571" y="2306551"/>
              <a:ext cx="1406394" cy="68402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50" name="Line 63"/>
            <p:cNvSpPr>
              <a:spLocks noChangeShapeType="1"/>
            </p:cNvSpPr>
            <p:nvPr/>
          </p:nvSpPr>
          <p:spPr bwMode="auto">
            <a:xfrm>
              <a:off x="6411539" y="3131826"/>
              <a:ext cx="285723" cy="15870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51" name="Text Box 67"/>
            <p:cNvSpPr txBox="1">
              <a:spLocks noChangeArrowheads="1"/>
            </p:cNvSpPr>
            <p:nvPr/>
          </p:nvSpPr>
          <p:spPr bwMode="auto">
            <a:xfrm>
              <a:off x="3620973" y="3222289"/>
              <a:ext cx="349218" cy="366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D</a:t>
              </a:r>
            </a:p>
          </p:txBody>
        </p:sp>
        <p:sp>
          <p:nvSpPr>
            <p:cNvPr id="69652" name="Text Box 68"/>
            <p:cNvSpPr txBox="1">
              <a:spLocks noChangeArrowheads="1"/>
            </p:cNvSpPr>
            <p:nvPr/>
          </p:nvSpPr>
          <p:spPr bwMode="auto">
            <a:xfrm>
              <a:off x="4094004" y="3658733"/>
              <a:ext cx="338106" cy="369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E</a:t>
              </a:r>
            </a:p>
          </p:txBody>
        </p:sp>
        <p:sp>
          <p:nvSpPr>
            <p:cNvPr id="69653" name="Text Box 69"/>
            <p:cNvSpPr txBox="1">
              <a:spLocks noChangeArrowheads="1"/>
            </p:cNvSpPr>
            <p:nvPr/>
          </p:nvSpPr>
          <p:spPr bwMode="auto">
            <a:xfrm>
              <a:off x="4567035" y="3057234"/>
              <a:ext cx="325407" cy="369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F</a:t>
              </a:r>
            </a:p>
          </p:txBody>
        </p:sp>
        <p:sp>
          <p:nvSpPr>
            <p:cNvPr id="69654" name="Text Box 74"/>
            <p:cNvSpPr txBox="1">
              <a:spLocks noChangeArrowheads="1"/>
            </p:cNvSpPr>
            <p:nvPr/>
          </p:nvSpPr>
          <p:spPr bwMode="auto">
            <a:xfrm>
              <a:off x="3408267" y="2768387"/>
              <a:ext cx="436521" cy="366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2</a:t>
              </a:r>
            </a:p>
          </p:txBody>
        </p:sp>
        <p:sp>
          <p:nvSpPr>
            <p:cNvPr id="69655" name="Text Box 75"/>
            <p:cNvSpPr txBox="1">
              <a:spLocks noChangeArrowheads="1"/>
            </p:cNvSpPr>
            <p:nvPr/>
          </p:nvSpPr>
          <p:spPr bwMode="auto">
            <a:xfrm>
              <a:off x="4635290" y="1984375"/>
              <a:ext cx="436522" cy="366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4</a:t>
              </a:r>
            </a:p>
          </p:txBody>
        </p:sp>
        <p:sp>
          <p:nvSpPr>
            <p:cNvPr id="69656" name="Text Box 76"/>
            <p:cNvSpPr txBox="1">
              <a:spLocks noChangeArrowheads="1"/>
            </p:cNvSpPr>
            <p:nvPr/>
          </p:nvSpPr>
          <p:spPr bwMode="auto">
            <a:xfrm>
              <a:off x="6009938" y="2570004"/>
              <a:ext cx="436522" cy="3666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3</a:t>
              </a:r>
            </a:p>
          </p:txBody>
        </p:sp>
        <p:sp>
          <p:nvSpPr>
            <p:cNvPr id="69657" name="Text Box 78"/>
            <p:cNvSpPr txBox="1">
              <a:spLocks noChangeArrowheads="1"/>
            </p:cNvSpPr>
            <p:nvPr/>
          </p:nvSpPr>
          <p:spPr bwMode="auto">
            <a:xfrm>
              <a:off x="6240104" y="3541290"/>
              <a:ext cx="360329" cy="3666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H</a:t>
              </a:r>
            </a:p>
          </p:txBody>
        </p:sp>
        <p:sp>
          <p:nvSpPr>
            <p:cNvPr id="69658" name="Text Box 79"/>
            <p:cNvSpPr txBox="1">
              <a:spLocks noChangeArrowheads="1"/>
            </p:cNvSpPr>
            <p:nvPr/>
          </p:nvSpPr>
          <p:spPr bwMode="auto">
            <a:xfrm>
              <a:off x="6986160" y="3179439"/>
              <a:ext cx="249214" cy="369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I</a:t>
              </a:r>
            </a:p>
          </p:txBody>
        </p:sp>
        <p:sp>
          <p:nvSpPr>
            <p:cNvPr id="69659" name="Text Box 80"/>
            <p:cNvSpPr txBox="1">
              <a:spLocks noChangeArrowheads="1"/>
            </p:cNvSpPr>
            <p:nvPr/>
          </p:nvSpPr>
          <p:spPr bwMode="auto">
            <a:xfrm>
              <a:off x="5103560" y="3595251"/>
              <a:ext cx="365091" cy="369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G</a:t>
              </a:r>
            </a:p>
          </p:txBody>
        </p:sp>
        <p:pic>
          <p:nvPicPr>
            <p:cNvPr id="6966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3899" y="2930268"/>
              <a:ext cx="677799" cy="2999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75132" name="Group 44"/>
            <p:cNvGrpSpPr>
              <a:grpSpLocks/>
            </p:cNvGrpSpPr>
            <p:nvPr/>
          </p:nvGrpSpPr>
          <p:grpSpPr bwMode="auto">
            <a:xfrm>
              <a:off x="3139440" y="3180080"/>
              <a:ext cx="568960" cy="481140"/>
              <a:chOff x="-44" y="1473"/>
              <a:chExt cx="981" cy="1105"/>
            </a:xfrm>
          </p:grpSpPr>
          <p:pic>
            <p:nvPicPr>
              <p:cNvPr id="17515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5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5133" name="Group 44"/>
            <p:cNvGrpSpPr>
              <a:grpSpLocks/>
            </p:cNvGrpSpPr>
            <p:nvPr/>
          </p:nvGrpSpPr>
          <p:grpSpPr bwMode="auto">
            <a:xfrm>
              <a:off x="3576320" y="3525520"/>
              <a:ext cx="568960" cy="481140"/>
              <a:chOff x="-44" y="1473"/>
              <a:chExt cx="981" cy="1105"/>
            </a:xfrm>
          </p:grpSpPr>
          <p:pic>
            <p:nvPicPr>
              <p:cNvPr id="17514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4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5134" name="Group 44"/>
            <p:cNvGrpSpPr>
              <a:grpSpLocks/>
            </p:cNvGrpSpPr>
            <p:nvPr/>
          </p:nvGrpSpPr>
          <p:grpSpPr bwMode="auto">
            <a:xfrm>
              <a:off x="4135120" y="3281680"/>
              <a:ext cx="568960" cy="481140"/>
              <a:chOff x="-44" y="1473"/>
              <a:chExt cx="981" cy="1105"/>
            </a:xfrm>
          </p:grpSpPr>
          <p:pic>
            <p:nvPicPr>
              <p:cNvPr id="17514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4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5135" name="Group 44"/>
            <p:cNvGrpSpPr>
              <a:grpSpLocks/>
            </p:cNvGrpSpPr>
            <p:nvPr/>
          </p:nvGrpSpPr>
          <p:grpSpPr bwMode="auto">
            <a:xfrm>
              <a:off x="5049520" y="3261360"/>
              <a:ext cx="568960" cy="481140"/>
              <a:chOff x="-44" y="1473"/>
              <a:chExt cx="981" cy="1105"/>
            </a:xfrm>
          </p:grpSpPr>
          <p:pic>
            <p:nvPicPr>
              <p:cNvPr id="17514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4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5136" name="Group 44"/>
            <p:cNvGrpSpPr>
              <a:grpSpLocks/>
            </p:cNvGrpSpPr>
            <p:nvPr/>
          </p:nvGrpSpPr>
          <p:grpSpPr bwMode="auto">
            <a:xfrm>
              <a:off x="5588000" y="3434080"/>
              <a:ext cx="568960" cy="481140"/>
              <a:chOff x="-44" y="1473"/>
              <a:chExt cx="981" cy="1105"/>
            </a:xfrm>
          </p:grpSpPr>
          <p:pic>
            <p:nvPicPr>
              <p:cNvPr id="17514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4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5137" name="Group 44"/>
            <p:cNvGrpSpPr>
              <a:grpSpLocks/>
            </p:cNvGrpSpPr>
            <p:nvPr/>
          </p:nvGrpSpPr>
          <p:grpSpPr bwMode="auto">
            <a:xfrm>
              <a:off x="6380480" y="3149600"/>
              <a:ext cx="568960" cy="481140"/>
              <a:chOff x="-44" y="1473"/>
              <a:chExt cx="981" cy="1105"/>
            </a:xfrm>
          </p:grpSpPr>
          <p:pic>
            <p:nvPicPr>
              <p:cNvPr id="17514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4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696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313" y="2847741"/>
              <a:ext cx="677800" cy="301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966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4949" y="2116102"/>
              <a:ext cx="676212" cy="301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sp>
        <p:nvSpPr>
          <p:cNvPr id="66"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26</a:t>
            </a:fld>
            <a:endParaRPr lang="en-US" sz="1200" dirty="0">
              <a:latin typeface="Tahoma" charset="0"/>
            </a:endParaRPr>
          </a:p>
        </p:txBody>
      </p:sp>
      <p:sp>
        <p:nvSpPr>
          <p:cNvPr id="67"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76969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4"/>
          <p:cNvSpPr>
            <a:spLocks noGrp="1" noChangeArrowheads="1"/>
          </p:cNvSpPr>
          <p:nvPr>
            <p:ph type="title"/>
          </p:nvPr>
        </p:nvSpPr>
        <p:spPr/>
        <p:txBody>
          <a:bodyPr/>
          <a:lstStyle/>
          <a:p>
            <a:pPr>
              <a:defRPr/>
            </a:pPr>
            <a:r>
              <a:rPr lang="en-US" dirty="0">
                <a:latin typeface="+mn-lt"/>
                <a:cs typeface="+mj-cs"/>
              </a:rPr>
              <a:t>Institutional Network</a:t>
            </a:r>
          </a:p>
        </p:txBody>
      </p:sp>
      <p:sp>
        <p:nvSpPr>
          <p:cNvPr id="177156" name="Freeform 81"/>
          <p:cNvSpPr>
            <a:spLocks/>
          </p:cNvSpPr>
          <p:nvPr/>
        </p:nvSpPr>
        <p:spPr bwMode="auto">
          <a:xfrm rot="5400000">
            <a:off x="2179637" y="244476"/>
            <a:ext cx="4321175" cy="7473950"/>
          </a:xfrm>
          <a:custGeom>
            <a:avLst/>
            <a:gdLst>
              <a:gd name="T0" fmla="*/ 2147483647 w 10000"/>
              <a:gd name="T1" fmla="*/ 2147483647 h 9831"/>
              <a:gd name="T2" fmla="*/ 2147483647 w 10000"/>
              <a:gd name="T3" fmla="*/ 2147483647 h 9831"/>
              <a:gd name="T4" fmla="*/ 2147483647 w 10000"/>
              <a:gd name="T5" fmla="*/ 2147483647 h 9831"/>
              <a:gd name="T6" fmla="*/ 2147483647 w 10000"/>
              <a:gd name="T7" fmla="*/ 2147483647 h 9831"/>
              <a:gd name="T8" fmla="*/ 2147483647 w 10000"/>
              <a:gd name="T9" fmla="*/ 2147483647 h 9831"/>
              <a:gd name="T10" fmla="*/ 2147483647 w 10000"/>
              <a:gd name="T11" fmla="*/ 2147483647 h 9831"/>
              <a:gd name="T12" fmla="*/ 2147483647 w 10000"/>
              <a:gd name="T13" fmla="*/ 2147483647 h 9831"/>
              <a:gd name="T14" fmla="*/ 2147483647 w 10000"/>
              <a:gd name="T15" fmla="*/ 2147483647 h 9831"/>
              <a:gd name="T16" fmla="*/ 2147483647 w 10000"/>
              <a:gd name="T17" fmla="*/ 2147483647 h 9831"/>
              <a:gd name="T18" fmla="*/ 2147483647 w 10000"/>
              <a:gd name="T19" fmla="*/ 2147483647 h 9831"/>
              <a:gd name="T20" fmla="*/ 2147483647 w 10000"/>
              <a:gd name="T21" fmla="*/ 2147483647 h 9831"/>
              <a:gd name="T22" fmla="*/ 2147483647 w 10000"/>
              <a:gd name="T23" fmla="*/ 2147483647 h 98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9831">
                <a:moveTo>
                  <a:pt x="3018" y="119"/>
                </a:moveTo>
                <a:cubicBezTo>
                  <a:pt x="2111" y="198"/>
                  <a:pt x="1047" y="-39"/>
                  <a:pt x="545" y="518"/>
                </a:cubicBezTo>
                <a:cubicBezTo>
                  <a:pt x="43" y="1076"/>
                  <a:pt x="40" y="2518"/>
                  <a:pt x="8" y="3464"/>
                </a:cubicBezTo>
                <a:cubicBezTo>
                  <a:pt x="-24" y="4411"/>
                  <a:pt x="32" y="5681"/>
                  <a:pt x="354" y="6198"/>
                </a:cubicBezTo>
                <a:cubicBezTo>
                  <a:pt x="677" y="6715"/>
                  <a:pt x="1127" y="6126"/>
                  <a:pt x="1947" y="6568"/>
                </a:cubicBezTo>
                <a:cubicBezTo>
                  <a:pt x="2769" y="7010"/>
                  <a:pt x="4247" y="8310"/>
                  <a:pt x="5285" y="8849"/>
                </a:cubicBezTo>
                <a:cubicBezTo>
                  <a:pt x="6321" y="9388"/>
                  <a:pt x="7408" y="9963"/>
                  <a:pt x="8172" y="9805"/>
                </a:cubicBezTo>
                <a:cubicBezTo>
                  <a:pt x="8934" y="9645"/>
                  <a:pt x="9588" y="8930"/>
                  <a:pt x="9864" y="7895"/>
                </a:cubicBezTo>
                <a:cubicBezTo>
                  <a:pt x="10140" y="6857"/>
                  <a:pt x="9927" y="4774"/>
                  <a:pt x="9830" y="3590"/>
                </a:cubicBezTo>
                <a:cubicBezTo>
                  <a:pt x="9733" y="2406"/>
                  <a:pt x="10004" y="1276"/>
                  <a:pt x="9282" y="788"/>
                </a:cubicBezTo>
                <a:cubicBezTo>
                  <a:pt x="8561" y="302"/>
                  <a:pt x="7028" y="160"/>
                  <a:pt x="5984" y="49"/>
                </a:cubicBezTo>
                <a:cubicBezTo>
                  <a:pt x="4940" y="-62"/>
                  <a:pt x="3924" y="41"/>
                  <a:pt x="3018" y="119"/>
                </a:cubicBezTo>
                <a:close/>
              </a:path>
            </a:pathLst>
          </a:custGeom>
          <a:solidFill>
            <a:srgbClr val="00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p>
        </p:txBody>
      </p:sp>
      <p:sp>
        <p:nvSpPr>
          <p:cNvPr id="70662" name="Line 33"/>
          <p:cNvSpPr>
            <a:spLocks noChangeShapeType="1"/>
          </p:cNvSpPr>
          <p:nvPr/>
        </p:nvSpPr>
        <p:spPr bwMode="auto">
          <a:xfrm flipH="1">
            <a:off x="2151063" y="3387725"/>
            <a:ext cx="2047875" cy="14160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3" name="Line 34"/>
          <p:cNvSpPr>
            <a:spLocks noChangeShapeType="1"/>
          </p:cNvSpPr>
          <p:nvPr/>
        </p:nvSpPr>
        <p:spPr bwMode="auto">
          <a:xfrm>
            <a:off x="4391025" y="3375025"/>
            <a:ext cx="0" cy="14668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4" name="Line 35"/>
          <p:cNvSpPr>
            <a:spLocks noChangeShapeType="1"/>
          </p:cNvSpPr>
          <p:nvPr/>
        </p:nvSpPr>
        <p:spPr bwMode="auto">
          <a:xfrm flipH="1" flipV="1">
            <a:off x="4584700" y="3309938"/>
            <a:ext cx="1841500" cy="16224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5" name="Line 59"/>
          <p:cNvSpPr>
            <a:spLocks noChangeShapeType="1"/>
          </p:cNvSpPr>
          <p:nvPr/>
        </p:nvSpPr>
        <p:spPr bwMode="auto">
          <a:xfrm flipV="1">
            <a:off x="4687888" y="2692400"/>
            <a:ext cx="1223962" cy="42386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6" name="Line 60"/>
          <p:cNvSpPr>
            <a:spLocks noChangeShapeType="1"/>
          </p:cNvSpPr>
          <p:nvPr/>
        </p:nvSpPr>
        <p:spPr bwMode="auto">
          <a:xfrm flipV="1">
            <a:off x="4481513" y="2370138"/>
            <a:ext cx="669925" cy="7588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7" name="Line 77"/>
          <p:cNvSpPr>
            <a:spLocks noChangeShapeType="1"/>
          </p:cNvSpPr>
          <p:nvPr/>
        </p:nvSpPr>
        <p:spPr bwMode="auto">
          <a:xfrm>
            <a:off x="3387725" y="2524125"/>
            <a:ext cx="862013" cy="6445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8" name="Line 78"/>
          <p:cNvSpPr>
            <a:spLocks noChangeShapeType="1"/>
          </p:cNvSpPr>
          <p:nvPr/>
        </p:nvSpPr>
        <p:spPr bwMode="auto">
          <a:xfrm flipH="1">
            <a:off x="1995488" y="2420938"/>
            <a:ext cx="8509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9" name="Text Box 79"/>
          <p:cNvSpPr txBox="1">
            <a:spLocks noChangeArrowheads="1"/>
          </p:cNvSpPr>
          <p:nvPr/>
        </p:nvSpPr>
        <p:spPr bwMode="auto">
          <a:xfrm>
            <a:off x="744538" y="2041525"/>
            <a:ext cx="1262062" cy="646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to external</a:t>
            </a:r>
          </a:p>
          <a:p>
            <a:pPr>
              <a:defRPr/>
            </a:pPr>
            <a:r>
              <a:rPr lang="en-US" i="0" dirty="0">
                <a:solidFill>
                  <a:srgbClr val="000000"/>
                </a:solidFill>
                <a:latin typeface="Arial" charset="0"/>
                <a:cs typeface="Arial" charset="0"/>
              </a:rPr>
              <a:t>network</a:t>
            </a:r>
          </a:p>
        </p:txBody>
      </p:sp>
      <p:sp>
        <p:nvSpPr>
          <p:cNvPr id="70670" name="Text Box 80"/>
          <p:cNvSpPr txBox="1">
            <a:spLocks noChangeArrowheads="1"/>
          </p:cNvSpPr>
          <p:nvPr/>
        </p:nvSpPr>
        <p:spPr bwMode="auto">
          <a:xfrm>
            <a:off x="2716213" y="2608263"/>
            <a:ext cx="787400" cy="369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router</a:t>
            </a:r>
          </a:p>
        </p:txBody>
      </p:sp>
      <p:sp>
        <p:nvSpPr>
          <p:cNvPr id="70671" name="Text Box 82"/>
          <p:cNvSpPr txBox="1">
            <a:spLocks noChangeArrowheads="1"/>
          </p:cNvSpPr>
          <p:nvPr/>
        </p:nvSpPr>
        <p:spPr bwMode="auto">
          <a:xfrm>
            <a:off x="6435725" y="3516313"/>
            <a:ext cx="1549400" cy="461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a:solidFill>
                  <a:srgbClr val="CC0000"/>
                </a:solidFill>
                <a:latin typeface="Arial" charset="0"/>
                <a:cs typeface="Arial" charset="0"/>
              </a:rPr>
              <a:t>IP subnet</a:t>
            </a:r>
          </a:p>
        </p:txBody>
      </p:sp>
      <p:sp>
        <p:nvSpPr>
          <p:cNvPr id="70672" name="Text Box 83"/>
          <p:cNvSpPr txBox="1">
            <a:spLocks noChangeArrowheads="1"/>
          </p:cNvSpPr>
          <p:nvPr/>
        </p:nvSpPr>
        <p:spPr bwMode="auto">
          <a:xfrm>
            <a:off x="5432425" y="1835150"/>
            <a:ext cx="13652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mail server</a:t>
            </a:r>
          </a:p>
        </p:txBody>
      </p:sp>
      <p:sp>
        <p:nvSpPr>
          <p:cNvPr id="70673" name="Text Box 84"/>
          <p:cNvSpPr txBox="1">
            <a:spLocks noChangeArrowheads="1"/>
          </p:cNvSpPr>
          <p:nvPr/>
        </p:nvSpPr>
        <p:spPr bwMode="auto">
          <a:xfrm>
            <a:off x="6230938" y="2505075"/>
            <a:ext cx="13620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web server</a:t>
            </a:r>
          </a:p>
        </p:txBody>
      </p:sp>
      <p:sp>
        <p:nvSpPr>
          <p:cNvPr id="70674" name="Line 20"/>
          <p:cNvSpPr>
            <a:spLocks noChangeShapeType="1"/>
          </p:cNvSpPr>
          <p:nvPr/>
        </p:nvSpPr>
        <p:spPr bwMode="auto">
          <a:xfrm flipH="1">
            <a:off x="1465263" y="4754563"/>
            <a:ext cx="5556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75" name="Line 21"/>
          <p:cNvSpPr>
            <a:spLocks noChangeShapeType="1"/>
          </p:cNvSpPr>
          <p:nvPr/>
        </p:nvSpPr>
        <p:spPr bwMode="auto">
          <a:xfrm flipH="1">
            <a:off x="1852613" y="4802188"/>
            <a:ext cx="271462" cy="3143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76" name="Line 22"/>
          <p:cNvSpPr>
            <a:spLocks noChangeShapeType="1"/>
          </p:cNvSpPr>
          <p:nvPr/>
        </p:nvSpPr>
        <p:spPr bwMode="auto">
          <a:xfrm>
            <a:off x="2271713" y="4830763"/>
            <a:ext cx="73025" cy="2952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77172" name="Group 44"/>
          <p:cNvGrpSpPr>
            <a:grpSpLocks/>
          </p:cNvGrpSpPr>
          <p:nvPr/>
        </p:nvGrpSpPr>
        <p:grpSpPr bwMode="auto">
          <a:xfrm>
            <a:off x="1009650" y="4557713"/>
            <a:ext cx="568325" cy="481012"/>
            <a:chOff x="-44" y="1473"/>
            <a:chExt cx="981" cy="1105"/>
          </a:xfrm>
        </p:grpSpPr>
        <p:pic>
          <p:nvPicPr>
            <p:cNvPr id="17730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30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7173" name="Group 44"/>
          <p:cNvGrpSpPr>
            <a:grpSpLocks/>
          </p:cNvGrpSpPr>
          <p:nvPr/>
        </p:nvGrpSpPr>
        <p:grpSpPr bwMode="auto">
          <a:xfrm>
            <a:off x="1416050" y="5014913"/>
            <a:ext cx="568325" cy="481012"/>
            <a:chOff x="-44" y="1473"/>
            <a:chExt cx="981" cy="1105"/>
          </a:xfrm>
        </p:grpSpPr>
        <p:pic>
          <p:nvPicPr>
            <p:cNvPr id="17729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30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7174" name="Group 44"/>
          <p:cNvGrpSpPr>
            <a:grpSpLocks/>
          </p:cNvGrpSpPr>
          <p:nvPr/>
        </p:nvGrpSpPr>
        <p:grpSpPr bwMode="auto">
          <a:xfrm>
            <a:off x="1944688" y="5046663"/>
            <a:ext cx="568325" cy="481012"/>
            <a:chOff x="-44" y="1473"/>
            <a:chExt cx="981" cy="1105"/>
          </a:xfrm>
        </p:grpSpPr>
        <p:pic>
          <p:nvPicPr>
            <p:cNvPr id="17729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29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70680" name="Line 21"/>
          <p:cNvSpPr>
            <a:spLocks noChangeShapeType="1"/>
          </p:cNvSpPr>
          <p:nvPr/>
        </p:nvSpPr>
        <p:spPr bwMode="auto">
          <a:xfrm>
            <a:off x="2490788" y="4760913"/>
            <a:ext cx="377825" cy="3048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81" name="Line 22"/>
          <p:cNvSpPr>
            <a:spLocks noChangeShapeType="1"/>
          </p:cNvSpPr>
          <p:nvPr/>
        </p:nvSpPr>
        <p:spPr bwMode="auto">
          <a:xfrm flipH="1">
            <a:off x="2722563" y="5256213"/>
            <a:ext cx="120650" cy="2936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82" name="Line 22"/>
          <p:cNvSpPr>
            <a:spLocks noChangeShapeType="1"/>
          </p:cNvSpPr>
          <p:nvPr/>
        </p:nvSpPr>
        <p:spPr bwMode="auto">
          <a:xfrm>
            <a:off x="3127375" y="5267325"/>
            <a:ext cx="73025" cy="2952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83" name="Line 20"/>
          <p:cNvSpPr>
            <a:spLocks noChangeShapeType="1"/>
          </p:cNvSpPr>
          <p:nvPr/>
        </p:nvSpPr>
        <p:spPr bwMode="auto">
          <a:xfrm flipH="1">
            <a:off x="3025775" y="5148263"/>
            <a:ext cx="5556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77179" name="Group 44"/>
          <p:cNvGrpSpPr>
            <a:grpSpLocks/>
          </p:cNvGrpSpPr>
          <p:nvPr/>
        </p:nvGrpSpPr>
        <p:grpSpPr bwMode="auto">
          <a:xfrm>
            <a:off x="2349500" y="5419725"/>
            <a:ext cx="568325" cy="481013"/>
            <a:chOff x="-44" y="1473"/>
            <a:chExt cx="981" cy="1105"/>
          </a:xfrm>
        </p:grpSpPr>
        <p:pic>
          <p:nvPicPr>
            <p:cNvPr id="17729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29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7180" name="Group 44"/>
          <p:cNvGrpSpPr>
            <a:grpSpLocks/>
          </p:cNvGrpSpPr>
          <p:nvPr/>
        </p:nvGrpSpPr>
        <p:grpSpPr bwMode="auto">
          <a:xfrm>
            <a:off x="2806700" y="5487988"/>
            <a:ext cx="568325" cy="481012"/>
            <a:chOff x="-44" y="1473"/>
            <a:chExt cx="981" cy="1105"/>
          </a:xfrm>
        </p:grpSpPr>
        <p:pic>
          <p:nvPicPr>
            <p:cNvPr id="17729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29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7068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7063" y="4602163"/>
            <a:ext cx="677862" cy="301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06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7950" y="5018088"/>
            <a:ext cx="677863" cy="301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77183" name="Group 44"/>
          <p:cNvGrpSpPr>
            <a:grpSpLocks/>
          </p:cNvGrpSpPr>
          <p:nvPr/>
        </p:nvGrpSpPr>
        <p:grpSpPr bwMode="auto">
          <a:xfrm>
            <a:off x="3232150" y="4946650"/>
            <a:ext cx="568325" cy="481013"/>
            <a:chOff x="-44" y="1473"/>
            <a:chExt cx="981" cy="1105"/>
          </a:xfrm>
        </p:grpSpPr>
        <p:pic>
          <p:nvPicPr>
            <p:cNvPr id="17729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29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70689" name="Line 20"/>
          <p:cNvSpPr>
            <a:spLocks noChangeShapeType="1"/>
          </p:cNvSpPr>
          <p:nvPr/>
        </p:nvSpPr>
        <p:spPr bwMode="auto">
          <a:xfrm flipH="1">
            <a:off x="5684838" y="5022850"/>
            <a:ext cx="5556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90" name="Line 21"/>
          <p:cNvSpPr>
            <a:spLocks noChangeShapeType="1"/>
          </p:cNvSpPr>
          <p:nvPr/>
        </p:nvSpPr>
        <p:spPr bwMode="auto">
          <a:xfrm flipH="1">
            <a:off x="6072188" y="5070475"/>
            <a:ext cx="271462" cy="3143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91" name="Line 22"/>
          <p:cNvSpPr>
            <a:spLocks noChangeShapeType="1"/>
          </p:cNvSpPr>
          <p:nvPr/>
        </p:nvSpPr>
        <p:spPr bwMode="auto">
          <a:xfrm>
            <a:off x="6491288" y="5099050"/>
            <a:ext cx="73025" cy="2952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77187" name="Group 44"/>
          <p:cNvGrpSpPr>
            <a:grpSpLocks/>
          </p:cNvGrpSpPr>
          <p:nvPr/>
        </p:nvGrpSpPr>
        <p:grpSpPr bwMode="auto">
          <a:xfrm>
            <a:off x="5376863" y="4837113"/>
            <a:ext cx="568325" cy="481012"/>
            <a:chOff x="-44" y="1473"/>
            <a:chExt cx="981" cy="1105"/>
          </a:xfrm>
        </p:grpSpPr>
        <p:pic>
          <p:nvPicPr>
            <p:cNvPr id="17728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29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7188" name="Group 44"/>
          <p:cNvGrpSpPr>
            <a:grpSpLocks/>
          </p:cNvGrpSpPr>
          <p:nvPr/>
        </p:nvGrpSpPr>
        <p:grpSpPr bwMode="auto">
          <a:xfrm>
            <a:off x="5635625" y="5283200"/>
            <a:ext cx="569913" cy="481013"/>
            <a:chOff x="-44" y="1473"/>
            <a:chExt cx="981" cy="1105"/>
          </a:xfrm>
        </p:grpSpPr>
        <p:pic>
          <p:nvPicPr>
            <p:cNvPr id="17728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28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7189" name="Group 44"/>
          <p:cNvGrpSpPr>
            <a:grpSpLocks/>
          </p:cNvGrpSpPr>
          <p:nvPr/>
        </p:nvGrpSpPr>
        <p:grpSpPr bwMode="auto">
          <a:xfrm>
            <a:off x="6164263" y="5313363"/>
            <a:ext cx="568325" cy="482600"/>
            <a:chOff x="-44" y="1473"/>
            <a:chExt cx="981" cy="1105"/>
          </a:xfrm>
        </p:grpSpPr>
        <p:pic>
          <p:nvPicPr>
            <p:cNvPr id="17728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28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70695" name="Line 20"/>
          <p:cNvSpPr>
            <a:spLocks noChangeShapeType="1"/>
          </p:cNvSpPr>
          <p:nvPr/>
        </p:nvSpPr>
        <p:spPr bwMode="auto">
          <a:xfrm flipH="1" flipV="1">
            <a:off x="4659313" y="5068888"/>
            <a:ext cx="606425" cy="31273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96" name="Line 21"/>
          <p:cNvSpPr>
            <a:spLocks noChangeShapeType="1"/>
          </p:cNvSpPr>
          <p:nvPr/>
        </p:nvSpPr>
        <p:spPr bwMode="auto">
          <a:xfrm flipH="1">
            <a:off x="4195763" y="5022850"/>
            <a:ext cx="271462" cy="3143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97" name="Line 22"/>
          <p:cNvSpPr>
            <a:spLocks noChangeShapeType="1"/>
          </p:cNvSpPr>
          <p:nvPr/>
        </p:nvSpPr>
        <p:spPr bwMode="auto">
          <a:xfrm>
            <a:off x="4614863" y="5051425"/>
            <a:ext cx="73025" cy="2952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77193" name="Group 44"/>
          <p:cNvGrpSpPr>
            <a:grpSpLocks/>
          </p:cNvGrpSpPr>
          <p:nvPr/>
        </p:nvGrpSpPr>
        <p:grpSpPr bwMode="auto">
          <a:xfrm>
            <a:off x="4803775" y="5230813"/>
            <a:ext cx="569913" cy="481012"/>
            <a:chOff x="-44" y="1473"/>
            <a:chExt cx="981" cy="1105"/>
          </a:xfrm>
        </p:grpSpPr>
        <p:pic>
          <p:nvPicPr>
            <p:cNvPr id="17728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28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7194" name="Group 44"/>
          <p:cNvGrpSpPr>
            <a:grpSpLocks/>
          </p:cNvGrpSpPr>
          <p:nvPr/>
        </p:nvGrpSpPr>
        <p:grpSpPr bwMode="auto">
          <a:xfrm>
            <a:off x="3759200" y="5235575"/>
            <a:ext cx="569913" cy="482600"/>
            <a:chOff x="-44" y="1473"/>
            <a:chExt cx="981" cy="1105"/>
          </a:xfrm>
        </p:grpSpPr>
        <p:pic>
          <p:nvPicPr>
            <p:cNvPr id="17728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28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7195" name="Group 44"/>
          <p:cNvGrpSpPr>
            <a:grpSpLocks/>
          </p:cNvGrpSpPr>
          <p:nvPr/>
        </p:nvGrpSpPr>
        <p:grpSpPr bwMode="auto">
          <a:xfrm>
            <a:off x="4287838" y="5267325"/>
            <a:ext cx="569912" cy="481013"/>
            <a:chOff x="-44" y="1473"/>
            <a:chExt cx="981" cy="1105"/>
          </a:xfrm>
        </p:grpSpPr>
        <p:pic>
          <p:nvPicPr>
            <p:cNvPr id="17727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28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7070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0213" y="4822825"/>
            <a:ext cx="677862" cy="301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0702" name="Line 20"/>
          <p:cNvSpPr>
            <a:spLocks noChangeShapeType="1"/>
          </p:cNvSpPr>
          <p:nvPr/>
        </p:nvSpPr>
        <p:spPr bwMode="auto">
          <a:xfrm flipH="1">
            <a:off x="6519863" y="5100638"/>
            <a:ext cx="5556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pic>
        <p:nvPicPr>
          <p:cNvPr id="707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6638" y="4870450"/>
            <a:ext cx="677862" cy="301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77199" name="Group 44"/>
          <p:cNvGrpSpPr>
            <a:grpSpLocks/>
          </p:cNvGrpSpPr>
          <p:nvPr/>
        </p:nvGrpSpPr>
        <p:grpSpPr bwMode="auto">
          <a:xfrm>
            <a:off x="6684963" y="4884738"/>
            <a:ext cx="569912" cy="481012"/>
            <a:chOff x="-44" y="1473"/>
            <a:chExt cx="981" cy="1105"/>
          </a:xfrm>
        </p:grpSpPr>
        <p:pic>
          <p:nvPicPr>
            <p:cNvPr id="17727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27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7070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062288"/>
            <a:ext cx="935038" cy="415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77201" name="Group 906"/>
          <p:cNvGrpSpPr>
            <a:grpSpLocks/>
          </p:cNvGrpSpPr>
          <p:nvPr/>
        </p:nvGrpSpPr>
        <p:grpSpPr bwMode="auto">
          <a:xfrm>
            <a:off x="5140325" y="2111375"/>
            <a:ext cx="366713" cy="579438"/>
            <a:chOff x="4140" y="429"/>
            <a:chExt cx="1425" cy="2396"/>
          </a:xfrm>
        </p:grpSpPr>
        <p:sp>
          <p:nvSpPr>
            <p:cNvPr id="177245" name="Freeform 907"/>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0751" name="Rectangle 908"/>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77247" name="Freeform 909"/>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177248" name="Freeform 910"/>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0754" name="Rectangle 911"/>
            <p:cNvSpPr>
              <a:spLocks noChangeArrowheads="1"/>
            </p:cNvSpPr>
            <p:nvPr/>
          </p:nvSpPr>
          <p:spPr bwMode="auto">
            <a:xfrm>
              <a:off x="4214" y="692"/>
              <a:ext cx="592"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177250" name="Group 912"/>
            <p:cNvGrpSpPr>
              <a:grpSpLocks/>
            </p:cNvGrpSpPr>
            <p:nvPr/>
          </p:nvGrpSpPr>
          <p:grpSpPr bwMode="auto">
            <a:xfrm>
              <a:off x="4749" y="668"/>
              <a:ext cx="581" cy="145"/>
              <a:chOff x="614" y="2568"/>
              <a:chExt cx="725" cy="139"/>
            </a:xfrm>
          </p:grpSpPr>
          <p:sp>
            <p:nvSpPr>
              <p:cNvPr id="70780" name="AutoShape 913"/>
              <p:cNvSpPr>
                <a:spLocks noChangeArrowheads="1"/>
              </p:cNvSpPr>
              <p:nvPr/>
            </p:nvSpPr>
            <p:spPr bwMode="auto">
              <a:xfrm>
                <a:off x="616" y="2565"/>
                <a:ext cx="724" cy="12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81" name="AutoShape 914"/>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70756" name="Rectangle 915"/>
            <p:cNvSpPr>
              <a:spLocks noChangeArrowheads="1"/>
            </p:cNvSpPr>
            <p:nvPr/>
          </p:nvSpPr>
          <p:spPr bwMode="auto">
            <a:xfrm>
              <a:off x="4226" y="1020"/>
              <a:ext cx="592"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177252" name="Group 916"/>
            <p:cNvGrpSpPr>
              <a:grpSpLocks/>
            </p:cNvGrpSpPr>
            <p:nvPr/>
          </p:nvGrpSpPr>
          <p:grpSpPr bwMode="auto">
            <a:xfrm>
              <a:off x="4747" y="994"/>
              <a:ext cx="581" cy="134"/>
              <a:chOff x="614" y="2568"/>
              <a:chExt cx="725" cy="139"/>
            </a:xfrm>
          </p:grpSpPr>
          <p:sp>
            <p:nvSpPr>
              <p:cNvPr id="70778" name="AutoShape 917"/>
              <p:cNvSpPr>
                <a:spLocks noChangeArrowheads="1"/>
              </p:cNvSpPr>
              <p:nvPr/>
            </p:nvSpPr>
            <p:spPr bwMode="auto">
              <a:xfrm>
                <a:off x="611" y="2568"/>
                <a:ext cx="731"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79" name="AutoShape 918"/>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70758" name="Rectangle 919"/>
            <p:cNvSpPr>
              <a:spLocks noChangeArrowheads="1"/>
            </p:cNvSpPr>
            <p:nvPr/>
          </p:nvSpPr>
          <p:spPr bwMode="auto">
            <a:xfrm>
              <a:off x="4214" y="1361"/>
              <a:ext cx="598"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59" name="Rectangle 920"/>
            <p:cNvSpPr>
              <a:spLocks noChangeArrowheads="1"/>
            </p:cNvSpPr>
            <p:nvPr/>
          </p:nvSpPr>
          <p:spPr bwMode="auto">
            <a:xfrm>
              <a:off x="4226" y="1657"/>
              <a:ext cx="598"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177255" name="Group 921"/>
            <p:cNvGrpSpPr>
              <a:grpSpLocks/>
            </p:cNvGrpSpPr>
            <p:nvPr/>
          </p:nvGrpSpPr>
          <p:grpSpPr bwMode="auto">
            <a:xfrm>
              <a:off x="4735" y="1627"/>
              <a:ext cx="582" cy="151"/>
              <a:chOff x="614" y="2568"/>
              <a:chExt cx="725" cy="139"/>
            </a:xfrm>
          </p:grpSpPr>
          <p:sp>
            <p:nvSpPr>
              <p:cNvPr id="70776" name="AutoShape 922"/>
              <p:cNvSpPr>
                <a:spLocks noChangeArrowheads="1"/>
              </p:cNvSpPr>
              <p:nvPr/>
            </p:nvSpPr>
            <p:spPr bwMode="auto">
              <a:xfrm>
                <a:off x="611" y="2571"/>
                <a:ext cx="730"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77" name="AutoShape 923"/>
              <p:cNvSpPr>
                <a:spLocks noChangeArrowheads="1"/>
              </p:cNvSpPr>
              <p:nvPr/>
            </p:nvSpPr>
            <p:spPr bwMode="auto">
              <a:xfrm>
                <a:off x="626" y="2589"/>
                <a:ext cx="699" cy="12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177256" name="Freeform 924"/>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177257" name="Group 925"/>
            <p:cNvGrpSpPr>
              <a:grpSpLocks/>
            </p:cNvGrpSpPr>
            <p:nvPr/>
          </p:nvGrpSpPr>
          <p:grpSpPr bwMode="auto">
            <a:xfrm>
              <a:off x="4739" y="1327"/>
              <a:ext cx="582" cy="139"/>
              <a:chOff x="614" y="2568"/>
              <a:chExt cx="725" cy="139"/>
            </a:xfrm>
          </p:grpSpPr>
          <p:sp>
            <p:nvSpPr>
              <p:cNvPr id="70774" name="AutoShape 926"/>
              <p:cNvSpPr>
                <a:spLocks noChangeArrowheads="1"/>
              </p:cNvSpPr>
              <p:nvPr/>
            </p:nvSpPr>
            <p:spPr bwMode="auto">
              <a:xfrm>
                <a:off x="613" y="2569"/>
                <a:ext cx="715"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75" name="AutoShape 927"/>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70763" name="Rectangle 928"/>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77259" name="Freeform 929"/>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177260" name="Freeform 930"/>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0766" name="Oval 931"/>
            <p:cNvSpPr>
              <a:spLocks noChangeArrowheads="1"/>
            </p:cNvSpPr>
            <p:nvPr/>
          </p:nvSpPr>
          <p:spPr bwMode="auto">
            <a:xfrm>
              <a:off x="5516" y="2608"/>
              <a:ext cx="49"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77262" name="Freeform 932"/>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0768" name="AutoShape 933"/>
            <p:cNvSpPr>
              <a:spLocks noChangeArrowheads="1"/>
            </p:cNvSpPr>
            <p:nvPr/>
          </p:nvSpPr>
          <p:spPr bwMode="auto">
            <a:xfrm>
              <a:off x="4140" y="2681"/>
              <a:ext cx="1197"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69" name="AutoShape 934"/>
            <p:cNvSpPr>
              <a:spLocks noChangeArrowheads="1"/>
            </p:cNvSpPr>
            <p:nvPr/>
          </p:nvSpPr>
          <p:spPr bwMode="auto">
            <a:xfrm>
              <a:off x="4208" y="2713"/>
              <a:ext cx="1067"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70" name="Oval 935"/>
            <p:cNvSpPr>
              <a:spLocks noChangeArrowheads="1"/>
            </p:cNvSpPr>
            <p:nvPr/>
          </p:nvSpPr>
          <p:spPr bwMode="auto">
            <a:xfrm>
              <a:off x="4307" y="2385"/>
              <a:ext cx="160"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71" name="Oval 936"/>
            <p:cNvSpPr>
              <a:spLocks noChangeArrowheads="1"/>
            </p:cNvSpPr>
            <p:nvPr/>
          </p:nvSpPr>
          <p:spPr bwMode="auto">
            <a:xfrm>
              <a:off x="4485" y="2385"/>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i="0" dirty="0">
                <a:solidFill>
                  <a:srgbClr val="FF0000"/>
                </a:solidFill>
                <a:latin typeface="Arial" charset="0"/>
                <a:cs typeface="Arial" charset="0"/>
              </a:endParaRPr>
            </a:p>
          </p:txBody>
        </p:sp>
        <p:sp>
          <p:nvSpPr>
            <p:cNvPr id="70772" name="Oval 937"/>
            <p:cNvSpPr>
              <a:spLocks noChangeArrowheads="1"/>
            </p:cNvSpPr>
            <p:nvPr/>
          </p:nvSpPr>
          <p:spPr bwMode="auto">
            <a:xfrm>
              <a:off x="4664" y="2379"/>
              <a:ext cx="154"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73" name="Rectangle 938"/>
            <p:cNvSpPr>
              <a:spLocks noChangeArrowheads="1"/>
            </p:cNvSpPr>
            <p:nvPr/>
          </p:nvSpPr>
          <p:spPr bwMode="auto">
            <a:xfrm>
              <a:off x="5059" y="1834"/>
              <a:ext cx="86" cy="761"/>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grpSp>
        <p:nvGrpSpPr>
          <p:cNvPr id="177203" name="Group 906"/>
          <p:cNvGrpSpPr>
            <a:grpSpLocks/>
          </p:cNvGrpSpPr>
          <p:nvPr/>
        </p:nvGrpSpPr>
        <p:grpSpPr bwMode="auto">
          <a:xfrm>
            <a:off x="5745163" y="2620963"/>
            <a:ext cx="366712" cy="579437"/>
            <a:chOff x="4140" y="429"/>
            <a:chExt cx="1425" cy="2396"/>
          </a:xfrm>
        </p:grpSpPr>
        <p:sp>
          <p:nvSpPr>
            <p:cNvPr id="177205" name="Freeform 907"/>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0711" name="Rectangle 908"/>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77207" name="Freeform 909"/>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177208" name="Freeform 910"/>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0714" name="Rectangle 911"/>
            <p:cNvSpPr>
              <a:spLocks noChangeArrowheads="1"/>
            </p:cNvSpPr>
            <p:nvPr/>
          </p:nvSpPr>
          <p:spPr bwMode="auto">
            <a:xfrm>
              <a:off x="4214" y="692"/>
              <a:ext cx="592"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177210" name="Group 912"/>
            <p:cNvGrpSpPr>
              <a:grpSpLocks/>
            </p:cNvGrpSpPr>
            <p:nvPr/>
          </p:nvGrpSpPr>
          <p:grpSpPr bwMode="auto">
            <a:xfrm>
              <a:off x="4749" y="668"/>
              <a:ext cx="581" cy="145"/>
              <a:chOff x="614" y="2568"/>
              <a:chExt cx="725" cy="139"/>
            </a:xfrm>
          </p:grpSpPr>
          <p:sp>
            <p:nvSpPr>
              <p:cNvPr id="70740" name="AutoShape 913"/>
              <p:cNvSpPr>
                <a:spLocks noChangeArrowheads="1"/>
              </p:cNvSpPr>
              <p:nvPr/>
            </p:nvSpPr>
            <p:spPr bwMode="auto">
              <a:xfrm>
                <a:off x="616" y="2565"/>
                <a:ext cx="724" cy="12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41" name="AutoShape 914"/>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70716" name="Rectangle 915"/>
            <p:cNvSpPr>
              <a:spLocks noChangeArrowheads="1"/>
            </p:cNvSpPr>
            <p:nvPr/>
          </p:nvSpPr>
          <p:spPr bwMode="auto">
            <a:xfrm>
              <a:off x="4226" y="1020"/>
              <a:ext cx="592"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177212" name="Group 916"/>
            <p:cNvGrpSpPr>
              <a:grpSpLocks/>
            </p:cNvGrpSpPr>
            <p:nvPr/>
          </p:nvGrpSpPr>
          <p:grpSpPr bwMode="auto">
            <a:xfrm>
              <a:off x="4747" y="994"/>
              <a:ext cx="581" cy="134"/>
              <a:chOff x="614" y="2568"/>
              <a:chExt cx="725" cy="139"/>
            </a:xfrm>
          </p:grpSpPr>
          <p:sp>
            <p:nvSpPr>
              <p:cNvPr id="70738" name="AutoShape 917"/>
              <p:cNvSpPr>
                <a:spLocks noChangeArrowheads="1"/>
              </p:cNvSpPr>
              <p:nvPr/>
            </p:nvSpPr>
            <p:spPr bwMode="auto">
              <a:xfrm>
                <a:off x="611" y="2568"/>
                <a:ext cx="731"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39" name="AutoShape 918"/>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70718" name="Rectangle 919"/>
            <p:cNvSpPr>
              <a:spLocks noChangeArrowheads="1"/>
            </p:cNvSpPr>
            <p:nvPr/>
          </p:nvSpPr>
          <p:spPr bwMode="auto">
            <a:xfrm>
              <a:off x="4214" y="1361"/>
              <a:ext cx="598"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19" name="Rectangle 920"/>
            <p:cNvSpPr>
              <a:spLocks noChangeArrowheads="1"/>
            </p:cNvSpPr>
            <p:nvPr/>
          </p:nvSpPr>
          <p:spPr bwMode="auto">
            <a:xfrm>
              <a:off x="4226" y="1657"/>
              <a:ext cx="598"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177215" name="Group 921"/>
            <p:cNvGrpSpPr>
              <a:grpSpLocks/>
            </p:cNvGrpSpPr>
            <p:nvPr/>
          </p:nvGrpSpPr>
          <p:grpSpPr bwMode="auto">
            <a:xfrm>
              <a:off x="4735" y="1627"/>
              <a:ext cx="582" cy="151"/>
              <a:chOff x="614" y="2568"/>
              <a:chExt cx="725" cy="139"/>
            </a:xfrm>
          </p:grpSpPr>
          <p:sp>
            <p:nvSpPr>
              <p:cNvPr id="70736" name="AutoShape 922"/>
              <p:cNvSpPr>
                <a:spLocks noChangeArrowheads="1"/>
              </p:cNvSpPr>
              <p:nvPr/>
            </p:nvSpPr>
            <p:spPr bwMode="auto">
              <a:xfrm>
                <a:off x="611" y="2571"/>
                <a:ext cx="730"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37" name="AutoShape 923"/>
              <p:cNvSpPr>
                <a:spLocks noChangeArrowheads="1"/>
              </p:cNvSpPr>
              <p:nvPr/>
            </p:nvSpPr>
            <p:spPr bwMode="auto">
              <a:xfrm>
                <a:off x="626" y="2589"/>
                <a:ext cx="699" cy="12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177216" name="Freeform 924"/>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177217" name="Group 925"/>
            <p:cNvGrpSpPr>
              <a:grpSpLocks/>
            </p:cNvGrpSpPr>
            <p:nvPr/>
          </p:nvGrpSpPr>
          <p:grpSpPr bwMode="auto">
            <a:xfrm>
              <a:off x="4739" y="1327"/>
              <a:ext cx="582" cy="139"/>
              <a:chOff x="614" y="2568"/>
              <a:chExt cx="725" cy="139"/>
            </a:xfrm>
          </p:grpSpPr>
          <p:sp>
            <p:nvSpPr>
              <p:cNvPr id="70734" name="AutoShape 926"/>
              <p:cNvSpPr>
                <a:spLocks noChangeArrowheads="1"/>
              </p:cNvSpPr>
              <p:nvPr/>
            </p:nvSpPr>
            <p:spPr bwMode="auto">
              <a:xfrm>
                <a:off x="613" y="2569"/>
                <a:ext cx="715"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35" name="AutoShape 927"/>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70723" name="Rectangle 928"/>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77219" name="Freeform 929"/>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177220" name="Freeform 930"/>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0726" name="Oval 931"/>
            <p:cNvSpPr>
              <a:spLocks noChangeArrowheads="1"/>
            </p:cNvSpPr>
            <p:nvPr/>
          </p:nvSpPr>
          <p:spPr bwMode="auto">
            <a:xfrm>
              <a:off x="5516" y="2608"/>
              <a:ext cx="49"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77222" name="Freeform 932"/>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0728" name="AutoShape 933"/>
            <p:cNvSpPr>
              <a:spLocks noChangeArrowheads="1"/>
            </p:cNvSpPr>
            <p:nvPr/>
          </p:nvSpPr>
          <p:spPr bwMode="auto">
            <a:xfrm>
              <a:off x="4140" y="2681"/>
              <a:ext cx="1197"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29" name="AutoShape 934"/>
            <p:cNvSpPr>
              <a:spLocks noChangeArrowheads="1"/>
            </p:cNvSpPr>
            <p:nvPr/>
          </p:nvSpPr>
          <p:spPr bwMode="auto">
            <a:xfrm>
              <a:off x="4208" y="2713"/>
              <a:ext cx="1067"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30" name="Oval 935"/>
            <p:cNvSpPr>
              <a:spLocks noChangeArrowheads="1"/>
            </p:cNvSpPr>
            <p:nvPr/>
          </p:nvSpPr>
          <p:spPr bwMode="auto">
            <a:xfrm>
              <a:off x="4307" y="2385"/>
              <a:ext cx="160"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31" name="Oval 936"/>
            <p:cNvSpPr>
              <a:spLocks noChangeArrowheads="1"/>
            </p:cNvSpPr>
            <p:nvPr/>
          </p:nvSpPr>
          <p:spPr bwMode="auto">
            <a:xfrm>
              <a:off x="4485" y="2385"/>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i="0" dirty="0">
                <a:solidFill>
                  <a:srgbClr val="FF0000"/>
                </a:solidFill>
                <a:latin typeface="Arial" charset="0"/>
                <a:cs typeface="Arial" charset="0"/>
              </a:endParaRPr>
            </a:p>
          </p:txBody>
        </p:sp>
        <p:sp>
          <p:nvSpPr>
            <p:cNvPr id="70732" name="Oval 937"/>
            <p:cNvSpPr>
              <a:spLocks noChangeArrowheads="1"/>
            </p:cNvSpPr>
            <p:nvPr/>
          </p:nvSpPr>
          <p:spPr bwMode="auto">
            <a:xfrm>
              <a:off x="4664" y="2379"/>
              <a:ext cx="154"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33" name="Rectangle 938"/>
            <p:cNvSpPr>
              <a:spLocks noChangeArrowheads="1"/>
            </p:cNvSpPr>
            <p:nvPr/>
          </p:nvSpPr>
          <p:spPr bwMode="auto">
            <a:xfrm>
              <a:off x="5059" y="1834"/>
              <a:ext cx="86" cy="761"/>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152"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27</a:t>
            </a:fld>
            <a:endParaRPr lang="en-US" sz="1200" dirty="0">
              <a:latin typeface="Tahoma" charset="0"/>
            </a:endParaRPr>
          </a:p>
        </p:txBody>
      </p:sp>
      <p:sp>
        <p:nvSpPr>
          <p:cNvPr id="153"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grpSp>
        <p:nvGrpSpPr>
          <p:cNvPr id="154" name="Group 347"/>
          <p:cNvGrpSpPr>
            <a:grpSpLocks/>
          </p:cNvGrpSpPr>
          <p:nvPr/>
        </p:nvGrpSpPr>
        <p:grpSpPr bwMode="auto">
          <a:xfrm>
            <a:off x="2751485" y="2148330"/>
            <a:ext cx="880316" cy="510540"/>
            <a:chOff x="1871277" y="1576300"/>
            <a:chExt cx="1128371" cy="437861"/>
          </a:xfrm>
        </p:grpSpPr>
        <p:sp>
          <p:nvSpPr>
            <p:cNvPr id="155" name="Oval 154"/>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56" name="Rectangle 15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7" name="Oval 156"/>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58" name="Freeform 15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9" name="Freeform 158"/>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0" name="Freeform 159"/>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1" name="Freeform 160"/>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62" name="Straight Connector 161"/>
            <p:cNvCxnSpPr>
              <a:endCxn id="157"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87963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p:cNvSpPr>
            <a:spLocks noGrp="1" noChangeArrowheads="1"/>
          </p:cNvSpPr>
          <p:nvPr>
            <p:ph type="title"/>
          </p:nvPr>
        </p:nvSpPr>
        <p:spPr>
          <a:xfrm>
            <a:off x="415925" y="39688"/>
            <a:ext cx="4560888" cy="1143000"/>
          </a:xfrm>
        </p:spPr>
        <p:txBody>
          <a:bodyPr/>
          <a:lstStyle/>
          <a:p>
            <a:pPr>
              <a:defRPr/>
            </a:pPr>
            <a:r>
              <a:rPr lang="en-US" sz="3600" dirty="0">
                <a:cs typeface="+mj-cs"/>
              </a:rPr>
              <a:t>Switches vs. Routers</a:t>
            </a:r>
          </a:p>
        </p:txBody>
      </p:sp>
      <p:sp>
        <p:nvSpPr>
          <p:cNvPr id="71685" name="Rectangle 3"/>
          <p:cNvSpPr>
            <a:spLocks noGrp="1" noChangeArrowheads="1"/>
          </p:cNvSpPr>
          <p:nvPr>
            <p:ph type="body" idx="1"/>
          </p:nvPr>
        </p:nvSpPr>
        <p:spPr>
          <a:xfrm>
            <a:off x="442913" y="1341438"/>
            <a:ext cx="3967162" cy="4994275"/>
          </a:xfrm>
        </p:spPr>
        <p:txBody>
          <a:bodyPr/>
          <a:lstStyle/>
          <a:p>
            <a:pPr marL="0" indent="0">
              <a:lnSpc>
                <a:spcPct val="80000"/>
              </a:lnSpc>
              <a:buFont typeface="Wingdings" charset="0"/>
              <a:buNone/>
              <a:defRPr/>
            </a:pPr>
            <a:r>
              <a:rPr lang="en-US" sz="2000" dirty="0">
                <a:solidFill>
                  <a:srgbClr val="000099"/>
                </a:solidFill>
                <a:cs typeface="+mn-cs"/>
              </a:rPr>
              <a:t>both are store-and-forward: </a:t>
            </a:r>
          </a:p>
          <a:p>
            <a:pPr marL="231775" indent="-231775">
              <a:buSzPct val="100000"/>
              <a:buFont typeface="Wingdings" charset="2"/>
              <a:buChar char="§"/>
              <a:defRPr/>
            </a:pPr>
            <a:r>
              <a:rPr lang="en-US" sz="2000" i="1" dirty="0">
                <a:solidFill>
                  <a:srgbClr val="CC0000"/>
                </a:solidFill>
                <a:cs typeface="+mn-cs"/>
              </a:rPr>
              <a:t>routers: </a:t>
            </a:r>
            <a:r>
              <a:rPr lang="en-US" sz="2000" dirty="0">
                <a:cs typeface="+mn-cs"/>
              </a:rPr>
              <a:t>network-layer devices (examine network-layer headers)</a:t>
            </a:r>
          </a:p>
          <a:p>
            <a:pPr marL="231775" indent="-231775">
              <a:buSzPct val="100000"/>
              <a:buFont typeface="Wingdings" charset="2"/>
              <a:buChar char="§"/>
              <a:defRPr/>
            </a:pPr>
            <a:r>
              <a:rPr lang="en-US" sz="2000" i="1" dirty="0">
                <a:solidFill>
                  <a:srgbClr val="CC0000"/>
                </a:solidFill>
                <a:cs typeface="+mn-cs"/>
              </a:rPr>
              <a:t>switches</a:t>
            </a:r>
            <a:r>
              <a:rPr lang="en-US" sz="2000" i="1" dirty="0">
                <a:cs typeface="+mn-cs"/>
              </a:rPr>
              <a:t>: </a:t>
            </a:r>
            <a:r>
              <a:rPr lang="en-US" sz="2000" dirty="0">
                <a:cs typeface="+mn-cs"/>
              </a:rPr>
              <a:t>link-layer devices (examine link-layer headers)</a:t>
            </a:r>
          </a:p>
          <a:p>
            <a:pPr marL="0" indent="0">
              <a:lnSpc>
                <a:spcPct val="80000"/>
              </a:lnSpc>
              <a:spcBef>
                <a:spcPts val="0"/>
              </a:spcBef>
              <a:buFont typeface="Wingdings" charset="0"/>
              <a:buNone/>
              <a:defRPr/>
            </a:pPr>
            <a:endParaRPr lang="en-US" sz="2000" i="1" dirty="0">
              <a:solidFill>
                <a:srgbClr val="CC0000"/>
              </a:solidFill>
              <a:cs typeface="+mn-cs"/>
            </a:endParaRPr>
          </a:p>
          <a:p>
            <a:pPr marL="0" indent="0">
              <a:lnSpc>
                <a:spcPct val="80000"/>
              </a:lnSpc>
              <a:spcBef>
                <a:spcPts val="0"/>
              </a:spcBef>
              <a:buFont typeface="Wingdings" charset="0"/>
              <a:buNone/>
              <a:defRPr/>
            </a:pPr>
            <a:r>
              <a:rPr lang="en-US" sz="2000" dirty="0">
                <a:solidFill>
                  <a:srgbClr val="000099"/>
                </a:solidFill>
                <a:cs typeface="+mn-cs"/>
              </a:rPr>
              <a:t>both have forwarding tables:</a:t>
            </a:r>
          </a:p>
          <a:p>
            <a:pPr marL="231775" indent="-231775">
              <a:lnSpc>
                <a:spcPct val="80000"/>
              </a:lnSpc>
              <a:buSzPct val="100000"/>
              <a:buFont typeface="Wingdings" charset="2"/>
              <a:buChar char="§"/>
              <a:defRPr/>
            </a:pPr>
            <a:r>
              <a:rPr lang="en-US" sz="2000" i="1" dirty="0">
                <a:solidFill>
                  <a:srgbClr val="CC0000"/>
                </a:solidFill>
                <a:cs typeface="+mn-cs"/>
              </a:rPr>
              <a:t>routers: </a:t>
            </a:r>
            <a:r>
              <a:rPr lang="en-US" sz="2000" dirty="0">
                <a:cs typeface="+mn-cs"/>
              </a:rPr>
              <a:t>compute tables using routing algorithms, IP addresses</a:t>
            </a:r>
          </a:p>
          <a:p>
            <a:pPr marL="231775" indent="-231775">
              <a:lnSpc>
                <a:spcPct val="80000"/>
              </a:lnSpc>
              <a:buSzPct val="100000"/>
              <a:buFont typeface="Wingdings" charset="2"/>
              <a:buChar char="§"/>
              <a:defRPr/>
            </a:pPr>
            <a:r>
              <a:rPr lang="en-US" sz="2000" i="1" dirty="0">
                <a:solidFill>
                  <a:srgbClr val="CC0000"/>
                </a:solidFill>
                <a:cs typeface="+mn-cs"/>
              </a:rPr>
              <a:t>switches: </a:t>
            </a:r>
            <a:r>
              <a:rPr lang="en-US" sz="2000" dirty="0">
                <a:cs typeface="+mn-cs"/>
              </a:rPr>
              <a:t>learn forwarding table using flooding, learning, MAC addresses </a:t>
            </a:r>
          </a:p>
        </p:txBody>
      </p:sp>
      <p:sp>
        <p:nvSpPr>
          <p:cNvPr id="179205" name="Freeform 3"/>
          <p:cNvSpPr>
            <a:spLocks/>
          </p:cNvSpPr>
          <p:nvPr/>
        </p:nvSpPr>
        <p:spPr bwMode="auto">
          <a:xfrm flipH="1">
            <a:off x="6543675" y="2103438"/>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79206" name="Freeform 10"/>
          <p:cNvSpPr>
            <a:spLocks/>
          </p:cNvSpPr>
          <p:nvPr/>
        </p:nvSpPr>
        <p:spPr bwMode="auto">
          <a:xfrm>
            <a:off x="6530975" y="844550"/>
            <a:ext cx="360363"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79207" name="Rectangle 23"/>
          <p:cNvSpPr>
            <a:spLocks noChangeArrowheads="1"/>
          </p:cNvSpPr>
          <p:nvPr/>
        </p:nvSpPr>
        <p:spPr bwMode="auto">
          <a:xfrm>
            <a:off x="5307013" y="850900"/>
            <a:ext cx="1296987" cy="1546225"/>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2400" i="0" dirty="0">
              <a:solidFill>
                <a:srgbClr val="000000"/>
              </a:solidFill>
              <a:latin typeface="Arial" charset="0"/>
              <a:cs typeface="Arial" charset="0"/>
            </a:endParaRPr>
          </a:p>
        </p:txBody>
      </p:sp>
      <p:sp>
        <p:nvSpPr>
          <p:cNvPr id="179208" name="Rectangle 24"/>
          <p:cNvSpPr>
            <a:spLocks noChangeArrowheads="1"/>
          </p:cNvSpPr>
          <p:nvPr/>
        </p:nvSpPr>
        <p:spPr bwMode="auto">
          <a:xfrm>
            <a:off x="5259388" y="922338"/>
            <a:ext cx="1273175" cy="1536700"/>
          </a:xfrm>
          <a:prstGeom prst="rect">
            <a:avLst/>
          </a:prstGeom>
          <a:solidFill>
            <a:schemeClr val="bg1"/>
          </a:solidFill>
          <a:ln w="28575">
            <a:solidFill>
              <a:schemeClr val="tx1"/>
            </a:solidFill>
            <a:miter lim="800000"/>
            <a:headEnd/>
            <a:tailEnd/>
          </a:ln>
        </p:spPr>
        <p:txBody>
          <a:bodyPr wrap="none" anchor="ctr"/>
          <a:lstStyle/>
          <a:p>
            <a:endParaRPr lang="en-US" sz="2400" i="0" dirty="0">
              <a:solidFill>
                <a:srgbClr val="000000"/>
              </a:solidFill>
              <a:latin typeface="Arial" charset="0"/>
              <a:cs typeface="Arial" charset="0"/>
            </a:endParaRPr>
          </a:p>
        </p:txBody>
      </p:sp>
      <p:sp>
        <p:nvSpPr>
          <p:cNvPr id="179209" name="Line 25"/>
          <p:cNvSpPr>
            <a:spLocks noChangeShapeType="1"/>
          </p:cNvSpPr>
          <p:nvPr/>
        </p:nvSpPr>
        <p:spPr bwMode="auto">
          <a:xfrm>
            <a:off x="5259388" y="1239838"/>
            <a:ext cx="1263650" cy="31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10" name="Text Box 26"/>
          <p:cNvSpPr txBox="1">
            <a:spLocks noChangeArrowheads="1"/>
          </p:cNvSpPr>
          <p:nvPr/>
        </p:nvSpPr>
        <p:spPr bwMode="auto">
          <a:xfrm>
            <a:off x="5216525" y="889000"/>
            <a:ext cx="1317625"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ct val="110000"/>
              </a:lnSpc>
            </a:pPr>
            <a:r>
              <a:rPr lang="en-US" sz="1800" i="0" dirty="0">
                <a:solidFill>
                  <a:srgbClr val="000000"/>
                </a:solidFill>
                <a:latin typeface="Arial" charset="0"/>
                <a:cs typeface="Arial" charset="0"/>
              </a:rPr>
              <a:t>application</a:t>
            </a:r>
          </a:p>
          <a:p>
            <a:pPr algn="ctr">
              <a:lnSpc>
                <a:spcPct val="110000"/>
              </a:lnSpc>
            </a:pPr>
            <a:r>
              <a:rPr lang="en-US" sz="1800" i="0" dirty="0">
                <a:solidFill>
                  <a:srgbClr val="000000"/>
                </a:solidFill>
                <a:latin typeface="Arial" charset="0"/>
                <a:cs typeface="Arial" charset="0"/>
              </a:rPr>
              <a:t>transport</a:t>
            </a:r>
          </a:p>
          <a:p>
            <a:pPr algn="ctr">
              <a:lnSpc>
                <a:spcPct val="110000"/>
              </a:lnSpc>
            </a:pPr>
            <a:r>
              <a:rPr lang="en-US" sz="1800" i="0" dirty="0">
                <a:solidFill>
                  <a:srgbClr val="000000"/>
                </a:solidFill>
                <a:latin typeface="Arial" charset="0"/>
                <a:cs typeface="Arial" charset="0"/>
              </a:rPr>
              <a:t>network</a:t>
            </a:r>
          </a:p>
          <a:p>
            <a:pPr algn="ctr">
              <a:lnSpc>
                <a:spcPct val="110000"/>
              </a:lnSpc>
            </a:pPr>
            <a:r>
              <a:rPr lang="en-US" sz="1800" i="0" dirty="0">
                <a:solidFill>
                  <a:srgbClr val="000000"/>
                </a:solidFill>
                <a:latin typeface="Arial" charset="0"/>
                <a:cs typeface="Arial" charset="0"/>
              </a:rPr>
              <a:t>link</a:t>
            </a:r>
          </a:p>
          <a:p>
            <a:pPr algn="ctr">
              <a:lnSpc>
                <a:spcPct val="110000"/>
              </a:lnSpc>
            </a:pPr>
            <a:r>
              <a:rPr lang="en-US" sz="1800" i="0" dirty="0">
                <a:solidFill>
                  <a:srgbClr val="000000"/>
                </a:solidFill>
                <a:latin typeface="Arial" charset="0"/>
                <a:cs typeface="Arial" charset="0"/>
              </a:rPr>
              <a:t>physical</a:t>
            </a:r>
          </a:p>
        </p:txBody>
      </p:sp>
      <p:sp>
        <p:nvSpPr>
          <p:cNvPr id="179211" name="Line 27"/>
          <p:cNvSpPr>
            <a:spLocks noChangeShapeType="1"/>
          </p:cNvSpPr>
          <p:nvPr/>
        </p:nvSpPr>
        <p:spPr bwMode="auto">
          <a:xfrm>
            <a:off x="5267325" y="1560513"/>
            <a:ext cx="1263650" cy="31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12" name="Line 28"/>
          <p:cNvSpPr>
            <a:spLocks noChangeShapeType="1"/>
          </p:cNvSpPr>
          <p:nvPr/>
        </p:nvSpPr>
        <p:spPr bwMode="auto">
          <a:xfrm>
            <a:off x="5272088" y="1841500"/>
            <a:ext cx="1263650" cy="31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13" name="Line 29"/>
          <p:cNvSpPr>
            <a:spLocks noChangeShapeType="1"/>
          </p:cNvSpPr>
          <p:nvPr/>
        </p:nvSpPr>
        <p:spPr bwMode="auto">
          <a:xfrm>
            <a:off x="5272088" y="2117725"/>
            <a:ext cx="1263650" cy="31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nvGrpSpPr>
          <p:cNvPr id="179214" name="Group 88"/>
          <p:cNvGrpSpPr>
            <a:grpSpLocks/>
          </p:cNvGrpSpPr>
          <p:nvPr/>
        </p:nvGrpSpPr>
        <p:grpSpPr bwMode="auto">
          <a:xfrm>
            <a:off x="6716713" y="3525838"/>
            <a:ext cx="1387475" cy="1035050"/>
            <a:chOff x="3601" y="168"/>
            <a:chExt cx="874" cy="652"/>
          </a:xfrm>
        </p:grpSpPr>
        <p:sp>
          <p:nvSpPr>
            <p:cNvPr id="179263" name="Rectangle 89"/>
            <p:cNvSpPr>
              <a:spLocks noChangeArrowheads="1"/>
            </p:cNvSpPr>
            <p:nvPr/>
          </p:nvSpPr>
          <p:spPr bwMode="auto">
            <a:xfrm>
              <a:off x="3658" y="168"/>
              <a:ext cx="817" cy="596"/>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2400" i="0" dirty="0">
                <a:solidFill>
                  <a:srgbClr val="000000"/>
                </a:solidFill>
                <a:latin typeface="Arial" charset="0"/>
                <a:cs typeface="Arial" charset="0"/>
              </a:endParaRPr>
            </a:p>
          </p:txBody>
        </p:sp>
        <p:sp>
          <p:nvSpPr>
            <p:cNvPr id="179264"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p>
              <a:endParaRPr lang="en-US" sz="2400" i="0" dirty="0">
                <a:solidFill>
                  <a:srgbClr val="000000"/>
                </a:solidFill>
                <a:latin typeface="Arial" charset="0"/>
                <a:cs typeface="Arial" charset="0"/>
              </a:endParaRPr>
            </a:p>
          </p:txBody>
        </p:sp>
        <p:sp>
          <p:nvSpPr>
            <p:cNvPr id="179265"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66"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ct val="110000"/>
                </a:lnSpc>
              </a:pPr>
              <a:r>
                <a:rPr lang="en-US" sz="1800" i="0" dirty="0">
                  <a:solidFill>
                    <a:srgbClr val="000000"/>
                  </a:solidFill>
                  <a:latin typeface="Arial" charset="0"/>
                  <a:cs typeface="Arial" charset="0"/>
                </a:rPr>
                <a:t>network</a:t>
              </a:r>
            </a:p>
            <a:p>
              <a:pPr algn="ctr">
                <a:lnSpc>
                  <a:spcPct val="110000"/>
                </a:lnSpc>
              </a:pPr>
              <a:r>
                <a:rPr lang="en-US" sz="1800" i="0" dirty="0">
                  <a:solidFill>
                    <a:srgbClr val="000000"/>
                  </a:solidFill>
                  <a:latin typeface="Arial" charset="0"/>
                  <a:cs typeface="Arial" charset="0"/>
                </a:rPr>
                <a:t>link</a:t>
              </a:r>
            </a:p>
            <a:p>
              <a:pPr algn="ctr">
                <a:lnSpc>
                  <a:spcPct val="110000"/>
                </a:lnSpc>
              </a:pPr>
              <a:r>
                <a:rPr lang="en-US" sz="1800" i="0" dirty="0">
                  <a:solidFill>
                    <a:srgbClr val="000000"/>
                  </a:solidFill>
                  <a:latin typeface="Arial" charset="0"/>
                  <a:cs typeface="Arial" charset="0"/>
                </a:rPr>
                <a:t>physical</a:t>
              </a:r>
            </a:p>
          </p:txBody>
        </p:sp>
        <p:sp>
          <p:nvSpPr>
            <p:cNvPr id="179267"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179215" name="Group 94"/>
          <p:cNvGrpSpPr>
            <a:grpSpLocks/>
          </p:cNvGrpSpPr>
          <p:nvPr/>
        </p:nvGrpSpPr>
        <p:grpSpPr bwMode="auto">
          <a:xfrm>
            <a:off x="7054850" y="2100263"/>
            <a:ext cx="1387475" cy="733425"/>
            <a:chOff x="4696" y="597"/>
            <a:chExt cx="874" cy="462"/>
          </a:xfrm>
        </p:grpSpPr>
        <p:sp>
          <p:nvSpPr>
            <p:cNvPr id="179259" name="Rectangle 95"/>
            <p:cNvSpPr>
              <a:spLocks noChangeArrowheads="1"/>
            </p:cNvSpPr>
            <p:nvPr/>
          </p:nvSpPr>
          <p:spPr bwMode="auto">
            <a:xfrm>
              <a:off x="4753" y="597"/>
              <a:ext cx="817" cy="416"/>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2400" i="0" dirty="0">
                <a:solidFill>
                  <a:srgbClr val="000000"/>
                </a:solidFill>
                <a:latin typeface="Arial" charset="0"/>
                <a:cs typeface="Arial" charset="0"/>
              </a:endParaRPr>
            </a:p>
          </p:txBody>
        </p:sp>
        <p:sp>
          <p:nvSpPr>
            <p:cNvPr id="179260"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p>
              <a:endParaRPr lang="en-US" sz="2400" i="0" dirty="0">
                <a:solidFill>
                  <a:srgbClr val="000000"/>
                </a:solidFill>
                <a:latin typeface="Arial" charset="0"/>
                <a:cs typeface="Arial" charset="0"/>
              </a:endParaRPr>
            </a:p>
          </p:txBody>
        </p:sp>
        <p:sp>
          <p:nvSpPr>
            <p:cNvPr id="179261"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62"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ct val="110000"/>
                </a:lnSpc>
              </a:pPr>
              <a:r>
                <a:rPr lang="en-US" sz="1800" i="0" dirty="0">
                  <a:solidFill>
                    <a:srgbClr val="000000"/>
                  </a:solidFill>
                  <a:latin typeface="Arial" charset="0"/>
                  <a:cs typeface="Arial" charset="0"/>
                </a:rPr>
                <a:t>link</a:t>
              </a:r>
            </a:p>
            <a:p>
              <a:pPr algn="ctr">
                <a:lnSpc>
                  <a:spcPct val="110000"/>
                </a:lnSpc>
              </a:pPr>
              <a:r>
                <a:rPr lang="en-US" sz="1800" i="0" dirty="0">
                  <a:solidFill>
                    <a:srgbClr val="000000"/>
                  </a:solidFill>
                  <a:latin typeface="Arial" charset="0"/>
                  <a:cs typeface="Arial" charset="0"/>
                </a:rPr>
                <a:t>physical</a:t>
              </a:r>
            </a:p>
          </p:txBody>
        </p:sp>
      </p:grpSp>
      <p:sp>
        <p:nvSpPr>
          <p:cNvPr id="179216" name="Text Box 167"/>
          <p:cNvSpPr txBox="1">
            <a:spLocks noChangeArrowheads="1"/>
          </p:cNvSpPr>
          <p:nvPr/>
        </p:nvSpPr>
        <p:spPr bwMode="auto">
          <a:xfrm>
            <a:off x="5854700" y="3003550"/>
            <a:ext cx="9032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800" b="1" i="0" dirty="0">
                <a:solidFill>
                  <a:srgbClr val="000000"/>
                </a:solidFill>
                <a:latin typeface="Arial" charset="0"/>
                <a:cs typeface="Arial" charset="0"/>
              </a:rPr>
              <a:t>switch</a:t>
            </a:r>
          </a:p>
        </p:txBody>
      </p:sp>
      <p:grpSp>
        <p:nvGrpSpPr>
          <p:cNvPr id="179217" name="Group 39"/>
          <p:cNvGrpSpPr>
            <a:grpSpLocks/>
          </p:cNvGrpSpPr>
          <p:nvPr/>
        </p:nvGrpSpPr>
        <p:grpSpPr bwMode="auto">
          <a:xfrm>
            <a:off x="4408488" y="1562100"/>
            <a:ext cx="962025" cy="304800"/>
            <a:chOff x="1070" y="918"/>
            <a:chExt cx="606" cy="192"/>
          </a:xfrm>
        </p:grpSpPr>
        <p:sp>
          <p:nvSpPr>
            <p:cNvPr id="71738" name="Rectangle 40"/>
            <p:cNvSpPr>
              <a:spLocks noChangeArrowheads="1"/>
            </p:cNvSpPr>
            <p:nvPr/>
          </p:nvSpPr>
          <p:spPr bwMode="auto">
            <a:xfrm>
              <a:off x="1082" y="939"/>
              <a:ext cx="576"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8" name="Text Box 4"/>
            <p:cNvSpPr txBox="1">
              <a:spLocks noChangeArrowheads="1"/>
            </p:cNvSpPr>
            <p:nvPr/>
          </p:nvSpPr>
          <p:spPr bwMode="auto">
            <a:xfrm>
              <a:off x="1070" y="918"/>
              <a:ext cx="606"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400" i="0" dirty="0">
                  <a:solidFill>
                    <a:srgbClr val="CC0000"/>
                  </a:solidFill>
                  <a:latin typeface="Arial" charset="0"/>
                  <a:cs typeface="Arial" charset="0"/>
                </a:rPr>
                <a:t>datagram</a:t>
              </a:r>
            </a:p>
          </p:txBody>
        </p:sp>
      </p:grpSp>
      <p:sp>
        <p:nvSpPr>
          <p:cNvPr id="179218" name="Rectangle 57"/>
          <p:cNvSpPr>
            <a:spLocks noChangeArrowheads="1"/>
          </p:cNvSpPr>
          <p:nvPr/>
        </p:nvSpPr>
        <p:spPr bwMode="auto">
          <a:xfrm>
            <a:off x="5208588" y="4594225"/>
            <a:ext cx="1296987" cy="1546225"/>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2400" i="0" dirty="0">
              <a:solidFill>
                <a:srgbClr val="000000"/>
              </a:solidFill>
              <a:latin typeface="Arial" charset="0"/>
              <a:cs typeface="Arial" charset="0"/>
            </a:endParaRPr>
          </a:p>
        </p:txBody>
      </p:sp>
      <p:sp>
        <p:nvSpPr>
          <p:cNvPr id="179219" name="Rectangle 58"/>
          <p:cNvSpPr>
            <a:spLocks noChangeArrowheads="1"/>
          </p:cNvSpPr>
          <p:nvPr/>
        </p:nvSpPr>
        <p:spPr bwMode="auto">
          <a:xfrm>
            <a:off x="5160963" y="4665663"/>
            <a:ext cx="1273175" cy="1536700"/>
          </a:xfrm>
          <a:prstGeom prst="rect">
            <a:avLst/>
          </a:prstGeom>
          <a:solidFill>
            <a:schemeClr val="bg1"/>
          </a:solidFill>
          <a:ln w="28575">
            <a:solidFill>
              <a:schemeClr val="tx1"/>
            </a:solidFill>
            <a:miter lim="800000"/>
            <a:headEnd/>
            <a:tailEnd/>
          </a:ln>
        </p:spPr>
        <p:txBody>
          <a:bodyPr wrap="none" anchor="ctr"/>
          <a:lstStyle/>
          <a:p>
            <a:endParaRPr lang="en-US" sz="2400" i="0" dirty="0">
              <a:solidFill>
                <a:srgbClr val="000000"/>
              </a:solidFill>
              <a:latin typeface="Arial" charset="0"/>
              <a:cs typeface="Arial" charset="0"/>
            </a:endParaRPr>
          </a:p>
        </p:txBody>
      </p:sp>
      <p:sp>
        <p:nvSpPr>
          <p:cNvPr id="179220" name="Line 59"/>
          <p:cNvSpPr>
            <a:spLocks noChangeShapeType="1"/>
          </p:cNvSpPr>
          <p:nvPr/>
        </p:nvSpPr>
        <p:spPr bwMode="auto">
          <a:xfrm>
            <a:off x="5160963" y="4983163"/>
            <a:ext cx="1263650" cy="31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21" name="Text Box 60"/>
          <p:cNvSpPr txBox="1">
            <a:spLocks noChangeArrowheads="1"/>
          </p:cNvSpPr>
          <p:nvPr/>
        </p:nvSpPr>
        <p:spPr bwMode="auto">
          <a:xfrm>
            <a:off x="5118100" y="4632325"/>
            <a:ext cx="1317625"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ct val="110000"/>
              </a:lnSpc>
            </a:pPr>
            <a:r>
              <a:rPr lang="en-US" sz="1800" i="0" dirty="0">
                <a:solidFill>
                  <a:srgbClr val="000000"/>
                </a:solidFill>
                <a:latin typeface="Arial" charset="0"/>
                <a:cs typeface="Arial" charset="0"/>
              </a:rPr>
              <a:t>application</a:t>
            </a:r>
          </a:p>
          <a:p>
            <a:pPr algn="ctr">
              <a:lnSpc>
                <a:spcPct val="110000"/>
              </a:lnSpc>
            </a:pPr>
            <a:r>
              <a:rPr lang="en-US" sz="1800" i="0" dirty="0">
                <a:solidFill>
                  <a:srgbClr val="000000"/>
                </a:solidFill>
                <a:latin typeface="Arial" charset="0"/>
                <a:cs typeface="Arial" charset="0"/>
              </a:rPr>
              <a:t>transport</a:t>
            </a:r>
          </a:p>
          <a:p>
            <a:pPr algn="ctr">
              <a:lnSpc>
                <a:spcPct val="110000"/>
              </a:lnSpc>
            </a:pPr>
            <a:r>
              <a:rPr lang="en-US" sz="1800" i="0" dirty="0">
                <a:solidFill>
                  <a:srgbClr val="000000"/>
                </a:solidFill>
                <a:latin typeface="Arial" charset="0"/>
                <a:cs typeface="Arial" charset="0"/>
              </a:rPr>
              <a:t>network</a:t>
            </a:r>
          </a:p>
          <a:p>
            <a:pPr algn="ctr">
              <a:lnSpc>
                <a:spcPct val="110000"/>
              </a:lnSpc>
            </a:pPr>
            <a:r>
              <a:rPr lang="en-US" sz="1800" i="0" dirty="0">
                <a:solidFill>
                  <a:srgbClr val="000000"/>
                </a:solidFill>
                <a:latin typeface="Arial" charset="0"/>
                <a:cs typeface="Arial" charset="0"/>
              </a:rPr>
              <a:t>link</a:t>
            </a:r>
          </a:p>
          <a:p>
            <a:pPr algn="ctr">
              <a:lnSpc>
                <a:spcPct val="110000"/>
              </a:lnSpc>
            </a:pPr>
            <a:r>
              <a:rPr lang="en-US" sz="1800" i="0" dirty="0">
                <a:solidFill>
                  <a:srgbClr val="000000"/>
                </a:solidFill>
                <a:latin typeface="Arial" charset="0"/>
                <a:cs typeface="Arial" charset="0"/>
              </a:rPr>
              <a:t>physical</a:t>
            </a:r>
          </a:p>
        </p:txBody>
      </p:sp>
      <p:sp>
        <p:nvSpPr>
          <p:cNvPr id="179222" name="Line 61"/>
          <p:cNvSpPr>
            <a:spLocks noChangeShapeType="1"/>
          </p:cNvSpPr>
          <p:nvPr/>
        </p:nvSpPr>
        <p:spPr bwMode="auto">
          <a:xfrm>
            <a:off x="5168900" y="5303838"/>
            <a:ext cx="1263650" cy="31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23" name="Line 62"/>
          <p:cNvSpPr>
            <a:spLocks noChangeShapeType="1"/>
          </p:cNvSpPr>
          <p:nvPr/>
        </p:nvSpPr>
        <p:spPr bwMode="auto">
          <a:xfrm>
            <a:off x="5173663" y="5584825"/>
            <a:ext cx="1263650" cy="31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24" name="Line 63"/>
          <p:cNvSpPr>
            <a:spLocks noChangeShapeType="1"/>
          </p:cNvSpPr>
          <p:nvPr/>
        </p:nvSpPr>
        <p:spPr bwMode="auto">
          <a:xfrm>
            <a:off x="5173663" y="5861050"/>
            <a:ext cx="1263650" cy="31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25" name="Freeform 49"/>
          <p:cNvSpPr>
            <a:spLocks/>
          </p:cNvSpPr>
          <p:nvPr/>
        </p:nvSpPr>
        <p:spPr bwMode="auto">
          <a:xfrm>
            <a:off x="6472238" y="4600575"/>
            <a:ext cx="381000" cy="1857375"/>
          </a:xfrm>
          <a:custGeom>
            <a:avLst/>
            <a:gdLst>
              <a:gd name="T0" fmla="*/ 0 w 240"/>
              <a:gd name="T1" fmla="*/ 2147483647 h 1170"/>
              <a:gd name="T2" fmla="*/ 2147483647 w 240"/>
              <a:gd name="T3" fmla="*/ 0 h 1170"/>
              <a:gd name="T4" fmla="*/ 2147483647 w 240"/>
              <a:gd name="T5" fmla="*/ 2147483647 h 1170"/>
              <a:gd name="T6" fmla="*/ 2147483647 w 240"/>
              <a:gd name="T7" fmla="*/ 2147483647 h 1170"/>
              <a:gd name="T8" fmla="*/ 0 w 240"/>
              <a:gd name="T9" fmla="*/ 2147483647 h 1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0">
                <a:moveTo>
                  <a:pt x="0" y="960"/>
                </a:moveTo>
                <a:lnTo>
                  <a:pt x="6" y="0"/>
                </a:lnTo>
                <a:lnTo>
                  <a:pt x="240" y="1092"/>
                </a:lnTo>
                <a:lnTo>
                  <a:pt x="168" y="1170"/>
                </a:lnTo>
                <a:lnTo>
                  <a:pt x="0" y="960"/>
                </a:lnTo>
                <a:close/>
              </a:path>
            </a:pathLst>
          </a:custGeom>
          <a:gradFill rotWithShape="1">
            <a:gsLst>
              <a:gs pos="0">
                <a:srgbClr val="000099"/>
              </a:gs>
              <a:gs pos="100000">
                <a:schemeClr val="bg1"/>
              </a:gs>
            </a:gsLst>
            <a:lin ang="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nvGrpSpPr>
          <p:cNvPr id="179226" name="Group 50"/>
          <p:cNvGrpSpPr>
            <a:grpSpLocks/>
          </p:cNvGrpSpPr>
          <p:nvPr/>
        </p:nvGrpSpPr>
        <p:grpSpPr bwMode="auto">
          <a:xfrm>
            <a:off x="4294188" y="1814513"/>
            <a:ext cx="1095375" cy="338137"/>
            <a:chOff x="998" y="1077"/>
            <a:chExt cx="690" cy="213"/>
          </a:xfrm>
        </p:grpSpPr>
        <p:sp>
          <p:nvSpPr>
            <p:cNvPr id="71736" name="Rectangle 51"/>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6" name="Text Box 7"/>
            <p:cNvSpPr txBox="1">
              <a:spLocks noChangeArrowheads="1"/>
            </p:cNvSpPr>
            <p:nvPr/>
          </p:nvSpPr>
          <p:spPr bwMode="auto">
            <a:xfrm>
              <a:off x="1107" y="1077"/>
              <a:ext cx="448"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600" i="0" dirty="0">
                  <a:solidFill>
                    <a:srgbClr val="CC0000"/>
                  </a:solidFill>
                  <a:latin typeface="Arial" charset="0"/>
                  <a:cs typeface="Arial" charset="0"/>
                </a:rPr>
                <a:t>frame</a:t>
              </a:r>
            </a:p>
          </p:txBody>
        </p:sp>
      </p:grpSp>
      <p:sp>
        <p:nvSpPr>
          <p:cNvPr id="179227" name="Freeform 53"/>
          <p:cNvSpPr>
            <a:spLocks/>
          </p:cNvSpPr>
          <p:nvPr/>
        </p:nvSpPr>
        <p:spPr bwMode="auto">
          <a:xfrm>
            <a:off x="5281613" y="723900"/>
            <a:ext cx="2924175" cy="5314950"/>
          </a:xfrm>
          <a:custGeom>
            <a:avLst/>
            <a:gdLst>
              <a:gd name="T0" fmla="*/ 2147483647 w 1842"/>
              <a:gd name="T1" fmla="*/ 0 h 3348"/>
              <a:gd name="T2" fmla="*/ 2147483647 w 1842"/>
              <a:gd name="T3" fmla="*/ 2147483647 h 3348"/>
              <a:gd name="T4" fmla="*/ 2147483647 w 1842"/>
              <a:gd name="T5" fmla="*/ 2147483647 h 3348"/>
              <a:gd name="T6" fmla="*/ 2147483647 w 1842"/>
              <a:gd name="T7" fmla="*/ 2147483647 h 3348"/>
              <a:gd name="T8" fmla="*/ 2147483647 w 1842"/>
              <a:gd name="T9" fmla="*/ 2147483647 h 3348"/>
              <a:gd name="T10" fmla="*/ 2147483647 w 1842"/>
              <a:gd name="T11" fmla="*/ 2147483647 h 3348"/>
              <a:gd name="T12" fmla="*/ 2147483647 w 1842"/>
              <a:gd name="T13" fmla="*/ 2147483647 h 3348"/>
              <a:gd name="T14" fmla="*/ 2147483647 w 1842"/>
              <a:gd name="T15" fmla="*/ 2147483647 h 3348"/>
              <a:gd name="T16" fmla="*/ 2147483647 w 1842"/>
              <a:gd name="T17" fmla="*/ 2147483647 h 3348"/>
              <a:gd name="T18" fmla="*/ 2147483647 w 1842"/>
              <a:gd name="T19" fmla="*/ 2147483647 h 3348"/>
              <a:gd name="T20" fmla="*/ 2147483647 w 1842"/>
              <a:gd name="T21" fmla="*/ 2147483647 h 3348"/>
              <a:gd name="T22" fmla="*/ 2147483647 w 1842"/>
              <a:gd name="T23" fmla="*/ 2147483647 h 3348"/>
              <a:gd name="T24" fmla="*/ 0 w 1842"/>
              <a:gd name="T25" fmla="*/ 2147483647 h 33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42" h="3348">
                <a:moveTo>
                  <a:pt x="132" y="0"/>
                </a:moveTo>
                <a:lnTo>
                  <a:pt x="138" y="1200"/>
                </a:lnTo>
                <a:lnTo>
                  <a:pt x="1326" y="1200"/>
                </a:lnTo>
                <a:lnTo>
                  <a:pt x="1326" y="948"/>
                </a:lnTo>
                <a:lnTo>
                  <a:pt x="1830" y="948"/>
                </a:lnTo>
                <a:lnTo>
                  <a:pt x="1842" y="2496"/>
                </a:lnTo>
                <a:lnTo>
                  <a:pt x="1656" y="2340"/>
                </a:lnTo>
                <a:lnTo>
                  <a:pt x="1644" y="1896"/>
                </a:lnTo>
                <a:lnTo>
                  <a:pt x="1248" y="1902"/>
                </a:lnTo>
                <a:lnTo>
                  <a:pt x="1230" y="2430"/>
                </a:lnTo>
                <a:lnTo>
                  <a:pt x="774" y="3348"/>
                </a:lnTo>
                <a:lnTo>
                  <a:pt x="6" y="3348"/>
                </a:lnTo>
                <a:lnTo>
                  <a:pt x="0" y="2226"/>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nvGrpSpPr>
          <p:cNvPr id="179228" name="Group 54"/>
          <p:cNvGrpSpPr>
            <a:grpSpLocks/>
          </p:cNvGrpSpPr>
          <p:nvPr/>
        </p:nvGrpSpPr>
        <p:grpSpPr bwMode="auto">
          <a:xfrm>
            <a:off x="8066088" y="2166938"/>
            <a:ext cx="1095375" cy="338137"/>
            <a:chOff x="998" y="1077"/>
            <a:chExt cx="690" cy="213"/>
          </a:xfrm>
        </p:grpSpPr>
        <p:sp>
          <p:nvSpPr>
            <p:cNvPr id="71734" name="Rectangle 55"/>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4" name="Text Box 7"/>
            <p:cNvSpPr txBox="1">
              <a:spLocks noChangeArrowheads="1"/>
            </p:cNvSpPr>
            <p:nvPr/>
          </p:nvSpPr>
          <p:spPr bwMode="auto">
            <a:xfrm>
              <a:off x="1107" y="1077"/>
              <a:ext cx="448"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600" i="0" dirty="0">
                  <a:solidFill>
                    <a:srgbClr val="CC0000"/>
                  </a:solidFill>
                  <a:latin typeface="Arial" charset="0"/>
                  <a:cs typeface="Arial" charset="0"/>
                </a:rPr>
                <a:t>frame</a:t>
              </a:r>
            </a:p>
          </p:txBody>
        </p:sp>
      </p:grpSp>
      <p:grpSp>
        <p:nvGrpSpPr>
          <p:cNvPr id="179229" name="Group 57"/>
          <p:cNvGrpSpPr>
            <a:grpSpLocks/>
          </p:cNvGrpSpPr>
          <p:nvPr/>
        </p:nvGrpSpPr>
        <p:grpSpPr bwMode="auto">
          <a:xfrm>
            <a:off x="7742238" y="3919538"/>
            <a:ext cx="1095375" cy="338137"/>
            <a:chOff x="998" y="1077"/>
            <a:chExt cx="690" cy="213"/>
          </a:xfrm>
        </p:grpSpPr>
        <p:sp>
          <p:nvSpPr>
            <p:cNvPr id="71732" name="Rectangle 58"/>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2" name="Text Box 7"/>
            <p:cNvSpPr txBox="1">
              <a:spLocks noChangeArrowheads="1"/>
            </p:cNvSpPr>
            <p:nvPr/>
          </p:nvSpPr>
          <p:spPr bwMode="auto">
            <a:xfrm>
              <a:off x="1107" y="1077"/>
              <a:ext cx="448"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600" i="0" dirty="0">
                  <a:solidFill>
                    <a:srgbClr val="CC0000"/>
                  </a:solidFill>
                  <a:latin typeface="Arial" charset="0"/>
                  <a:cs typeface="Arial" charset="0"/>
                </a:rPr>
                <a:t>frame</a:t>
              </a:r>
            </a:p>
          </p:txBody>
        </p:sp>
      </p:grpSp>
      <p:grpSp>
        <p:nvGrpSpPr>
          <p:cNvPr id="179230" name="Group 60"/>
          <p:cNvGrpSpPr>
            <a:grpSpLocks/>
          </p:cNvGrpSpPr>
          <p:nvPr/>
        </p:nvGrpSpPr>
        <p:grpSpPr bwMode="auto">
          <a:xfrm>
            <a:off x="7808913" y="3638550"/>
            <a:ext cx="962025" cy="304800"/>
            <a:chOff x="1070" y="918"/>
            <a:chExt cx="606" cy="192"/>
          </a:xfrm>
        </p:grpSpPr>
        <p:sp>
          <p:nvSpPr>
            <p:cNvPr id="71730" name="Rectangle 61"/>
            <p:cNvSpPr>
              <a:spLocks noChangeArrowheads="1"/>
            </p:cNvSpPr>
            <p:nvPr/>
          </p:nvSpPr>
          <p:spPr bwMode="auto">
            <a:xfrm>
              <a:off x="1082" y="939"/>
              <a:ext cx="576"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0" name="Text Box 4"/>
            <p:cNvSpPr txBox="1">
              <a:spLocks noChangeArrowheads="1"/>
            </p:cNvSpPr>
            <p:nvPr/>
          </p:nvSpPr>
          <p:spPr bwMode="auto">
            <a:xfrm>
              <a:off x="1070" y="918"/>
              <a:ext cx="606"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400" i="0" dirty="0">
                  <a:solidFill>
                    <a:srgbClr val="CC0000"/>
                  </a:solidFill>
                  <a:latin typeface="Arial" charset="0"/>
                  <a:cs typeface="Arial" charset="0"/>
                </a:rPr>
                <a:t>datagram</a:t>
              </a:r>
            </a:p>
          </p:txBody>
        </p:sp>
      </p:grpSp>
      <p:sp>
        <p:nvSpPr>
          <p:cNvPr id="179231" name="Freeform 63"/>
          <p:cNvSpPr>
            <a:spLocks/>
          </p:cNvSpPr>
          <p:nvPr/>
        </p:nvSpPr>
        <p:spPr bwMode="auto">
          <a:xfrm>
            <a:off x="6424613" y="3533775"/>
            <a:ext cx="361950" cy="923925"/>
          </a:xfrm>
          <a:custGeom>
            <a:avLst/>
            <a:gdLst>
              <a:gd name="T0" fmla="*/ 2147483647 w 228"/>
              <a:gd name="T1" fmla="*/ 0 h 582"/>
              <a:gd name="T2" fmla="*/ 2147483647 w 228"/>
              <a:gd name="T3" fmla="*/ 2147483647 h 582"/>
              <a:gd name="T4" fmla="*/ 2147483647 w 228"/>
              <a:gd name="T5" fmla="*/ 2147483647 h 582"/>
              <a:gd name="T6" fmla="*/ 0 w 228"/>
              <a:gd name="T7" fmla="*/ 2147483647 h 582"/>
              <a:gd name="T8" fmla="*/ 2147483647 w 228"/>
              <a:gd name="T9" fmla="*/ 0 h 5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 h="582">
                <a:moveTo>
                  <a:pt x="228" y="0"/>
                </a:moveTo>
                <a:lnTo>
                  <a:pt x="228" y="582"/>
                </a:lnTo>
                <a:lnTo>
                  <a:pt x="12" y="360"/>
                </a:lnTo>
                <a:lnTo>
                  <a:pt x="0" y="222"/>
                </a:lnTo>
                <a:lnTo>
                  <a:pt x="228" y="0"/>
                </a:lnTo>
                <a:close/>
              </a:path>
            </a:pathLst>
          </a:custGeom>
          <a:gradFill rotWithShape="1">
            <a:gsLst>
              <a:gs pos="0">
                <a:schemeClr val="bg1"/>
              </a:gs>
              <a:gs pos="100000">
                <a:srgbClr val="000099"/>
              </a:gs>
            </a:gsLst>
            <a:lin ang="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nvGrpSpPr>
          <p:cNvPr id="179232" name="Group 44"/>
          <p:cNvGrpSpPr>
            <a:grpSpLocks/>
          </p:cNvGrpSpPr>
          <p:nvPr/>
        </p:nvGrpSpPr>
        <p:grpSpPr bwMode="auto">
          <a:xfrm>
            <a:off x="6481763" y="1347788"/>
            <a:ext cx="762000" cy="693737"/>
            <a:chOff x="-44" y="1473"/>
            <a:chExt cx="981" cy="1105"/>
          </a:xfrm>
        </p:grpSpPr>
        <p:pic>
          <p:nvPicPr>
            <p:cNvPr id="17924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924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9233" name="Group 44"/>
          <p:cNvGrpSpPr>
            <a:grpSpLocks/>
          </p:cNvGrpSpPr>
          <p:nvPr/>
        </p:nvGrpSpPr>
        <p:grpSpPr bwMode="auto">
          <a:xfrm>
            <a:off x="6461125" y="6002338"/>
            <a:ext cx="762000" cy="693737"/>
            <a:chOff x="-44" y="1473"/>
            <a:chExt cx="981" cy="1105"/>
          </a:xfrm>
        </p:grpSpPr>
        <p:pic>
          <p:nvPicPr>
            <p:cNvPr id="17924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924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717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463" y="2671763"/>
            <a:ext cx="877887" cy="390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9"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28</a:t>
            </a:fld>
            <a:endParaRPr lang="en-US" sz="1200" dirty="0">
              <a:latin typeface="Tahoma" charset="0"/>
            </a:endParaRPr>
          </a:p>
        </p:txBody>
      </p:sp>
      <p:sp>
        <p:nvSpPr>
          <p:cNvPr id="70"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grpSp>
        <p:nvGrpSpPr>
          <p:cNvPr id="71" name="Group 347"/>
          <p:cNvGrpSpPr>
            <a:grpSpLocks/>
          </p:cNvGrpSpPr>
          <p:nvPr/>
        </p:nvGrpSpPr>
        <p:grpSpPr bwMode="auto">
          <a:xfrm>
            <a:off x="5807754" y="3834926"/>
            <a:ext cx="781085" cy="431171"/>
            <a:chOff x="1871277" y="1576300"/>
            <a:chExt cx="1128371" cy="437861"/>
          </a:xfrm>
        </p:grpSpPr>
        <p:sp>
          <p:nvSpPr>
            <p:cNvPr id="72" name="Oval 7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73" name="Rectangle 7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4" name="Oval 7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75" name="Freeform 7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6" name="Freeform 7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7" name="Freeform 7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8" name="Freeform 7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79" name="Straight Connector 78"/>
            <p:cNvCxnSpPr>
              <a:endCxn id="7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95439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29</a:t>
            </a:fld>
            <a:endParaRPr lang="en-US" altLang="en-US" sz="1400">
              <a:solidFill>
                <a:srgbClr val="000000"/>
              </a:solidFill>
              <a:latin typeface="Times New Roman" charset="0"/>
            </a:endParaRPr>
          </a:p>
        </p:txBody>
      </p:sp>
      <p:sp>
        <p:nvSpPr>
          <p:cNvPr id="177154"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4000" u="sng" dirty="0">
                <a:solidFill>
                  <a:srgbClr val="3333CC"/>
                </a:solidFill>
              </a:rPr>
              <a:t>Outline</a:t>
            </a:r>
          </a:p>
        </p:txBody>
      </p:sp>
      <p:sp>
        <p:nvSpPr>
          <p:cNvPr id="22532" name="Rectangle 5"/>
          <p:cNvSpPr>
            <a:spLocks noChangeArrowheads="1"/>
          </p:cNvSpPr>
          <p:nvPr/>
        </p:nvSpPr>
        <p:spPr bwMode="auto">
          <a:xfrm>
            <a:off x="484188" y="1419225"/>
            <a:ext cx="8343900" cy="4648200"/>
          </a:xfrm>
          <a:prstGeom prst="rect">
            <a:avLst/>
          </a:prstGeom>
          <a:noFill/>
          <a:ln w="9525">
            <a:noFill/>
            <a:miter lim="800000"/>
            <a:headEnd/>
            <a:tailEnd/>
          </a:ln>
        </p:spPr>
        <p:txBody>
          <a:bodyPr/>
          <a:lstStyle/>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Admin and recap</a:t>
            </a:r>
          </a:p>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Link layer</a:t>
            </a:r>
          </a:p>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Software defined networking</a:t>
            </a:r>
          </a:p>
          <a:p>
            <a:pPr marL="800100" lvl="1" indent="-342900">
              <a:spcBef>
                <a:spcPct val="20000"/>
              </a:spcBef>
              <a:buClr>
                <a:srgbClr val="3333CC"/>
              </a:buClr>
              <a:buSzPct val="85000"/>
              <a:buFont typeface="Courier New" charset="0"/>
              <a:buChar char="o"/>
              <a:defRPr/>
            </a:pPr>
            <a:r>
              <a:rPr lang="en-US" sz="2400" dirty="0">
                <a:solidFill>
                  <a:srgbClr val="000000"/>
                </a:solidFill>
                <a:latin typeface="Comic Sans MS" pitchFamily="66" charset="0"/>
                <a:ea typeface=""/>
              </a:rPr>
              <a:t>Motivation: from simple forwarding to network functions</a:t>
            </a:r>
          </a:p>
          <a:p>
            <a:pPr marL="800100" lvl="1" indent="-342900">
              <a:spcBef>
                <a:spcPct val="20000"/>
              </a:spcBef>
              <a:buClr>
                <a:srgbClr val="3333CC"/>
              </a:buClr>
              <a:buSzPct val="85000"/>
              <a:buFont typeface="Courier New" charset="0"/>
              <a:buChar char="o"/>
              <a:defRPr/>
            </a:pPr>
            <a:r>
              <a:rPr lang="en-US" sz="2400" dirty="0">
                <a:solidFill>
                  <a:srgbClr val="000000"/>
                </a:solidFill>
                <a:latin typeface="Comic Sans MS" pitchFamily="66" charset="0"/>
                <a:ea typeface=""/>
              </a:rPr>
              <a:t>Design overview</a:t>
            </a:r>
          </a:p>
        </p:txBody>
      </p:sp>
    </p:spTree>
    <p:extLst>
      <p:ext uri="{BB962C8B-B14F-4D97-AF65-F5344CB8AC3E}">
        <p14:creationId xmlns:p14="http://schemas.microsoft.com/office/powerpoint/2010/main" val="3773106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030275EE-AFCE-D542-A967-6DCAD9B44829}" type="slidenum">
              <a:rPr lang="en-US" altLang="en-US" sz="1400">
                <a:solidFill>
                  <a:srgbClr val="000000"/>
                </a:solidFill>
                <a:latin typeface="Times New Roman" charset="0"/>
              </a:rPr>
              <a:pPr>
                <a:spcBef>
                  <a:spcPct val="0"/>
                </a:spcBef>
                <a:buClrTx/>
                <a:buSzTx/>
                <a:buFontTx/>
                <a:buNone/>
              </a:pPr>
              <a:t>3</a:t>
            </a:fld>
            <a:endParaRPr lang="en-US" altLang="en-US" sz="1400">
              <a:solidFill>
                <a:srgbClr val="000000"/>
              </a:solidFill>
              <a:latin typeface="Times New Roman" charset="0"/>
            </a:endParaRPr>
          </a:p>
        </p:txBody>
      </p:sp>
      <p:sp>
        <p:nvSpPr>
          <p:cNvPr id="177154"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zh-CN" sz="4000" u="sng" dirty="0">
                <a:solidFill>
                  <a:srgbClr val="3333CC"/>
                </a:solidFill>
              </a:rPr>
              <a:t>Recap:</a:t>
            </a:r>
            <a:r>
              <a:rPr lang="zh-CN" altLang="en-US" sz="4000" u="sng" dirty="0">
                <a:solidFill>
                  <a:srgbClr val="3333CC"/>
                </a:solidFill>
              </a:rPr>
              <a:t> </a:t>
            </a:r>
            <a:r>
              <a:rPr lang="en-US" altLang="en-US" sz="4000" u="sng" dirty="0">
                <a:solidFill>
                  <a:srgbClr val="3333CC"/>
                </a:solidFill>
              </a:rPr>
              <a:t>Link Layer Services</a:t>
            </a:r>
          </a:p>
        </p:txBody>
      </p:sp>
      <p:sp>
        <p:nvSpPr>
          <p:cNvPr id="22532" name="Rectangle 5"/>
          <p:cNvSpPr>
            <a:spLocks noChangeArrowheads="1"/>
          </p:cNvSpPr>
          <p:nvPr/>
        </p:nvSpPr>
        <p:spPr bwMode="auto">
          <a:xfrm>
            <a:off x="484188" y="1419225"/>
            <a:ext cx="8343900" cy="4934278"/>
          </a:xfrm>
          <a:prstGeom prst="rect">
            <a:avLst/>
          </a:prstGeom>
          <a:noFill/>
          <a:ln w="9525">
            <a:noFill/>
            <a:miter lim="800000"/>
            <a:headEnd/>
            <a:tailEnd/>
          </a:ln>
        </p:spPr>
        <p:txBody>
          <a:bodyPr/>
          <a:lstStyle/>
          <a:p>
            <a:pPr marL="342900" indent="-342900">
              <a:spcBef>
                <a:spcPct val="20000"/>
              </a:spcBef>
              <a:buClr>
                <a:srgbClr val="3333CC"/>
              </a:buClr>
              <a:buSzPct val="85000"/>
              <a:buFont typeface="Wingdings" charset="2"/>
              <a:buChar char="q"/>
              <a:defRPr/>
            </a:pPr>
            <a:r>
              <a:rPr lang="en-US" sz="2400" dirty="0">
                <a:latin typeface="Comic Sans MS" pitchFamily="66" charset="0"/>
                <a:ea typeface=""/>
              </a:rPr>
              <a:t>Framing</a:t>
            </a:r>
          </a:p>
          <a:p>
            <a:pPr marL="800100" lvl="1" indent="-342900">
              <a:spcBef>
                <a:spcPct val="20000"/>
              </a:spcBef>
              <a:buClr>
                <a:srgbClr val="3333CC"/>
              </a:buClr>
              <a:buSzPct val="85000"/>
              <a:buFont typeface="Courier New"/>
              <a:buChar char="o"/>
              <a:defRPr/>
            </a:pPr>
            <a:r>
              <a:rPr lang="en-US" sz="2400" dirty="0">
                <a:latin typeface="Comic Sans MS" pitchFamily="66" charset="0"/>
                <a:ea typeface=""/>
              </a:rPr>
              <a:t>encapsulate datagram into frame, adding header, trailer and error detection/correction</a:t>
            </a:r>
          </a:p>
          <a:p>
            <a:pPr marL="342900" indent="-342900">
              <a:spcBef>
                <a:spcPct val="20000"/>
              </a:spcBef>
              <a:buClr>
                <a:srgbClr val="3333CC"/>
              </a:buClr>
              <a:buSzPct val="85000"/>
              <a:buFont typeface="Wingdings" charset="2"/>
              <a:buChar char="q"/>
              <a:defRPr/>
            </a:pPr>
            <a:r>
              <a:rPr lang="en-US" sz="2400" dirty="0">
                <a:latin typeface="Comic Sans MS" pitchFamily="66" charset="0"/>
                <a:ea typeface=""/>
              </a:rPr>
              <a:t>Multiplexing/</a:t>
            </a:r>
            <a:r>
              <a:rPr lang="en-US" sz="2400" dirty="0" err="1">
                <a:latin typeface="Comic Sans MS" pitchFamily="66" charset="0"/>
                <a:ea typeface=""/>
              </a:rPr>
              <a:t>demultiplexing</a:t>
            </a:r>
            <a:endParaRPr lang="en-US" sz="2400" dirty="0">
              <a:latin typeface="Comic Sans MS" pitchFamily="66" charset="0"/>
              <a:ea typeface=""/>
            </a:endParaRPr>
          </a:p>
          <a:p>
            <a:pPr marL="800100" lvl="1" indent="-342900">
              <a:spcBef>
                <a:spcPct val="20000"/>
              </a:spcBef>
              <a:buClr>
                <a:srgbClr val="3333CC"/>
              </a:buClr>
              <a:buSzPct val="85000"/>
              <a:buFont typeface="Courier New"/>
              <a:buChar char="o"/>
              <a:defRPr/>
            </a:pPr>
            <a:r>
              <a:rPr lang="en-US" sz="2400" dirty="0">
                <a:latin typeface="Comic Sans MS" pitchFamily="66" charset="0"/>
                <a:ea typeface=""/>
              </a:rPr>
              <a:t>frame headers to identify </a:t>
            </a:r>
            <a:r>
              <a:rPr lang="en-US" sz="2400" dirty="0" err="1">
                <a:latin typeface="Comic Sans MS" pitchFamily="66" charset="0"/>
                <a:ea typeface=""/>
              </a:rPr>
              <a:t>src</a:t>
            </a:r>
            <a:r>
              <a:rPr lang="en-US" sz="2400" dirty="0">
                <a:latin typeface="Comic Sans MS" pitchFamily="66" charset="0"/>
                <a:ea typeface=""/>
              </a:rPr>
              <a:t>, </a:t>
            </a:r>
            <a:r>
              <a:rPr lang="en-US" sz="2400" dirty="0" err="1">
                <a:latin typeface="Comic Sans MS" pitchFamily="66" charset="0"/>
                <a:ea typeface=""/>
              </a:rPr>
              <a:t>dest</a:t>
            </a:r>
            <a:r>
              <a:rPr lang="en-US" sz="2400" dirty="0">
                <a:latin typeface="Comic Sans MS" pitchFamily="66" charset="0"/>
                <a:ea typeface=""/>
              </a:rPr>
              <a:t>  </a:t>
            </a:r>
          </a:p>
          <a:p>
            <a:pPr marL="342900" indent="-342900">
              <a:spcBef>
                <a:spcPct val="20000"/>
              </a:spcBef>
              <a:buClr>
                <a:srgbClr val="3333CC"/>
              </a:buClr>
              <a:buSzPct val="85000"/>
              <a:buFont typeface="Wingdings" charset="2"/>
              <a:buChar char="q"/>
              <a:defRPr/>
            </a:pPr>
            <a:r>
              <a:rPr lang="en-US" dirty="0">
                <a:latin typeface="Comic Sans MS" pitchFamily="66" charset="0"/>
                <a:ea typeface=""/>
              </a:rPr>
              <a:t>Reliable delivery between adjacent nodes</a:t>
            </a:r>
          </a:p>
          <a:p>
            <a:pPr lvl="1">
              <a:buClr>
                <a:srgbClr val="2D2DB9"/>
              </a:buClr>
              <a:buFont typeface="Courier New" pitchFamily="49" charset="0"/>
              <a:buChar char="o"/>
              <a:defRPr/>
            </a:pPr>
            <a:r>
              <a:rPr lang="en-US" sz="2000" dirty="0">
                <a:latin typeface="Comic Sans MS" pitchFamily="66" charset="0"/>
                <a:ea typeface=""/>
              </a:rPr>
              <a:t> we learned how to do this already !</a:t>
            </a:r>
          </a:p>
          <a:p>
            <a:pPr lvl="1">
              <a:buClr>
                <a:srgbClr val="2D2DB9"/>
              </a:buClr>
              <a:buFont typeface="Courier New" pitchFamily="49" charset="0"/>
              <a:buChar char="o"/>
              <a:defRPr/>
            </a:pPr>
            <a:r>
              <a:rPr lang="en-US" sz="2000" dirty="0">
                <a:latin typeface="Comic Sans MS" pitchFamily="66" charset="0"/>
                <a:ea typeface=""/>
              </a:rPr>
              <a:t> seldom used on low bit error link (fiber, some twisted pair)</a:t>
            </a:r>
          </a:p>
          <a:p>
            <a:pPr lvl="1">
              <a:buClr>
                <a:srgbClr val="2D2DB9"/>
              </a:buClr>
              <a:buFont typeface="Courier New" pitchFamily="49" charset="0"/>
              <a:buChar char="o"/>
              <a:defRPr/>
            </a:pPr>
            <a:r>
              <a:rPr lang="en-US" sz="2000" dirty="0">
                <a:latin typeface="Comic Sans MS" pitchFamily="66" charset="0"/>
                <a:ea typeface=""/>
              </a:rPr>
              <a:t> common for wireless links: high error rates</a:t>
            </a:r>
            <a:endParaRPr lang="en-US" sz="2400" dirty="0">
              <a:latin typeface="Comic Sans MS" pitchFamily="66" charset="0"/>
              <a:ea typeface=""/>
            </a:endParaRPr>
          </a:p>
          <a:p>
            <a:pPr marL="342900" indent="-342900">
              <a:spcBef>
                <a:spcPct val="20000"/>
              </a:spcBef>
              <a:buClr>
                <a:srgbClr val="3333CC"/>
              </a:buClr>
              <a:buSzPct val="85000"/>
              <a:buFont typeface="Wingdings" charset="2"/>
              <a:buChar char="q"/>
              <a:defRPr/>
            </a:pPr>
            <a:r>
              <a:rPr lang="en-US" sz="2400" dirty="0">
                <a:latin typeface="Comic Sans MS" pitchFamily="66" charset="0"/>
                <a:ea typeface=""/>
              </a:rPr>
              <a:t>Media access control</a:t>
            </a:r>
          </a:p>
          <a:p>
            <a:pPr marL="342900" indent="-342900">
              <a:spcBef>
                <a:spcPct val="20000"/>
              </a:spcBef>
              <a:buClr>
                <a:srgbClr val="3333CC"/>
              </a:buClr>
              <a:buSzPct val="85000"/>
              <a:buFont typeface="Wingdings" charset="2"/>
              <a:buChar char="q"/>
              <a:defRPr/>
            </a:pPr>
            <a:r>
              <a:rPr lang="en-US" sz="2400" dirty="0">
                <a:latin typeface="Comic Sans MS" pitchFamily="66" charset="0"/>
                <a:ea typeface=""/>
              </a:rPr>
              <a:t>Forwarding/switching with a link-layer (Layer 2) domain</a:t>
            </a:r>
          </a:p>
        </p:txBody>
      </p:sp>
    </p:spTree>
    <p:extLst>
      <p:ext uri="{BB962C8B-B14F-4D97-AF65-F5344CB8AC3E}">
        <p14:creationId xmlns:p14="http://schemas.microsoft.com/office/powerpoint/2010/main" val="5744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53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3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53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3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53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53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53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53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0E748ED8-0C68-6F45-9532-3C8A7CD8C6B3}" type="slidenum">
              <a:rPr lang="en-US" altLang="en-US" sz="1400">
                <a:solidFill>
                  <a:srgbClr val="000000"/>
                </a:solidFill>
                <a:latin typeface="Times New Roman" charset="0"/>
              </a:rPr>
              <a:pPr>
                <a:spcBef>
                  <a:spcPct val="0"/>
                </a:spcBef>
                <a:buClrTx/>
                <a:buSzTx/>
                <a:buFontTx/>
                <a:buNone/>
              </a:pPr>
              <a:t>30</a:t>
            </a:fld>
            <a:endParaRPr lang="en-US" altLang="en-US" sz="1400">
              <a:solidFill>
                <a:srgbClr val="000000"/>
              </a:solidFill>
              <a:latin typeface="Times New Roman" charset="0"/>
            </a:endParaRPr>
          </a:p>
        </p:txBody>
      </p:sp>
      <p:sp>
        <p:nvSpPr>
          <p:cNvPr id="249858" name="Rectangle 2"/>
          <p:cNvSpPr>
            <a:spLocks noGrp="1" noChangeArrowheads="1"/>
          </p:cNvSpPr>
          <p:nvPr>
            <p:ph type="ctrTitle"/>
          </p:nvPr>
        </p:nvSpPr>
        <p:spPr>
          <a:xfrm>
            <a:off x="393700" y="139700"/>
            <a:ext cx="7772400" cy="884239"/>
          </a:xfrm>
        </p:spPr>
        <p:txBody>
          <a:bodyPr/>
          <a:lstStyle/>
          <a:p>
            <a:r>
              <a:rPr lang="en-US" altLang="en-US">
                <a:ea typeface="ＭＳ Ｐゴシック" charset="-128"/>
              </a:rPr>
              <a:t>Alternative Design: Software Defined Networking</a:t>
            </a:r>
            <a:endParaRPr lang="en-US" altLang="en-US" dirty="0">
              <a:ea typeface="ＭＳ Ｐゴシック" charset="-128"/>
            </a:endParaRPr>
          </a:p>
        </p:txBody>
      </p:sp>
      <p:sp>
        <p:nvSpPr>
          <p:cNvPr id="4" name="Freeform 2"/>
          <p:cNvSpPr>
            <a:spLocks/>
          </p:cNvSpPr>
          <p:nvPr/>
        </p:nvSpPr>
        <p:spPr bwMode="auto">
          <a:xfrm>
            <a:off x="6386513" y="2994025"/>
            <a:ext cx="2389187" cy="2455863"/>
          </a:xfrm>
          <a:custGeom>
            <a:avLst/>
            <a:gdLst>
              <a:gd name="T0" fmla="*/ 2147483647 w 1143"/>
              <a:gd name="T1" fmla="*/ 2147483647 h 1022"/>
              <a:gd name="T2" fmla="*/ 2147483647 w 1143"/>
              <a:gd name="T3" fmla="*/ 2147483647 h 1022"/>
              <a:gd name="T4" fmla="*/ 2147483647 w 1143"/>
              <a:gd name="T5" fmla="*/ 2147483647 h 1022"/>
              <a:gd name="T6" fmla="*/ 2147483647 w 1143"/>
              <a:gd name="T7" fmla="*/ 2147483647 h 1022"/>
              <a:gd name="T8" fmla="*/ 2147483647 w 1143"/>
              <a:gd name="T9" fmla="*/ 2147483647 h 1022"/>
              <a:gd name="T10" fmla="*/ 2147483647 w 1143"/>
              <a:gd name="T11" fmla="*/ 2147483647 h 1022"/>
              <a:gd name="T12" fmla="*/ 2147483647 w 1143"/>
              <a:gd name="T13" fmla="*/ 2147483647 h 1022"/>
              <a:gd name="T14" fmla="*/ 2147483647 w 1143"/>
              <a:gd name="T15" fmla="*/ 2147483647 h 1022"/>
              <a:gd name="T16" fmla="*/ 2147483647 w 1143"/>
              <a:gd name="T17" fmla="*/ 2147483647 h 1022"/>
              <a:gd name="T18" fmla="*/ 2147483647 w 1143"/>
              <a:gd name="T19" fmla="*/ 2147483647 h 1022"/>
              <a:gd name="T20" fmla="*/ 2147483647 w 1143"/>
              <a:gd name="T21" fmla="*/ 2147483647 h 1022"/>
              <a:gd name="T22" fmla="*/ 2147483647 w 1143"/>
              <a:gd name="T23" fmla="*/ 2147483647 h 1022"/>
              <a:gd name="T24" fmla="*/ 2147483647 w 1143"/>
              <a:gd name="T25" fmla="*/ 2147483647 h 1022"/>
              <a:gd name="T26" fmla="*/ 2147483647 w 1143"/>
              <a:gd name="T27" fmla="*/ 2147483647 h 1022"/>
              <a:gd name="T28" fmla="*/ 2147483647 w 1143"/>
              <a:gd name="T29" fmla="*/ 2147483647 h 1022"/>
              <a:gd name="T30" fmla="*/ 2147483647 w 1143"/>
              <a:gd name="T31" fmla="*/ 2147483647 h 1022"/>
              <a:gd name="T32" fmla="*/ 2147483647 w 1143"/>
              <a:gd name="T33" fmla="*/ 2147483647 h 1022"/>
              <a:gd name="T34" fmla="*/ 2147483647 w 1143"/>
              <a:gd name="T35" fmla="*/ 2147483647 h 1022"/>
              <a:gd name="T36" fmla="*/ 2147483647 w 1143"/>
              <a:gd name="T37" fmla="*/ 2147483647 h 1022"/>
              <a:gd name="T38" fmla="*/ 2147483647 w 1143"/>
              <a:gd name="T39" fmla="*/ 2147483647 h 1022"/>
              <a:gd name="T40" fmla="*/ 2147483647 w 1143"/>
              <a:gd name="T41" fmla="*/ 2147483647 h 1022"/>
              <a:gd name="T42" fmla="*/ 2147483647 w 1143"/>
              <a:gd name="T43" fmla="*/ 2147483647 h 1022"/>
              <a:gd name="T44" fmla="*/ 2147483647 w 1143"/>
              <a:gd name="T45" fmla="*/ 2147483647 h 1022"/>
              <a:gd name="T46" fmla="*/ 2147483647 w 1143"/>
              <a:gd name="T47" fmla="*/ 2147483647 h 1022"/>
              <a:gd name="T48" fmla="*/ 2147483647 w 1143"/>
              <a:gd name="T49" fmla="*/ 2147483647 h 1022"/>
              <a:gd name="T50" fmla="*/ 2147483647 w 1143"/>
              <a:gd name="T51" fmla="*/ 2147483647 h 1022"/>
              <a:gd name="T52" fmla="*/ 2147483647 w 1143"/>
              <a:gd name="T53" fmla="*/ 2147483647 h 1022"/>
              <a:gd name="T54" fmla="*/ 2147483647 w 1143"/>
              <a:gd name="T55" fmla="*/ 2147483647 h 1022"/>
              <a:gd name="T56" fmla="*/ 2147483647 w 1143"/>
              <a:gd name="T57" fmla="*/ 2147483647 h 1022"/>
              <a:gd name="T58" fmla="*/ 2147483647 w 1143"/>
              <a:gd name="T59" fmla="*/ 2147483647 h 1022"/>
              <a:gd name="T60" fmla="*/ 2147483647 w 1143"/>
              <a:gd name="T61" fmla="*/ 2147483647 h 1022"/>
              <a:gd name="T62" fmla="*/ 2147483647 w 1143"/>
              <a:gd name="T63" fmla="*/ 2147483647 h 1022"/>
              <a:gd name="T64" fmla="*/ 2147483647 w 1143"/>
              <a:gd name="T65" fmla="*/ 2147483647 h 1022"/>
              <a:gd name="T66" fmla="*/ 2147483647 w 1143"/>
              <a:gd name="T67" fmla="*/ 2147483647 h 1022"/>
              <a:gd name="T68" fmla="*/ 2147483647 w 1143"/>
              <a:gd name="T69" fmla="*/ 2147483647 h 1022"/>
              <a:gd name="T70" fmla="*/ 2147483647 w 1143"/>
              <a:gd name="T71" fmla="*/ 2147483647 h 1022"/>
              <a:gd name="T72" fmla="*/ 2147483647 w 1143"/>
              <a:gd name="T73" fmla="*/ 2147483647 h 1022"/>
              <a:gd name="T74" fmla="*/ 2147483647 w 1143"/>
              <a:gd name="T75" fmla="*/ 2147483647 h 1022"/>
              <a:gd name="T76" fmla="*/ 2147483647 w 1143"/>
              <a:gd name="T77" fmla="*/ 2147483647 h 1022"/>
              <a:gd name="T78" fmla="*/ 2147483647 w 1143"/>
              <a:gd name="T79" fmla="*/ 2147483647 h 1022"/>
              <a:gd name="T80" fmla="*/ 2147483647 w 1143"/>
              <a:gd name="T81" fmla="*/ 2147483647 h 1022"/>
              <a:gd name="T82" fmla="*/ 2147483647 w 1143"/>
              <a:gd name="T83" fmla="*/ 2147483647 h 1022"/>
              <a:gd name="T84" fmla="*/ 2147483647 w 1143"/>
              <a:gd name="T85" fmla="*/ 2147483647 h 1022"/>
              <a:gd name="T86" fmla="*/ 2147483647 w 1143"/>
              <a:gd name="T87" fmla="*/ 2147483647 h 1022"/>
              <a:gd name="T88" fmla="*/ 2147483647 w 1143"/>
              <a:gd name="T89" fmla="*/ 2147483647 h 1022"/>
              <a:gd name="T90" fmla="*/ 2147483647 w 1143"/>
              <a:gd name="T91" fmla="*/ 2147483647 h 1022"/>
              <a:gd name="T92" fmla="*/ 2147483647 w 1143"/>
              <a:gd name="T93" fmla="*/ 2147483647 h 1022"/>
              <a:gd name="T94" fmla="*/ 2147483647 w 1143"/>
              <a:gd name="T95" fmla="*/ 2147483647 h 1022"/>
              <a:gd name="T96" fmla="*/ 2147483647 w 1143"/>
              <a:gd name="T97" fmla="*/ 2147483647 h 1022"/>
              <a:gd name="T98" fmla="*/ 2147483647 w 1143"/>
              <a:gd name="T99" fmla="*/ 2147483647 h 1022"/>
              <a:gd name="T100" fmla="*/ 2147483647 w 1143"/>
              <a:gd name="T101" fmla="*/ 2147483647 h 1022"/>
              <a:gd name="T102" fmla="*/ 2147483647 w 1143"/>
              <a:gd name="T103" fmla="*/ 2147483647 h 1022"/>
              <a:gd name="T104" fmla="*/ 2147483647 w 1143"/>
              <a:gd name="T105" fmla="*/ 2147483647 h 102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143"/>
              <a:gd name="T160" fmla="*/ 0 h 1022"/>
              <a:gd name="T161" fmla="*/ 1143 w 1143"/>
              <a:gd name="T162" fmla="*/ 1022 h 102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143" h="1022">
                <a:moveTo>
                  <a:pt x="471" y="24"/>
                </a:moveTo>
                <a:lnTo>
                  <a:pt x="461" y="21"/>
                </a:lnTo>
                <a:lnTo>
                  <a:pt x="451" y="19"/>
                </a:lnTo>
                <a:lnTo>
                  <a:pt x="439" y="16"/>
                </a:lnTo>
                <a:lnTo>
                  <a:pt x="426" y="13"/>
                </a:lnTo>
                <a:lnTo>
                  <a:pt x="415" y="11"/>
                </a:lnTo>
                <a:lnTo>
                  <a:pt x="401" y="9"/>
                </a:lnTo>
                <a:lnTo>
                  <a:pt x="388" y="7"/>
                </a:lnTo>
                <a:lnTo>
                  <a:pt x="373" y="6"/>
                </a:lnTo>
                <a:lnTo>
                  <a:pt x="358" y="4"/>
                </a:lnTo>
                <a:lnTo>
                  <a:pt x="343" y="3"/>
                </a:lnTo>
                <a:lnTo>
                  <a:pt x="313" y="0"/>
                </a:lnTo>
                <a:lnTo>
                  <a:pt x="282" y="0"/>
                </a:lnTo>
                <a:lnTo>
                  <a:pt x="250" y="0"/>
                </a:lnTo>
                <a:lnTo>
                  <a:pt x="219" y="1"/>
                </a:lnTo>
                <a:lnTo>
                  <a:pt x="189" y="3"/>
                </a:lnTo>
                <a:lnTo>
                  <a:pt x="174" y="4"/>
                </a:lnTo>
                <a:lnTo>
                  <a:pt x="160" y="6"/>
                </a:lnTo>
                <a:lnTo>
                  <a:pt x="146" y="9"/>
                </a:lnTo>
                <a:lnTo>
                  <a:pt x="133" y="11"/>
                </a:lnTo>
                <a:lnTo>
                  <a:pt x="120" y="13"/>
                </a:lnTo>
                <a:lnTo>
                  <a:pt x="107" y="16"/>
                </a:lnTo>
                <a:lnTo>
                  <a:pt x="96" y="20"/>
                </a:lnTo>
                <a:lnTo>
                  <a:pt x="84" y="23"/>
                </a:lnTo>
                <a:lnTo>
                  <a:pt x="74" y="27"/>
                </a:lnTo>
                <a:lnTo>
                  <a:pt x="66" y="31"/>
                </a:lnTo>
                <a:lnTo>
                  <a:pt x="57" y="36"/>
                </a:lnTo>
                <a:lnTo>
                  <a:pt x="50" y="40"/>
                </a:lnTo>
                <a:lnTo>
                  <a:pt x="43" y="46"/>
                </a:lnTo>
                <a:lnTo>
                  <a:pt x="37" y="51"/>
                </a:lnTo>
                <a:lnTo>
                  <a:pt x="33" y="59"/>
                </a:lnTo>
                <a:lnTo>
                  <a:pt x="28" y="66"/>
                </a:lnTo>
                <a:lnTo>
                  <a:pt x="24" y="73"/>
                </a:lnTo>
                <a:lnTo>
                  <a:pt x="21" y="80"/>
                </a:lnTo>
                <a:lnTo>
                  <a:pt x="18" y="88"/>
                </a:lnTo>
                <a:lnTo>
                  <a:pt x="17" y="97"/>
                </a:lnTo>
                <a:lnTo>
                  <a:pt x="14" y="106"/>
                </a:lnTo>
                <a:lnTo>
                  <a:pt x="14" y="116"/>
                </a:lnTo>
                <a:lnTo>
                  <a:pt x="13" y="124"/>
                </a:lnTo>
                <a:lnTo>
                  <a:pt x="13" y="134"/>
                </a:lnTo>
                <a:lnTo>
                  <a:pt x="13" y="156"/>
                </a:lnTo>
                <a:lnTo>
                  <a:pt x="14" y="176"/>
                </a:lnTo>
                <a:lnTo>
                  <a:pt x="17" y="198"/>
                </a:lnTo>
                <a:lnTo>
                  <a:pt x="18" y="220"/>
                </a:lnTo>
                <a:lnTo>
                  <a:pt x="21" y="243"/>
                </a:lnTo>
                <a:lnTo>
                  <a:pt x="24" y="264"/>
                </a:lnTo>
                <a:lnTo>
                  <a:pt x="27" y="286"/>
                </a:lnTo>
                <a:lnTo>
                  <a:pt x="28" y="307"/>
                </a:lnTo>
                <a:lnTo>
                  <a:pt x="28" y="327"/>
                </a:lnTo>
                <a:lnTo>
                  <a:pt x="28" y="335"/>
                </a:lnTo>
                <a:lnTo>
                  <a:pt x="28" y="345"/>
                </a:lnTo>
                <a:lnTo>
                  <a:pt x="27" y="364"/>
                </a:lnTo>
                <a:lnTo>
                  <a:pt x="24" y="383"/>
                </a:lnTo>
                <a:lnTo>
                  <a:pt x="20" y="421"/>
                </a:lnTo>
                <a:lnTo>
                  <a:pt x="14" y="460"/>
                </a:lnTo>
                <a:lnTo>
                  <a:pt x="8" y="498"/>
                </a:lnTo>
                <a:lnTo>
                  <a:pt x="6" y="517"/>
                </a:lnTo>
                <a:lnTo>
                  <a:pt x="4" y="534"/>
                </a:lnTo>
                <a:lnTo>
                  <a:pt x="3" y="552"/>
                </a:lnTo>
                <a:lnTo>
                  <a:pt x="1" y="568"/>
                </a:lnTo>
                <a:lnTo>
                  <a:pt x="0" y="585"/>
                </a:lnTo>
                <a:lnTo>
                  <a:pt x="0" y="601"/>
                </a:lnTo>
                <a:lnTo>
                  <a:pt x="0" y="615"/>
                </a:lnTo>
                <a:lnTo>
                  <a:pt x="1" y="628"/>
                </a:lnTo>
                <a:lnTo>
                  <a:pt x="3" y="641"/>
                </a:lnTo>
                <a:lnTo>
                  <a:pt x="4" y="654"/>
                </a:lnTo>
                <a:lnTo>
                  <a:pt x="4" y="665"/>
                </a:lnTo>
                <a:lnTo>
                  <a:pt x="6" y="675"/>
                </a:lnTo>
                <a:lnTo>
                  <a:pt x="7" y="685"/>
                </a:lnTo>
                <a:lnTo>
                  <a:pt x="8" y="695"/>
                </a:lnTo>
                <a:lnTo>
                  <a:pt x="10" y="704"/>
                </a:lnTo>
                <a:lnTo>
                  <a:pt x="13" y="712"/>
                </a:lnTo>
                <a:lnTo>
                  <a:pt x="17" y="721"/>
                </a:lnTo>
                <a:lnTo>
                  <a:pt x="21" y="728"/>
                </a:lnTo>
                <a:lnTo>
                  <a:pt x="27" y="735"/>
                </a:lnTo>
                <a:lnTo>
                  <a:pt x="34" y="741"/>
                </a:lnTo>
                <a:lnTo>
                  <a:pt x="37" y="744"/>
                </a:lnTo>
                <a:lnTo>
                  <a:pt x="43" y="748"/>
                </a:lnTo>
                <a:lnTo>
                  <a:pt x="47" y="749"/>
                </a:lnTo>
                <a:lnTo>
                  <a:pt x="51" y="752"/>
                </a:lnTo>
                <a:lnTo>
                  <a:pt x="57" y="755"/>
                </a:lnTo>
                <a:lnTo>
                  <a:pt x="63" y="758"/>
                </a:lnTo>
                <a:lnTo>
                  <a:pt x="70" y="759"/>
                </a:lnTo>
                <a:lnTo>
                  <a:pt x="77" y="762"/>
                </a:lnTo>
                <a:lnTo>
                  <a:pt x="84" y="764"/>
                </a:lnTo>
                <a:lnTo>
                  <a:pt x="93" y="765"/>
                </a:lnTo>
                <a:lnTo>
                  <a:pt x="101" y="767"/>
                </a:lnTo>
                <a:lnTo>
                  <a:pt x="111" y="768"/>
                </a:lnTo>
                <a:lnTo>
                  <a:pt x="123" y="768"/>
                </a:lnTo>
                <a:lnTo>
                  <a:pt x="134" y="768"/>
                </a:lnTo>
                <a:lnTo>
                  <a:pt x="146" y="768"/>
                </a:lnTo>
                <a:lnTo>
                  <a:pt x="157" y="768"/>
                </a:lnTo>
                <a:lnTo>
                  <a:pt x="170" y="767"/>
                </a:lnTo>
                <a:lnTo>
                  <a:pt x="183" y="767"/>
                </a:lnTo>
                <a:lnTo>
                  <a:pt x="210" y="764"/>
                </a:lnTo>
                <a:lnTo>
                  <a:pt x="239" y="762"/>
                </a:lnTo>
                <a:lnTo>
                  <a:pt x="267" y="759"/>
                </a:lnTo>
                <a:lnTo>
                  <a:pt x="296" y="757"/>
                </a:lnTo>
                <a:lnTo>
                  <a:pt x="325" y="755"/>
                </a:lnTo>
                <a:lnTo>
                  <a:pt x="352" y="754"/>
                </a:lnTo>
                <a:lnTo>
                  <a:pt x="365" y="754"/>
                </a:lnTo>
                <a:lnTo>
                  <a:pt x="378" y="754"/>
                </a:lnTo>
                <a:lnTo>
                  <a:pt x="391" y="754"/>
                </a:lnTo>
                <a:lnTo>
                  <a:pt x="402" y="755"/>
                </a:lnTo>
                <a:lnTo>
                  <a:pt x="413" y="757"/>
                </a:lnTo>
                <a:lnTo>
                  <a:pt x="425" y="758"/>
                </a:lnTo>
                <a:lnTo>
                  <a:pt x="435" y="759"/>
                </a:lnTo>
                <a:lnTo>
                  <a:pt x="444" y="761"/>
                </a:lnTo>
                <a:lnTo>
                  <a:pt x="452" y="764"/>
                </a:lnTo>
                <a:lnTo>
                  <a:pt x="461" y="768"/>
                </a:lnTo>
                <a:lnTo>
                  <a:pt x="468" y="772"/>
                </a:lnTo>
                <a:lnTo>
                  <a:pt x="474" y="777"/>
                </a:lnTo>
                <a:lnTo>
                  <a:pt x="479" y="781"/>
                </a:lnTo>
                <a:lnTo>
                  <a:pt x="484" y="787"/>
                </a:lnTo>
                <a:lnTo>
                  <a:pt x="486" y="794"/>
                </a:lnTo>
                <a:lnTo>
                  <a:pt x="489" y="799"/>
                </a:lnTo>
                <a:lnTo>
                  <a:pt x="492" y="807"/>
                </a:lnTo>
                <a:lnTo>
                  <a:pt x="494" y="814"/>
                </a:lnTo>
                <a:lnTo>
                  <a:pt x="495" y="822"/>
                </a:lnTo>
                <a:lnTo>
                  <a:pt x="496" y="829"/>
                </a:lnTo>
                <a:lnTo>
                  <a:pt x="496" y="847"/>
                </a:lnTo>
                <a:lnTo>
                  <a:pt x="496" y="864"/>
                </a:lnTo>
                <a:lnTo>
                  <a:pt x="496" y="882"/>
                </a:lnTo>
                <a:lnTo>
                  <a:pt x="498" y="899"/>
                </a:lnTo>
                <a:lnTo>
                  <a:pt x="498" y="916"/>
                </a:lnTo>
                <a:lnTo>
                  <a:pt x="499" y="925"/>
                </a:lnTo>
                <a:lnTo>
                  <a:pt x="501" y="934"/>
                </a:lnTo>
                <a:lnTo>
                  <a:pt x="502" y="941"/>
                </a:lnTo>
                <a:lnTo>
                  <a:pt x="505" y="948"/>
                </a:lnTo>
                <a:lnTo>
                  <a:pt x="508" y="955"/>
                </a:lnTo>
                <a:lnTo>
                  <a:pt x="512" y="962"/>
                </a:lnTo>
                <a:lnTo>
                  <a:pt x="516" y="969"/>
                </a:lnTo>
                <a:lnTo>
                  <a:pt x="522" y="975"/>
                </a:lnTo>
                <a:lnTo>
                  <a:pt x="528" y="979"/>
                </a:lnTo>
                <a:lnTo>
                  <a:pt x="535" y="985"/>
                </a:lnTo>
                <a:lnTo>
                  <a:pt x="544" y="989"/>
                </a:lnTo>
                <a:lnTo>
                  <a:pt x="552" y="992"/>
                </a:lnTo>
                <a:lnTo>
                  <a:pt x="562" y="995"/>
                </a:lnTo>
                <a:lnTo>
                  <a:pt x="575" y="998"/>
                </a:lnTo>
                <a:lnTo>
                  <a:pt x="588" y="1001"/>
                </a:lnTo>
                <a:lnTo>
                  <a:pt x="601" y="1004"/>
                </a:lnTo>
                <a:lnTo>
                  <a:pt x="617" y="1006"/>
                </a:lnTo>
                <a:lnTo>
                  <a:pt x="632" y="1009"/>
                </a:lnTo>
                <a:lnTo>
                  <a:pt x="650" y="1011"/>
                </a:lnTo>
                <a:lnTo>
                  <a:pt x="667" y="1014"/>
                </a:lnTo>
                <a:lnTo>
                  <a:pt x="685" y="1015"/>
                </a:lnTo>
                <a:lnTo>
                  <a:pt x="704" y="1018"/>
                </a:lnTo>
                <a:lnTo>
                  <a:pt x="723" y="1019"/>
                </a:lnTo>
                <a:lnTo>
                  <a:pt x="743" y="1021"/>
                </a:lnTo>
                <a:lnTo>
                  <a:pt x="783" y="1022"/>
                </a:lnTo>
                <a:lnTo>
                  <a:pt x="823" y="1022"/>
                </a:lnTo>
                <a:lnTo>
                  <a:pt x="844" y="1022"/>
                </a:lnTo>
                <a:lnTo>
                  <a:pt x="864" y="1021"/>
                </a:lnTo>
                <a:lnTo>
                  <a:pt x="884" y="1021"/>
                </a:lnTo>
                <a:lnTo>
                  <a:pt x="904" y="1019"/>
                </a:lnTo>
                <a:lnTo>
                  <a:pt x="923" y="1018"/>
                </a:lnTo>
                <a:lnTo>
                  <a:pt x="942" y="1015"/>
                </a:lnTo>
                <a:lnTo>
                  <a:pt x="960" y="1012"/>
                </a:lnTo>
                <a:lnTo>
                  <a:pt x="979" y="1009"/>
                </a:lnTo>
                <a:lnTo>
                  <a:pt x="996" y="1005"/>
                </a:lnTo>
                <a:lnTo>
                  <a:pt x="1012" y="1002"/>
                </a:lnTo>
                <a:lnTo>
                  <a:pt x="1027" y="996"/>
                </a:lnTo>
                <a:lnTo>
                  <a:pt x="1042" y="992"/>
                </a:lnTo>
                <a:lnTo>
                  <a:pt x="1055" y="986"/>
                </a:lnTo>
                <a:lnTo>
                  <a:pt x="1066" y="979"/>
                </a:lnTo>
                <a:lnTo>
                  <a:pt x="1078" y="972"/>
                </a:lnTo>
                <a:lnTo>
                  <a:pt x="1088" y="965"/>
                </a:lnTo>
                <a:lnTo>
                  <a:pt x="1096" y="956"/>
                </a:lnTo>
                <a:lnTo>
                  <a:pt x="1103" y="948"/>
                </a:lnTo>
                <a:lnTo>
                  <a:pt x="1110" y="938"/>
                </a:lnTo>
                <a:lnTo>
                  <a:pt x="1116" y="926"/>
                </a:lnTo>
                <a:lnTo>
                  <a:pt x="1122" y="914"/>
                </a:lnTo>
                <a:lnTo>
                  <a:pt x="1126" y="901"/>
                </a:lnTo>
                <a:lnTo>
                  <a:pt x="1130" y="887"/>
                </a:lnTo>
                <a:lnTo>
                  <a:pt x="1135" y="872"/>
                </a:lnTo>
                <a:lnTo>
                  <a:pt x="1138" y="858"/>
                </a:lnTo>
                <a:lnTo>
                  <a:pt x="1139" y="842"/>
                </a:lnTo>
                <a:lnTo>
                  <a:pt x="1140" y="827"/>
                </a:lnTo>
                <a:lnTo>
                  <a:pt x="1142" y="809"/>
                </a:lnTo>
                <a:lnTo>
                  <a:pt x="1143" y="794"/>
                </a:lnTo>
                <a:lnTo>
                  <a:pt x="1143" y="777"/>
                </a:lnTo>
                <a:lnTo>
                  <a:pt x="1143" y="758"/>
                </a:lnTo>
                <a:lnTo>
                  <a:pt x="1143" y="741"/>
                </a:lnTo>
                <a:lnTo>
                  <a:pt x="1142" y="707"/>
                </a:lnTo>
                <a:lnTo>
                  <a:pt x="1140" y="671"/>
                </a:lnTo>
                <a:lnTo>
                  <a:pt x="1138" y="637"/>
                </a:lnTo>
                <a:lnTo>
                  <a:pt x="1136" y="621"/>
                </a:lnTo>
                <a:lnTo>
                  <a:pt x="1135" y="604"/>
                </a:lnTo>
                <a:lnTo>
                  <a:pt x="1133" y="588"/>
                </a:lnTo>
                <a:lnTo>
                  <a:pt x="1132" y="572"/>
                </a:lnTo>
                <a:lnTo>
                  <a:pt x="1130" y="558"/>
                </a:lnTo>
                <a:lnTo>
                  <a:pt x="1129" y="544"/>
                </a:lnTo>
                <a:lnTo>
                  <a:pt x="1128" y="531"/>
                </a:lnTo>
                <a:lnTo>
                  <a:pt x="1126" y="518"/>
                </a:lnTo>
                <a:lnTo>
                  <a:pt x="1126" y="505"/>
                </a:lnTo>
                <a:lnTo>
                  <a:pt x="1125" y="495"/>
                </a:lnTo>
                <a:lnTo>
                  <a:pt x="1125" y="485"/>
                </a:lnTo>
                <a:lnTo>
                  <a:pt x="1125" y="475"/>
                </a:lnTo>
                <a:lnTo>
                  <a:pt x="1125" y="455"/>
                </a:lnTo>
                <a:lnTo>
                  <a:pt x="1125" y="438"/>
                </a:lnTo>
                <a:lnTo>
                  <a:pt x="1123" y="421"/>
                </a:lnTo>
                <a:lnTo>
                  <a:pt x="1123" y="407"/>
                </a:lnTo>
                <a:lnTo>
                  <a:pt x="1123" y="393"/>
                </a:lnTo>
                <a:lnTo>
                  <a:pt x="1122" y="380"/>
                </a:lnTo>
                <a:lnTo>
                  <a:pt x="1120" y="367"/>
                </a:lnTo>
                <a:lnTo>
                  <a:pt x="1118" y="355"/>
                </a:lnTo>
                <a:lnTo>
                  <a:pt x="1113" y="345"/>
                </a:lnTo>
                <a:lnTo>
                  <a:pt x="1109" y="335"/>
                </a:lnTo>
                <a:lnTo>
                  <a:pt x="1106" y="330"/>
                </a:lnTo>
                <a:lnTo>
                  <a:pt x="1102" y="325"/>
                </a:lnTo>
                <a:lnTo>
                  <a:pt x="1099" y="321"/>
                </a:lnTo>
                <a:lnTo>
                  <a:pt x="1095" y="317"/>
                </a:lnTo>
                <a:lnTo>
                  <a:pt x="1090" y="313"/>
                </a:lnTo>
                <a:lnTo>
                  <a:pt x="1085" y="308"/>
                </a:lnTo>
                <a:lnTo>
                  <a:pt x="1080" y="304"/>
                </a:lnTo>
                <a:lnTo>
                  <a:pt x="1073" y="300"/>
                </a:lnTo>
                <a:lnTo>
                  <a:pt x="1067" y="295"/>
                </a:lnTo>
                <a:lnTo>
                  <a:pt x="1060" y="291"/>
                </a:lnTo>
                <a:lnTo>
                  <a:pt x="1053" y="288"/>
                </a:lnTo>
                <a:lnTo>
                  <a:pt x="1045" y="286"/>
                </a:lnTo>
                <a:lnTo>
                  <a:pt x="1035" y="283"/>
                </a:lnTo>
                <a:lnTo>
                  <a:pt x="1025" y="280"/>
                </a:lnTo>
                <a:lnTo>
                  <a:pt x="1015" y="277"/>
                </a:lnTo>
                <a:lnTo>
                  <a:pt x="1003" y="276"/>
                </a:lnTo>
                <a:lnTo>
                  <a:pt x="992" y="274"/>
                </a:lnTo>
                <a:lnTo>
                  <a:pt x="979" y="273"/>
                </a:lnTo>
                <a:lnTo>
                  <a:pt x="966" y="271"/>
                </a:lnTo>
                <a:lnTo>
                  <a:pt x="953" y="271"/>
                </a:lnTo>
                <a:lnTo>
                  <a:pt x="939" y="270"/>
                </a:lnTo>
                <a:lnTo>
                  <a:pt x="926" y="270"/>
                </a:lnTo>
                <a:lnTo>
                  <a:pt x="897" y="270"/>
                </a:lnTo>
                <a:lnTo>
                  <a:pt x="867" y="268"/>
                </a:lnTo>
                <a:lnTo>
                  <a:pt x="839" y="268"/>
                </a:lnTo>
                <a:lnTo>
                  <a:pt x="810" y="267"/>
                </a:lnTo>
                <a:lnTo>
                  <a:pt x="781" y="266"/>
                </a:lnTo>
                <a:lnTo>
                  <a:pt x="753" y="264"/>
                </a:lnTo>
                <a:lnTo>
                  <a:pt x="740" y="263"/>
                </a:lnTo>
                <a:lnTo>
                  <a:pt x="727" y="261"/>
                </a:lnTo>
                <a:lnTo>
                  <a:pt x="714" y="260"/>
                </a:lnTo>
                <a:lnTo>
                  <a:pt x="703" y="257"/>
                </a:lnTo>
                <a:lnTo>
                  <a:pt x="691" y="254"/>
                </a:lnTo>
                <a:lnTo>
                  <a:pt x="680" y="251"/>
                </a:lnTo>
                <a:lnTo>
                  <a:pt x="670" y="248"/>
                </a:lnTo>
                <a:lnTo>
                  <a:pt x="661" y="244"/>
                </a:lnTo>
                <a:lnTo>
                  <a:pt x="651" y="240"/>
                </a:lnTo>
                <a:lnTo>
                  <a:pt x="644" y="234"/>
                </a:lnTo>
                <a:lnTo>
                  <a:pt x="635" y="228"/>
                </a:lnTo>
                <a:lnTo>
                  <a:pt x="628" y="223"/>
                </a:lnTo>
                <a:lnTo>
                  <a:pt x="622" y="217"/>
                </a:lnTo>
                <a:lnTo>
                  <a:pt x="615" y="210"/>
                </a:lnTo>
                <a:lnTo>
                  <a:pt x="610" y="203"/>
                </a:lnTo>
                <a:lnTo>
                  <a:pt x="604" y="196"/>
                </a:lnTo>
                <a:lnTo>
                  <a:pt x="594" y="180"/>
                </a:lnTo>
                <a:lnTo>
                  <a:pt x="585" y="164"/>
                </a:lnTo>
                <a:lnTo>
                  <a:pt x="577" y="147"/>
                </a:lnTo>
                <a:lnTo>
                  <a:pt x="568" y="130"/>
                </a:lnTo>
                <a:lnTo>
                  <a:pt x="559" y="113"/>
                </a:lnTo>
                <a:lnTo>
                  <a:pt x="551" y="97"/>
                </a:lnTo>
                <a:lnTo>
                  <a:pt x="541" y="81"/>
                </a:lnTo>
                <a:lnTo>
                  <a:pt x="531" y="67"/>
                </a:lnTo>
                <a:lnTo>
                  <a:pt x="524" y="60"/>
                </a:lnTo>
                <a:lnTo>
                  <a:pt x="518" y="54"/>
                </a:lnTo>
                <a:lnTo>
                  <a:pt x="512" y="47"/>
                </a:lnTo>
                <a:lnTo>
                  <a:pt x="505" y="41"/>
                </a:lnTo>
                <a:lnTo>
                  <a:pt x="496" y="37"/>
                </a:lnTo>
                <a:lnTo>
                  <a:pt x="489" y="33"/>
                </a:lnTo>
                <a:lnTo>
                  <a:pt x="481" y="29"/>
                </a:lnTo>
                <a:lnTo>
                  <a:pt x="471" y="24"/>
                </a:lnTo>
                <a:close/>
              </a:path>
            </a:pathLst>
          </a:custGeom>
          <a:solidFill>
            <a:srgbClr val="00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5" name="Freeform 3"/>
          <p:cNvSpPr>
            <a:spLocks/>
          </p:cNvSpPr>
          <p:nvPr/>
        </p:nvSpPr>
        <p:spPr bwMode="auto">
          <a:xfrm>
            <a:off x="3843338" y="3071813"/>
            <a:ext cx="2495550" cy="2547937"/>
          </a:xfrm>
          <a:custGeom>
            <a:avLst/>
            <a:gdLst>
              <a:gd name="T0" fmla="*/ 2147483647 w 1572"/>
              <a:gd name="T1" fmla="*/ 2147483647 h 1275"/>
              <a:gd name="T2" fmla="*/ 2147483647 w 1572"/>
              <a:gd name="T3" fmla="*/ 2147483647 h 1275"/>
              <a:gd name="T4" fmla="*/ 2147483647 w 1572"/>
              <a:gd name="T5" fmla="*/ 2147483647 h 1275"/>
              <a:gd name="T6" fmla="*/ 2147483647 w 1572"/>
              <a:gd name="T7" fmla="*/ 2147483647 h 1275"/>
              <a:gd name="T8" fmla="*/ 2147483647 w 1572"/>
              <a:gd name="T9" fmla="*/ 2147483647 h 1275"/>
              <a:gd name="T10" fmla="*/ 2147483647 w 1572"/>
              <a:gd name="T11" fmla="*/ 2147483647 h 1275"/>
              <a:gd name="T12" fmla="*/ 2147483647 w 1572"/>
              <a:gd name="T13" fmla="*/ 2147483647 h 1275"/>
              <a:gd name="T14" fmla="*/ 2147483647 w 1572"/>
              <a:gd name="T15" fmla="*/ 2147483647 h 1275"/>
              <a:gd name="T16" fmla="*/ 0 w 1572"/>
              <a:gd name="T17" fmla="*/ 2147483647 h 1275"/>
              <a:gd name="T18" fmla="*/ 2147483647 w 1572"/>
              <a:gd name="T19" fmla="*/ 2147483647 h 1275"/>
              <a:gd name="T20" fmla="*/ 2147483647 w 1572"/>
              <a:gd name="T21" fmla="*/ 2147483647 h 1275"/>
              <a:gd name="T22" fmla="*/ 2147483647 w 1572"/>
              <a:gd name="T23" fmla="*/ 2147483647 h 1275"/>
              <a:gd name="T24" fmla="*/ 2147483647 w 1572"/>
              <a:gd name="T25" fmla="*/ 2147483647 h 1275"/>
              <a:gd name="T26" fmla="*/ 2147483647 w 1572"/>
              <a:gd name="T27" fmla="*/ 2147483647 h 1275"/>
              <a:gd name="T28" fmla="*/ 2147483647 w 1572"/>
              <a:gd name="T29" fmla="*/ 2147483647 h 1275"/>
              <a:gd name="T30" fmla="*/ 2147483647 w 1572"/>
              <a:gd name="T31" fmla="*/ 2147483647 h 1275"/>
              <a:gd name="T32" fmla="*/ 2147483647 w 1572"/>
              <a:gd name="T33" fmla="*/ 2147483647 h 1275"/>
              <a:gd name="T34" fmla="*/ 2147483647 w 1572"/>
              <a:gd name="T35" fmla="*/ 2147483647 h 1275"/>
              <a:gd name="T36" fmla="*/ 2147483647 w 1572"/>
              <a:gd name="T37" fmla="*/ 2147483647 h 1275"/>
              <a:gd name="T38" fmla="*/ 2147483647 w 1572"/>
              <a:gd name="T39" fmla="*/ 2147483647 h 1275"/>
              <a:gd name="T40" fmla="*/ 2147483647 w 1572"/>
              <a:gd name="T41" fmla="*/ 2147483647 h 1275"/>
              <a:gd name="T42" fmla="*/ 2147483647 w 1572"/>
              <a:gd name="T43" fmla="*/ 2147483647 h 1275"/>
              <a:gd name="T44" fmla="*/ 2147483647 w 1572"/>
              <a:gd name="T45" fmla="*/ 2147483647 h 1275"/>
              <a:gd name="T46" fmla="*/ 2147483647 w 1572"/>
              <a:gd name="T47" fmla="*/ 2147483647 h 1275"/>
              <a:gd name="T48" fmla="*/ 2147483647 w 1572"/>
              <a:gd name="T49" fmla="*/ 2147483647 h 1275"/>
              <a:gd name="T50" fmla="*/ 2147483647 w 1572"/>
              <a:gd name="T51" fmla="*/ 2147483647 h 1275"/>
              <a:gd name="T52" fmla="*/ 2147483647 w 1572"/>
              <a:gd name="T53" fmla="*/ 2147483647 h 1275"/>
              <a:gd name="T54" fmla="*/ 2147483647 w 1572"/>
              <a:gd name="T55" fmla="*/ 2147483647 h 1275"/>
              <a:gd name="T56" fmla="*/ 2147483647 w 1572"/>
              <a:gd name="T57" fmla="*/ 2147483647 h 1275"/>
              <a:gd name="T58" fmla="*/ 2147483647 w 1572"/>
              <a:gd name="T59" fmla="*/ 2147483647 h 1275"/>
              <a:gd name="T60" fmla="*/ 2147483647 w 1572"/>
              <a:gd name="T61" fmla="*/ 2147483647 h 1275"/>
              <a:gd name="T62" fmla="*/ 2147483647 w 1572"/>
              <a:gd name="T63" fmla="*/ 2147483647 h 1275"/>
              <a:gd name="T64" fmla="*/ 2147483647 w 1572"/>
              <a:gd name="T65" fmla="*/ 2147483647 h 1275"/>
              <a:gd name="T66" fmla="*/ 2147483647 w 1572"/>
              <a:gd name="T67" fmla="*/ 2147483647 h 1275"/>
              <a:gd name="T68" fmla="*/ 2147483647 w 1572"/>
              <a:gd name="T69" fmla="*/ 2147483647 h 1275"/>
              <a:gd name="T70" fmla="*/ 2147483647 w 1572"/>
              <a:gd name="T71" fmla="*/ 2147483647 h 1275"/>
              <a:gd name="T72" fmla="*/ 2147483647 w 1572"/>
              <a:gd name="T73" fmla="*/ 2147483647 h 1275"/>
              <a:gd name="T74" fmla="*/ 2147483647 w 1572"/>
              <a:gd name="T75" fmla="*/ 2147483647 h 1275"/>
              <a:gd name="T76" fmla="*/ 2147483647 w 1572"/>
              <a:gd name="T77" fmla="*/ 2147483647 h 1275"/>
              <a:gd name="T78" fmla="*/ 2147483647 w 1572"/>
              <a:gd name="T79" fmla="*/ 2147483647 h 1275"/>
              <a:gd name="T80" fmla="*/ 2147483647 w 1572"/>
              <a:gd name="T81" fmla="*/ 2147483647 h 1275"/>
              <a:gd name="T82" fmla="*/ 2147483647 w 1572"/>
              <a:gd name="T83" fmla="*/ 2147483647 h 1275"/>
              <a:gd name="T84" fmla="*/ 2147483647 w 1572"/>
              <a:gd name="T85" fmla="*/ 2147483647 h 1275"/>
              <a:gd name="T86" fmla="*/ 2147483647 w 1572"/>
              <a:gd name="T87" fmla="*/ 2147483647 h 1275"/>
              <a:gd name="T88" fmla="*/ 2147483647 w 1572"/>
              <a:gd name="T89" fmla="*/ 2147483647 h 1275"/>
              <a:gd name="T90" fmla="*/ 2147483647 w 1572"/>
              <a:gd name="T91" fmla="*/ 2147483647 h 1275"/>
              <a:gd name="T92" fmla="*/ 2147483647 w 1572"/>
              <a:gd name="T93" fmla="*/ 2147483647 h 1275"/>
              <a:gd name="T94" fmla="*/ 2147483647 w 1572"/>
              <a:gd name="T95" fmla="*/ 2147483647 h 1275"/>
              <a:gd name="T96" fmla="*/ 2147483647 w 1572"/>
              <a:gd name="T97" fmla="*/ 2147483647 h 1275"/>
              <a:gd name="T98" fmla="*/ 2147483647 w 1572"/>
              <a:gd name="T99" fmla="*/ 2147483647 h 1275"/>
              <a:gd name="T100" fmla="*/ 2147483647 w 1572"/>
              <a:gd name="T101" fmla="*/ 2147483647 h 1275"/>
              <a:gd name="T102" fmla="*/ 2147483647 w 1572"/>
              <a:gd name="T103" fmla="*/ 2147483647 h 1275"/>
              <a:gd name="T104" fmla="*/ 2147483647 w 1572"/>
              <a:gd name="T105" fmla="*/ 2147483647 h 127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72"/>
              <a:gd name="T160" fmla="*/ 0 h 1275"/>
              <a:gd name="T161" fmla="*/ 1572 w 1572"/>
              <a:gd name="T162" fmla="*/ 1275 h 127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72" h="1275">
                <a:moveTo>
                  <a:pt x="285" y="0"/>
                </a:moveTo>
                <a:lnTo>
                  <a:pt x="274" y="1"/>
                </a:lnTo>
                <a:lnTo>
                  <a:pt x="262" y="3"/>
                </a:lnTo>
                <a:lnTo>
                  <a:pt x="252" y="4"/>
                </a:lnTo>
                <a:lnTo>
                  <a:pt x="242" y="7"/>
                </a:lnTo>
                <a:lnTo>
                  <a:pt x="232" y="10"/>
                </a:lnTo>
                <a:lnTo>
                  <a:pt x="222" y="13"/>
                </a:lnTo>
                <a:lnTo>
                  <a:pt x="214" y="16"/>
                </a:lnTo>
                <a:lnTo>
                  <a:pt x="205" y="20"/>
                </a:lnTo>
                <a:lnTo>
                  <a:pt x="198" y="24"/>
                </a:lnTo>
                <a:lnTo>
                  <a:pt x="189" y="29"/>
                </a:lnTo>
                <a:lnTo>
                  <a:pt x="182" y="34"/>
                </a:lnTo>
                <a:lnTo>
                  <a:pt x="175" y="40"/>
                </a:lnTo>
                <a:lnTo>
                  <a:pt x="161" y="51"/>
                </a:lnTo>
                <a:lnTo>
                  <a:pt x="149" y="64"/>
                </a:lnTo>
                <a:lnTo>
                  <a:pt x="138" y="79"/>
                </a:lnTo>
                <a:lnTo>
                  <a:pt x="126" y="94"/>
                </a:lnTo>
                <a:lnTo>
                  <a:pt x="116" y="111"/>
                </a:lnTo>
                <a:lnTo>
                  <a:pt x="106" y="129"/>
                </a:lnTo>
                <a:lnTo>
                  <a:pt x="98" y="147"/>
                </a:lnTo>
                <a:lnTo>
                  <a:pt x="88" y="167"/>
                </a:lnTo>
                <a:lnTo>
                  <a:pt x="79" y="187"/>
                </a:lnTo>
                <a:lnTo>
                  <a:pt x="70" y="208"/>
                </a:lnTo>
                <a:lnTo>
                  <a:pt x="66" y="220"/>
                </a:lnTo>
                <a:lnTo>
                  <a:pt x="62" y="231"/>
                </a:lnTo>
                <a:lnTo>
                  <a:pt x="58" y="244"/>
                </a:lnTo>
                <a:lnTo>
                  <a:pt x="53" y="257"/>
                </a:lnTo>
                <a:lnTo>
                  <a:pt x="49" y="271"/>
                </a:lnTo>
                <a:lnTo>
                  <a:pt x="46" y="284"/>
                </a:lnTo>
                <a:lnTo>
                  <a:pt x="42" y="300"/>
                </a:lnTo>
                <a:lnTo>
                  <a:pt x="39" y="314"/>
                </a:lnTo>
                <a:lnTo>
                  <a:pt x="36" y="330"/>
                </a:lnTo>
                <a:lnTo>
                  <a:pt x="33" y="346"/>
                </a:lnTo>
                <a:lnTo>
                  <a:pt x="26" y="377"/>
                </a:lnTo>
                <a:lnTo>
                  <a:pt x="22" y="410"/>
                </a:lnTo>
                <a:lnTo>
                  <a:pt x="16" y="443"/>
                </a:lnTo>
                <a:lnTo>
                  <a:pt x="13" y="477"/>
                </a:lnTo>
                <a:lnTo>
                  <a:pt x="9" y="511"/>
                </a:lnTo>
                <a:lnTo>
                  <a:pt x="6" y="544"/>
                </a:lnTo>
                <a:lnTo>
                  <a:pt x="3" y="577"/>
                </a:lnTo>
                <a:lnTo>
                  <a:pt x="2" y="610"/>
                </a:lnTo>
                <a:lnTo>
                  <a:pt x="2" y="624"/>
                </a:lnTo>
                <a:lnTo>
                  <a:pt x="0" y="640"/>
                </a:lnTo>
                <a:lnTo>
                  <a:pt x="0" y="655"/>
                </a:lnTo>
                <a:lnTo>
                  <a:pt x="0" y="670"/>
                </a:lnTo>
                <a:lnTo>
                  <a:pt x="0" y="684"/>
                </a:lnTo>
                <a:lnTo>
                  <a:pt x="0" y="697"/>
                </a:lnTo>
                <a:lnTo>
                  <a:pt x="0" y="722"/>
                </a:lnTo>
                <a:lnTo>
                  <a:pt x="2" y="750"/>
                </a:lnTo>
                <a:lnTo>
                  <a:pt x="3" y="775"/>
                </a:lnTo>
                <a:lnTo>
                  <a:pt x="6" y="799"/>
                </a:lnTo>
                <a:lnTo>
                  <a:pt x="9" y="825"/>
                </a:lnTo>
                <a:lnTo>
                  <a:pt x="13" y="849"/>
                </a:lnTo>
                <a:lnTo>
                  <a:pt x="18" y="874"/>
                </a:lnTo>
                <a:lnTo>
                  <a:pt x="22" y="897"/>
                </a:lnTo>
                <a:lnTo>
                  <a:pt x="28" y="919"/>
                </a:lnTo>
                <a:lnTo>
                  <a:pt x="33" y="941"/>
                </a:lnTo>
                <a:lnTo>
                  <a:pt x="40" y="962"/>
                </a:lnTo>
                <a:lnTo>
                  <a:pt x="46" y="982"/>
                </a:lnTo>
                <a:lnTo>
                  <a:pt x="55" y="1002"/>
                </a:lnTo>
                <a:lnTo>
                  <a:pt x="62" y="1021"/>
                </a:lnTo>
                <a:lnTo>
                  <a:pt x="70" y="1038"/>
                </a:lnTo>
                <a:lnTo>
                  <a:pt x="79" y="1054"/>
                </a:lnTo>
                <a:lnTo>
                  <a:pt x="89" y="1069"/>
                </a:lnTo>
                <a:lnTo>
                  <a:pt x="99" y="1085"/>
                </a:lnTo>
                <a:lnTo>
                  <a:pt x="111" y="1098"/>
                </a:lnTo>
                <a:lnTo>
                  <a:pt x="123" y="1112"/>
                </a:lnTo>
                <a:lnTo>
                  <a:pt x="135" y="1124"/>
                </a:lnTo>
                <a:lnTo>
                  <a:pt x="149" y="1135"/>
                </a:lnTo>
                <a:lnTo>
                  <a:pt x="162" y="1146"/>
                </a:lnTo>
                <a:lnTo>
                  <a:pt x="176" y="1156"/>
                </a:lnTo>
                <a:lnTo>
                  <a:pt x="191" y="1165"/>
                </a:lnTo>
                <a:lnTo>
                  <a:pt x="205" y="1174"/>
                </a:lnTo>
                <a:lnTo>
                  <a:pt x="219" y="1181"/>
                </a:lnTo>
                <a:lnTo>
                  <a:pt x="235" y="1186"/>
                </a:lnTo>
                <a:lnTo>
                  <a:pt x="249" y="1192"/>
                </a:lnTo>
                <a:lnTo>
                  <a:pt x="264" y="1196"/>
                </a:lnTo>
                <a:lnTo>
                  <a:pt x="278" y="1201"/>
                </a:lnTo>
                <a:lnTo>
                  <a:pt x="292" y="1203"/>
                </a:lnTo>
                <a:lnTo>
                  <a:pt x="298" y="1205"/>
                </a:lnTo>
                <a:lnTo>
                  <a:pt x="305" y="1205"/>
                </a:lnTo>
                <a:lnTo>
                  <a:pt x="312" y="1205"/>
                </a:lnTo>
                <a:lnTo>
                  <a:pt x="319" y="1203"/>
                </a:lnTo>
                <a:lnTo>
                  <a:pt x="327" y="1203"/>
                </a:lnTo>
                <a:lnTo>
                  <a:pt x="334" y="1202"/>
                </a:lnTo>
                <a:lnTo>
                  <a:pt x="340" y="1199"/>
                </a:lnTo>
                <a:lnTo>
                  <a:pt x="347" y="1198"/>
                </a:lnTo>
                <a:lnTo>
                  <a:pt x="361" y="1192"/>
                </a:lnTo>
                <a:lnTo>
                  <a:pt x="375" y="1186"/>
                </a:lnTo>
                <a:lnTo>
                  <a:pt x="390" y="1179"/>
                </a:lnTo>
                <a:lnTo>
                  <a:pt x="404" y="1172"/>
                </a:lnTo>
                <a:lnTo>
                  <a:pt x="420" y="1165"/>
                </a:lnTo>
                <a:lnTo>
                  <a:pt x="434" y="1158"/>
                </a:lnTo>
                <a:lnTo>
                  <a:pt x="448" y="1151"/>
                </a:lnTo>
                <a:lnTo>
                  <a:pt x="463" y="1145"/>
                </a:lnTo>
                <a:lnTo>
                  <a:pt x="477" y="1139"/>
                </a:lnTo>
                <a:lnTo>
                  <a:pt x="484" y="1138"/>
                </a:lnTo>
                <a:lnTo>
                  <a:pt x="491" y="1136"/>
                </a:lnTo>
                <a:lnTo>
                  <a:pt x="498" y="1135"/>
                </a:lnTo>
                <a:lnTo>
                  <a:pt x="506" y="1134"/>
                </a:lnTo>
                <a:lnTo>
                  <a:pt x="513" y="1134"/>
                </a:lnTo>
                <a:lnTo>
                  <a:pt x="520" y="1134"/>
                </a:lnTo>
                <a:lnTo>
                  <a:pt x="527" y="1135"/>
                </a:lnTo>
                <a:lnTo>
                  <a:pt x="533" y="1135"/>
                </a:lnTo>
                <a:lnTo>
                  <a:pt x="540" y="1136"/>
                </a:lnTo>
                <a:lnTo>
                  <a:pt x="546" y="1139"/>
                </a:lnTo>
                <a:lnTo>
                  <a:pt x="559" y="1144"/>
                </a:lnTo>
                <a:lnTo>
                  <a:pt x="571" y="1148"/>
                </a:lnTo>
                <a:lnTo>
                  <a:pt x="584" y="1155"/>
                </a:lnTo>
                <a:lnTo>
                  <a:pt x="596" y="1162"/>
                </a:lnTo>
                <a:lnTo>
                  <a:pt x="609" y="1169"/>
                </a:lnTo>
                <a:lnTo>
                  <a:pt x="620" y="1178"/>
                </a:lnTo>
                <a:lnTo>
                  <a:pt x="633" y="1186"/>
                </a:lnTo>
                <a:lnTo>
                  <a:pt x="646" y="1193"/>
                </a:lnTo>
                <a:lnTo>
                  <a:pt x="660" y="1202"/>
                </a:lnTo>
                <a:lnTo>
                  <a:pt x="674" y="1209"/>
                </a:lnTo>
                <a:lnTo>
                  <a:pt x="690" y="1216"/>
                </a:lnTo>
                <a:lnTo>
                  <a:pt x="707" y="1223"/>
                </a:lnTo>
                <a:lnTo>
                  <a:pt x="725" y="1229"/>
                </a:lnTo>
                <a:lnTo>
                  <a:pt x="743" y="1233"/>
                </a:lnTo>
                <a:lnTo>
                  <a:pt x="763" y="1238"/>
                </a:lnTo>
                <a:lnTo>
                  <a:pt x="785" y="1242"/>
                </a:lnTo>
                <a:lnTo>
                  <a:pt x="806" y="1246"/>
                </a:lnTo>
                <a:lnTo>
                  <a:pt x="829" y="1252"/>
                </a:lnTo>
                <a:lnTo>
                  <a:pt x="853" y="1256"/>
                </a:lnTo>
                <a:lnTo>
                  <a:pt x="878" y="1261"/>
                </a:lnTo>
                <a:lnTo>
                  <a:pt x="903" y="1265"/>
                </a:lnTo>
                <a:lnTo>
                  <a:pt x="929" y="1269"/>
                </a:lnTo>
                <a:lnTo>
                  <a:pt x="955" y="1272"/>
                </a:lnTo>
                <a:lnTo>
                  <a:pt x="982" y="1273"/>
                </a:lnTo>
                <a:lnTo>
                  <a:pt x="1008" y="1275"/>
                </a:lnTo>
                <a:lnTo>
                  <a:pt x="1035" y="1275"/>
                </a:lnTo>
                <a:lnTo>
                  <a:pt x="1061" y="1275"/>
                </a:lnTo>
                <a:lnTo>
                  <a:pt x="1075" y="1273"/>
                </a:lnTo>
                <a:lnTo>
                  <a:pt x="1088" y="1272"/>
                </a:lnTo>
                <a:lnTo>
                  <a:pt x="1101" y="1271"/>
                </a:lnTo>
                <a:lnTo>
                  <a:pt x="1114" y="1268"/>
                </a:lnTo>
                <a:lnTo>
                  <a:pt x="1127" y="1266"/>
                </a:lnTo>
                <a:lnTo>
                  <a:pt x="1140" y="1263"/>
                </a:lnTo>
                <a:lnTo>
                  <a:pt x="1152" y="1259"/>
                </a:lnTo>
                <a:lnTo>
                  <a:pt x="1165" y="1256"/>
                </a:lnTo>
                <a:lnTo>
                  <a:pt x="1180" y="1252"/>
                </a:lnTo>
                <a:lnTo>
                  <a:pt x="1194" y="1249"/>
                </a:lnTo>
                <a:lnTo>
                  <a:pt x="1224" y="1239"/>
                </a:lnTo>
                <a:lnTo>
                  <a:pt x="1254" y="1231"/>
                </a:lnTo>
                <a:lnTo>
                  <a:pt x="1286" y="1219"/>
                </a:lnTo>
                <a:lnTo>
                  <a:pt x="1317" y="1208"/>
                </a:lnTo>
                <a:lnTo>
                  <a:pt x="1349" y="1195"/>
                </a:lnTo>
                <a:lnTo>
                  <a:pt x="1379" y="1181"/>
                </a:lnTo>
                <a:lnTo>
                  <a:pt x="1409" y="1165"/>
                </a:lnTo>
                <a:lnTo>
                  <a:pt x="1423" y="1158"/>
                </a:lnTo>
                <a:lnTo>
                  <a:pt x="1437" y="1149"/>
                </a:lnTo>
                <a:lnTo>
                  <a:pt x="1450" y="1142"/>
                </a:lnTo>
                <a:lnTo>
                  <a:pt x="1463" y="1134"/>
                </a:lnTo>
                <a:lnTo>
                  <a:pt x="1476" y="1124"/>
                </a:lnTo>
                <a:lnTo>
                  <a:pt x="1489" y="1115"/>
                </a:lnTo>
                <a:lnTo>
                  <a:pt x="1499" y="1106"/>
                </a:lnTo>
                <a:lnTo>
                  <a:pt x="1510" y="1096"/>
                </a:lnTo>
                <a:lnTo>
                  <a:pt x="1520" y="1086"/>
                </a:lnTo>
                <a:lnTo>
                  <a:pt x="1529" y="1076"/>
                </a:lnTo>
                <a:lnTo>
                  <a:pt x="1537" y="1066"/>
                </a:lnTo>
                <a:lnTo>
                  <a:pt x="1545" y="1056"/>
                </a:lnTo>
                <a:lnTo>
                  <a:pt x="1552" y="1045"/>
                </a:lnTo>
                <a:lnTo>
                  <a:pt x="1557" y="1035"/>
                </a:lnTo>
                <a:lnTo>
                  <a:pt x="1562" y="1024"/>
                </a:lnTo>
                <a:lnTo>
                  <a:pt x="1566" y="1011"/>
                </a:lnTo>
                <a:lnTo>
                  <a:pt x="1569" y="999"/>
                </a:lnTo>
                <a:lnTo>
                  <a:pt x="1570" y="986"/>
                </a:lnTo>
                <a:lnTo>
                  <a:pt x="1572" y="972"/>
                </a:lnTo>
                <a:lnTo>
                  <a:pt x="1572" y="959"/>
                </a:lnTo>
                <a:lnTo>
                  <a:pt x="1570" y="945"/>
                </a:lnTo>
                <a:lnTo>
                  <a:pt x="1569" y="931"/>
                </a:lnTo>
                <a:lnTo>
                  <a:pt x="1567" y="915"/>
                </a:lnTo>
                <a:lnTo>
                  <a:pt x="1565" y="901"/>
                </a:lnTo>
                <a:lnTo>
                  <a:pt x="1562" y="885"/>
                </a:lnTo>
                <a:lnTo>
                  <a:pt x="1559" y="869"/>
                </a:lnTo>
                <a:lnTo>
                  <a:pt x="1555" y="854"/>
                </a:lnTo>
                <a:lnTo>
                  <a:pt x="1550" y="838"/>
                </a:lnTo>
                <a:lnTo>
                  <a:pt x="1540" y="805"/>
                </a:lnTo>
                <a:lnTo>
                  <a:pt x="1530" y="774"/>
                </a:lnTo>
                <a:lnTo>
                  <a:pt x="1520" y="741"/>
                </a:lnTo>
                <a:lnTo>
                  <a:pt x="1509" y="708"/>
                </a:lnTo>
                <a:lnTo>
                  <a:pt x="1499" y="677"/>
                </a:lnTo>
                <a:lnTo>
                  <a:pt x="1489" y="647"/>
                </a:lnTo>
                <a:lnTo>
                  <a:pt x="1484" y="631"/>
                </a:lnTo>
                <a:lnTo>
                  <a:pt x="1480" y="617"/>
                </a:lnTo>
                <a:lnTo>
                  <a:pt x="1476" y="602"/>
                </a:lnTo>
                <a:lnTo>
                  <a:pt x="1473" y="588"/>
                </a:lnTo>
                <a:lnTo>
                  <a:pt x="1470" y="575"/>
                </a:lnTo>
                <a:lnTo>
                  <a:pt x="1467" y="561"/>
                </a:lnTo>
                <a:lnTo>
                  <a:pt x="1466" y="548"/>
                </a:lnTo>
                <a:lnTo>
                  <a:pt x="1464" y="535"/>
                </a:lnTo>
                <a:lnTo>
                  <a:pt x="1464" y="523"/>
                </a:lnTo>
                <a:lnTo>
                  <a:pt x="1464" y="510"/>
                </a:lnTo>
                <a:lnTo>
                  <a:pt x="1464" y="497"/>
                </a:lnTo>
                <a:lnTo>
                  <a:pt x="1466" y="484"/>
                </a:lnTo>
                <a:lnTo>
                  <a:pt x="1469" y="457"/>
                </a:lnTo>
                <a:lnTo>
                  <a:pt x="1472" y="431"/>
                </a:lnTo>
                <a:lnTo>
                  <a:pt x="1476" y="405"/>
                </a:lnTo>
                <a:lnTo>
                  <a:pt x="1479" y="381"/>
                </a:lnTo>
                <a:lnTo>
                  <a:pt x="1482" y="357"/>
                </a:lnTo>
                <a:lnTo>
                  <a:pt x="1483" y="346"/>
                </a:lnTo>
                <a:lnTo>
                  <a:pt x="1484" y="334"/>
                </a:lnTo>
                <a:lnTo>
                  <a:pt x="1484" y="323"/>
                </a:lnTo>
                <a:lnTo>
                  <a:pt x="1484" y="311"/>
                </a:lnTo>
                <a:lnTo>
                  <a:pt x="1484" y="300"/>
                </a:lnTo>
                <a:lnTo>
                  <a:pt x="1483" y="290"/>
                </a:lnTo>
                <a:lnTo>
                  <a:pt x="1482" y="280"/>
                </a:lnTo>
                <a:lnTo>
                  <a:pt x="1480" y="270"/>
                </a:lnTo>
                <a:lnTo>
                  <a:pt x="1477" y="260"/>
                </a:lnTo>
                <a:lnTo>
                  <a:pt x="1473" y="251"/>
                </a:lnTo>
                <a:lnTo>
                  <a:pt x="1469" y="243"/>
                </a:lnTo>
                <a:lnTo>
                  <a:pt x="1463" y="234"/>
                </a:lnTo>
                <a:lnTo>
                  <a:pt x="1457" y="226"/>
                </a:lnTo>
                <a:lnTo>
                  <a:pt x="1450" y="218"/>
                </a:lnTo>
                <a:lnTo>
                  <a:pt x="1442" y="211"/>
                </a:lnTo>
                <a:lnTo>
                  <a:pt x="1432" y="204"/>
                </a:lnTo>
                <a:lnTo>
                  <a:pt x="1422" y="198"/>
                </a:lnTo>
                <a:lnTo>
                  <a:pt x="1409" y="193"/>
                </a:lnTo>
                <a:lnTo>
                  <a:pt x="1396" y="188"/>
                </a:lnTo>
                <a:lnTo>
                  <a:pt x="1383" y="184"/>
                </a:lnTo>
                <a:lnTo>
                  <a:pt x="1367" y="180"/>
                </a:lnTo>
                <a:lnTo>
                  <a:pt x="1351" y="177"/>
                </a:lnTo>
                <a:lnTo>
                  <a:pt x="1336" y="174"/>
                </a:lnTo>
                <a:lnTo>
                  <a:pt x="1318" y="173"/>
                </a:lnTo>
                <a:lnTo>
                  <a:pt x="1300" y="170"/>
                </a:lnTo>
                <a:lnTo>
                  <a:pt x="1281" y="168"/>
                </a:lnTo>
                <a:lnTo>
                  <a:pt x="1261" y="167"/>
                </a:lnTo>
                <a:lnTo>
                  <a:pt x="1243" y="167"/>
                </a:lnTo>
                <a:lnTo>
                  <a:pt x="1221" y="166"/>
                </a:lnTo>
                <a:lnTo>
                  <a:pt x="1201" y="166"/>
                </a:lnTo>
                <a:lnTo>
                  <a:pt x="1180" y="166"/>
                </a:lnTo>
                <a:lnTo>
                  <a:pt x="1158" y="164"/>
                </a:lnTo>
                <a:lnTo>
                  <a:pt x="1115" y="164"/>
                </a:lnTo>
                <a:lnTo>
                  <a:pt x="1071" y="164"/>
                </a:lnTo>
                <a:lnTo>
                  <a:pt x="1026" y="164"/>
                </a:lnTo>
                <a:lnTo>
                  <a:pt x="984" y="164"/>
                </a:lnTo>
                <a:lnTo>
                  <a:pt x="941" y="163"/>
                </a:lnTo>
                <a:lnTo>
                  <a:pt x="919" y="161"/>
                </a:lnTo>
                <a:lnTo>
                  <a:pt x="899" y="160"/>
                </a:lnTo>
                <a:lnTo>
                  <a:pt x="879" y="158"/>
                </a:lnTo>
                <a:lnTo>
                  <a:pt x="859" y="156"/>
                </a:lnTo>
                <a:lnTo>
                  <a:pt x="840" y="154"/>
                </a:lnTo>
                <a:lnTo>
                  <a:pt x="822" y="151"/>
                </a:lnTo>
                <a:lnTo>
                  <a:pt x="805" y="147"/>
                </a:lnTo>
                <a:lnTo>
                  <a:pt x="786" y="143"/>
                </a:lnTo>
                <a:lnTo>
                  <a:pt x="767" y="139"/>
                </a:lnTo>
                <a:lnTo>
                  <a:pt x="749" y="134"/>
                </a:lnTo>
                <a:lnTo>
                  <a:pt x="732" y="129"/>
                </a:lnTo>
                <a:lnTo>
                  <a:pt x="713" y="123"/>
                </a:lnTo>
                <a:lnTo>
                  <a:pt x="676" y="111"/>
                </a:lnTo>
                <a:lnTo>
                  <a:pt x="639" y="99"/>
                </a:lnTo>
                <a:lnTo>
                  <a:pt x="601" y="86"/>
                </a:lnTo>
                <a:lnTo>
                  <a:pt x="566" y="71"/>
                </a:lnTo>
                <a:lnTo>
                  <a:pt x="530" y="59"/>
                </a:lnTo>
                <a:lnTo>
                  <a:pt x="494" y="46"/>
                </a:lnTo>
                <a:lnTo>
                  <a:pt x="460" y="34"/>
                </a:lnTo>
                <a:lnTo>
                  <a:pt x="443" y="29"/>
                </a:lnTo>
                <a:lnTo>
                  <a:pt x="427" y="24"/>
                </a:lnTo>
                <a:lnTo>
                  <a:pt x="411" y="19"/>
                </a:lnTo>
                <a:lnTo>
                  <a:pt x="395" y="14"/>
                </a:lnTo>
                <a:lnTo>
                  <a:pt x="380" y="10"/>
                </a:lnTo>
                <a:lnTo>
                  <a:pt x="365" y="7"/>
                </a:lnTo>
                <a:lnTo>
                  <a:pt x="351" y="4"/>
                </a:lnTo>
                <a:lnTo>
                  <a:pt x="337" y="3"/>
                </a:lnTo>
                <a:lnTo>
                  <a:pt x="322" y="0"/>
                </a:lnTo>
                <a:lnTo>
                  <a:pt x="309" y="0"/>
                </a:lnTo>
                <a:lnTo>
                  <a:pt x="297" y="0"/>
                </a:lnTo>
                <a:lnTo>
                  <a:pt x="285" y="0"/>
                </a:lnTo>
                <a:close/>
              </a:path>
            </a:pathLst>
          </a:custGeom>
          <a:solidFill>
            <a:srgbClr val="00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6" name="Freeform 4"/>
          <p:cNvSpPr>
            <a:spLocks/>
          </p:cNvSpPr>
          <p:nvPr/>
        </p:nvSpPr>
        <p:spPr bwMode="auto">
          <a:xfrm>
            <a:off x="492125" y="2822575"/>
            <a:ext cx="2449513" cy="2279650"/>
          </a:xfrm>
          <a:custGeom>
            <a:avLst/>
            <a:gdLst>
              <a:gd name="T0" fmla="*/ 2147483647 w 1543"/>
              <a:gd name="T1" fmla="*/ 2147483647 h 1436"/>
              <a:gd name="T2" fmla="*/ 2147483647 w 1543"/>
              <a:gd name="T3" fmla="*/ 2147483647 h 1436"/>
              <a:gd name="T4" fmla="*/ 2147483647 w 1543"/>
              <a:gd name="T5" fmla="*/ 0 h 1436"/>
              <a:gd name="T6" fmla="*/ 2147483647 w 1543"/>
              <a:gd name="T7" fmla="*/ 2147483647 h 1436"/>
              <a:gd name="T8" fmla="*/ 2147483647 w 1543"/>
              <a:gd name="T9" fmla="*/ 2147483647 h 1436"/>
              <a:gd name="T10" fmla="*/ 2147483647 w 1543"/>
              <a:gd name="T11" fmla="*/ 2147483647 h 1436"/>
              <a:gd name="T12" fmla="*/ 2147483647 w 1543"/>
              <a:gd name="T13" fmla="*/ 2147483647 h 1436"/>
              <a:gd name="T14" fmla="*/ 2147483647 w 1543"/>
              <a:gd name="T15" fmla="*/ 2147483647 h 1436"/>
              <a:gd name="T16" fmla="*/ 2147483647 w 1543"/>
              <a:gd name="T17" fmla="*/ 2147483647 h 1436"/>
              <a:gd name="T18" fmla="*/ 2147483647 w 1543"/>
              <a:gd name="T19" fmla="*/ 2147483647 h 1436"/>
              <a:gd name="T20" fmla="*/ 2147483647 w 1543"/>
              <a:gd name="T21" fmla="*/ 2147483647 h 1436"/>
              <a:gd name="T22" fmla="*/ 2147483647 w 1543"/>
              <a:gd name="T23" fmla="*/ 2147483647 h 1436"/>
              <a:gd name="T24" fmla="*/ 2147483647 w 1543"/>
              <a:gd name="T25" fmla="*/ 2147483647 h 1436"/>
              <a:gd name="T26" fmla="*/ 0 w 1543"/>
              <a:gd name="T27" fmla="*/ 2147483647 h 1436"/>
              <a:gd name="T28" fmla="*/ 2147483647 w 1543"/>
              <a:gd name="T29" fmla="*/ 2147483647 h 1436"/>
              <a:gd name="T30" fmla="*/ 2147483647 w 1543"/>
              <a:gd name="T31" fmla="*/ 2147483647 h 1436"/>
              <a:gd name="T32" fmla="*/ 2147483647 w 1543"/>
              <a:gd name="T33" fmla="*/ 2147483647 h 1436"/>
              <a:gd name="T34" fmla="*/ 2147483647 w 1543"/>
              <a:gd name="T35" fmla="*/ 2147483647 h 1436"/>
              <a:gd name="T36" fmla="*/ 2147483647 w 1543"/>
              <a:gd name="T37" fmla="*/ 2147483647 h 1436"/>
              <a:gd name="T38" fmla="*/ 2147483647 w 1543"/>
              <a:gd name="T39" fmla="*/ 2147483647 h 1436"/>
              <a:gd name="T40" fmla="*/ 2147483647 w 1543"/>
              <a:gd name="T41" fmla="*/ 2147483647 h 1436"/>
              <a:gd name="T42" fmla="*/ 2147483647 w 1543"/>
              <a:gd name="T43" fmla="*/ 2147483647 h 1436"/>
              <a:gd name="T44" fmla="*/ 2147483647 w 1543"/>
              <a:gd name="T45" fmla="*/ 2147483647 h 1436"/>
              <a:gd name="T46" fmla="*/ 2147483647 w 1543"/>
              <a:gd name="T47" fmla="*/ 2147483647 h 1436"/>
              <a:gd name="T48" fmla="*/ 2147483647 w 1543"/>
              <a:gd name="T49" fmla="*/ 2147483647 h 1436"/>
              <a:gd name="T50" fmla="*/ 2147483647 w 1543"/>
              <a:gd name="T51" fmla="*/ 2147483647 h 1436"/>
              <a:gd name="T52" fmla="*/ 2147483647 w 1543"/>
              <a:gd name="T53" fmla="*/ 2147483647 h 1436"/>
              <a:gd name="T54" fmla="*/ 2147483647 w 1543"/>
              <a:gd name="T55" fmla="*/ 2147483647 h 1436"/>
              <a:gd name="T56" fmla="*/ 2147483647 w 1543"/>
              <a:gd name="T57" fmla="*/ 2147483647 h 1436"/>
              <a:gd name="T58" fmla="*/ 2147483647 w 1543"/>
              <a:gd name="T59" fmla="*/ 2147483647 h 1436"/>
              <a:gd name="T60" fmla="*/ 2147483647 w 1543"/>
              <a:gd name="T61" fmla="*/ 2147483647 h 1436"/>
              <a:gd name="T62" fmla="*/ 2147483647 w 1543"/>
              <a:gd name="T63" fmla="*/ 2147483647 h 1436"/>
              <a:gd name="T64" fmla="*/ 2147483647 w 1543"/>
              <a:gd name="T65" fmla="*/ 2147483647 h 1436"/>
              <a:gd name="T66" fmla="*/ 2147483647 w 1543"/>
              <a:gd name="T67" fmla="*/ 2147483647 h 1436"/>
              <a:gd name="T68" fmla="*/ 2147483647 w 1543"/>
              <a:gd name="T69" fmla="*/ 2147483647 h 1436"/>
              <a:gd name="T70" fmla="*/ 2147483647 w 1543"/>
              <a:gd name="T71" fmla="*/ 2147483647 h 1436"/>
              <a:gd name="T72" fmla="*/ 2147483647 w 1543"/>
              <a:gd name="T73" fmla="*/ 2147483647 h 1436"/>
              <a:gd name="T74" fmla="*/ 2147483647 w 1543"/>
              <a:gd name="T75" fmla="*/ 2147483647 h 1436"/>
              <a:gd name="T76" fmla="*/ 2147483647 w 1543"/>
              <a:gd name="T77" fmla="*/ 2147483647 h 1436"/>
              <a:gd name="T78" fmla="*/ 2147483647 w 1543"/>
              <a:gd name="T79" fmla="*/ 2147483647 h 1436"/>
              <a:gd name="T80" fmla="*/ 2147483647 w 1543"/>
              <a:gd name="T81" fmla="*/ 2147483647 h 1436"/>
              <a:gd name="T82" fmla="*/ 2147483647 w 1543"/>
              <a:gd name="T83" fmla="*/ 2147483647 h 1436"/>
              <a:gd name="T84" fmla="*/ 2147483647 w 1543"/>
              <a:gd name="T85" fmla="*/ 2147483647 h 1436"/>
              <a:gd name="T86" fmla="*/ 2147483647 w 1543"/>
              <a:gd name="T87" fmla="*/ 2147483647 h 1436"/>
              <a:gd name="T88" fmla="*/ 2147483647 w 1543"/>
              <a:gd name="T89" fmla="*/ 2147483647 h 1436"/>
              <a:gd name="T90" fmla="*/ 2147483647 w 1543"/>
              <a:gd name="T91" fmla="*/ 2147483647 h 1436"/>
              <a:gd name="T92" fmla="*/ 2147483647 w 1543"/>
              <a:gd name="T93" fmla="*/ 2147483647 h 1436"/>
              <a:gd name="T94" fmla="*/ 2147483647 w 1543"/>
              <a:gd name="T95" fmla="*/ 2147483647 h 1436"/>
              <a:gd name="T96" fmla="*/ 2147483647 w 1543"/>
              <a:gd name="T97" fmla="*/ 2147483647 h 1436"/>
              <a:gd name="T98" fmla="*/ 2147483647 w 1543"/>
              <a:gd name="T99" fmla="*/ 2147483647 h 1436"/>
              <a:gd name="T100" fmla="*/ 2147483647 w 1543"/>
              <a:gd name="T101" fmla="*/ 2147483647 h 1436"/>
              <a:gd name="T102" fmla="*/ 2147483647 w 1543"/>
              <a:gd name="T103" fmla="*/ 2147483647 h 1436"/>
              <a:gd name="T104" fmla="*/ 2147483647 w 1543"/>
              <a:gd name="T105" fmla="*/ 2147483647 h 1436"/>
              <a:gd name="T106" fmla="*/ 2147483647 w 1543"/>
              <a:gd name="T107" fmla="*/ 2147483647 h 1436"/>
              <a:gd name="T108" fmla="*/ 2147483647 w 1543"/>
              <a:gd name="T109" fmla="*/ 2147483647 h 1436"/>
              <a:gd name="T110" fmla="*/ 2147483647 w 1543"/>
              <a:gd name="T111" fmla="*/ 2147483647 h 1436"/>
              <a:gd name="T112" fmla="*/ 2147483647 w 1543"/>
              <a:gd name="T113" fmla="*/ 2147483647 h 1436"/>
              <a:gd name="T114" fmla="*/ 2147483647 w 1543"/>
              <a:gd name="T115" fmla="*/ 2147483647 h 1436"/>
              <a:gd name="T116" fmla="*/ 2147483647 w 1543"/>
              <a:gd name="T117" fmla="*/ 2147483647 h 1436"/>
              <a:gd name="T118" fmla="*/ 2147483647 w 1543"/>
              <a:gd name="T119" fmla="*/ 2147483647 h 1436"/>
              <a:gd name="T120" fmla="*/ 2147483647 w 1543"/>
              <a:gd name="T121" fmla="*/ 2147483647 h 1436"/>
              <a:gd name="T122" fmla="*/ 2147483647 w 1543"/>
              <a:gd name="T123" fmla="*/ 2147483647 h 14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43"/>
              <a:gd name="T187" fmla="*/ 0 h 1436"/>
              <a:gd name="T188" fmla="*/ 1543 w 1543"/>
              <a:gd name="T189" fmla="*/ 1436 h 14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43" h="1436">
                <a:moveTo>
                  <a:pt x="636" y="36"/>
                </a:moveTo>
                <a:lnTo>
                  <a:pt x="623" y="31"/>
                </a:lnTo>
                <a:lnTo>
                  <a:pt x="607" y="27"/>
                </a:lnTo>
                <a:lnTo>
                  <a:pt x="593" y="23"/>
                </a:lnTo>
                <a:lnTo>
                  <a:pt x="576" y="20"/>
                </a:lnTo>
                <a:lnTo>
                  <a:pt x="559" y="16"/>
                </a:lnTo>
                <a:lnTo>
                  <a:pt x="541" y="13"/>
                </a:lnTo>
                <a:lnTo>
                  <a:pt x="523" y="10"/>
                </a:lnTo>
                <a:lnTo>
                  <a:pt x="503" y="9"/>
                </a:lnTo>
                <a:lnTo>
                  <a:pt x="483" y="6"/>
                </a:lnTo>
                <a:lnTo>
                  <a:pt x="463" y="4"/>
                </a:lnTo>
                <a:lnTo>
                  <a:pt x="421" y="1"/>
                </a:lnTo>
                <a:lnTo>
                  <a:pt x="380" y="0"/>
                </a:lnTo>
                <a:lnTo>
                  <a:pt x="358" y="0"/>
                </a:lnTo>
                <a:lnTo>
                  <a:pt x="337" y="0"/>
                </a:lnTo>
                <a:lnTo>
                  <a:pt x="317" y="1"/>
                </a:lnTo>
                <a:lnTo>
                  <a:pt x="295" y="3"/>
                </a:lnTo>
                <a:lnTo>
                  <a:pt x="275" y="3"/>
                </a:lnTo>
                <a:lnTo>
                  <a:pt x="255" y="6"/>
                </a:lnTo>
                <a:lnTo>
                  <a:pt x="235" y="7"/>
                </a:lnTo>
                <a:lnTo>
                  <a:pt x="215" y="10"/>
                </a:lnTo>
                <a:lnTo>
                  <a:pt x="196" y="13"/>
                </a:lnTo>
                <a:lnTo>
                  <a:pt x="179" y="16"/>
                </a:lnTo>
                <a:lnTo>
                  <a:pt x="162" y="20"/>
                </a:lnTo>
                <a:lnTo>
                  <a:pt x="145" y="24"/>
                </a:lnTo>
                <a:lnTo>
                  <a:pt x="129" y="29"/>
                </a:lnTo>
                <a:lnTo>
                  <a:pt x="115" y="33"/>
                </a:lnTo>
                <a:lnTo>
                  <a:pt x="101" y="39"/>
                </a:lnTo>
                <a:lnTo>
                  <a:pt x="89" y="44"/>
                </a:lnTo>
                <a:lnTo>
                  <a:pt x="78" y="51"/>
                </a:lnTo>
                <a:lnTo>
                  <a:pt x="68" y="59"/>
                </a:lnTo>
                <a:lnTo>
                  <a:pt x="59" y="66"/>
                </a:lnTo>
                <a:lnTo>
                  <a:pt x="50" y="73"/>
                </a:lnTo>
                <a:lnTo>
                  <a:pt x="43" y="83"/>
                </a:lnTo>
                <a:lnTo>
                  <a:pt x="38" y="93"/>
                </a:lnTo>
                <a:lnTo>
                  <a:pt x="33" y="103"/>
                </a:lnTo>
                <a:lnTo>
                  <a:pt x="29" y="113"/>
                </a:lnTo>
                <a:lnTo>
                  <a:pt x="25" y="126"/>
                </a:lnTo>
                <a:lnTo>
                  <a:pt x="22" y="137"/>
                </a:lnTo>
                <a:lnTo>
                  <a:pt x="20" y="150"/>
                </a:lnTo>
                <a:lnTo>
                  <a:pt x="19" y="163"/>
                </a:lnTo>
                <a:lnTo>
                  <a:pt x="18" y="176"/>
                </a:lnTo>
                <a:lnTo>
                  <a:pt x="18" y="190"/>
                </a:lnTo>
                <a:lnTo>
                  <a:pt x="18" y="204"/>
                </a:lnTo>
                <a:lnTo>
                  <a:pt x="18" y="218"/>
                </a:lnTo>
                <a:lnTo>
                  <a:pt x="19" y="233"/>
                </a:lnTo>
                <a:lnTo>
                  <a:pt x="19" y="248"/>
                </a:lnTo>
                <a:lnTo>
                  <a:pt x="22" y="278"/>
                </a:lnTo>
                <a:lnTo>
                  <a:pt x="26" y="310"/>
                </a:lnTo>
                <a:lnTo>
                  <a:pt x="30" y="341"/>
                </a:lnTo>
                <a:lnTo>
                  <a:pt x="33" y="371"/>
                </a:lnTo>
                <a:lnTo>
                  <a:pt x="36" y="401"/>
                </a:lnTo>
                <a:lnTo>
                  <a:pt x="39" y="431"/>
                </a:lnTo>
                <a:lnTo>
                  <a:pt x="39" y="445"/>
                </a:lnTo>
                <a:lnTo>
                  <a:pt x="39" y="458"/>
                </a:lnTo>
                <a:lnTo>
                  <a:pt x="39" y="473"/>
                </a:lnTo>
                <a:lnTo>
                  <a:pt x="38" y="485"/>
                </a:lnTo>
                <a:lnTo>
                  <a:pt x="36" y="511"/>
                </a:lnTo>
                <a:lnTo>
                  <a:pt x="33" y="538"/>
                </a:lnTo>
                <a:lnTo>
                  <a:pt x="30" y="565"/>
                </a:lnTo>
                <a:lnTo>
                  <a:pt x="26" y="592"/>
                </a:lnTo>
                <a:lnTo>
                  <a:pt x="19" y="647"/>
                </a:lnTo>
                <a:lnTo>
                  <a:pt x="15" y="672"/>
                </a:lnTo>
                <a:lnTo>
                  <a:pt x="12" y="700"/>
                </a:lnTo>
                <a:lnTo>
                  <a:pt x="9" y="725"/>
                </a:lnTo>
                <a:lnTo>
                  <a:pt x="6" y="751"/>
                </a:lnTo>
                <a:lnTo>
                  <a:pt x="3" y="775"/>
                </a:lnTo>
                <a:lnTo>
                  <a:pt x="2" y="799"/>
                </a:lnTo>
                <a:lnTo>
                  <a:pt x="0" y="822"/>
                </a:lnTo>
                <a:lnTo>
                  <a:pt x="0" y="844"/>
                </a:lnTo>
                <a:lnTo>
                  <a:pt x="0" y="864"/>
                </a:lnTo>
                <a:lnTo>
                  <a:pt x="0" y="874"/>
                </a:lnTo>
                <a:lnTo>
                  <a:pt x="2" y="884"/>
                </a:lnTo>
                <a:lnTo>
                  <a:pt x="3" y="901"/>
                </a:lnTo>
                <a:lnTo>
                  <a:pt x="5" y="918"/>
                </a:lnTo>
                <a:lnTo>
                  <a:pt x="6" y="934"/>
                </a:lnTo>
                <a:lnTo>
                  <a:pt x="8" y="949"/>
                </a:lnTo>
                <a:lnTo>
                  <a:pt x="9" y="964"/>
                </a:lnTo>
                <a:lnTo>
                  <a:pt x="12" y="976"/>
                </a:lnTo>
                <a:lnTo>
                  <a:pt x="15" y="989"/>
                </a:lnTo>
                <a:lnTo>
                  <a:pt x="18" y="1001"/>
                </a:lnTo>
                <a:lnTo>
                  <a:pt x="23" y="1012"/>
                </a:lnTo>
                <a:lnTo>
                  <a:pt x="26" y="1018"/>
                </a:lnTo>
                <a:lnTo>
                  <a:pt x="29" y="1024"/>
                </a:lnTo>
                <a:lnTo>
                  <a:pt x="33" y="1028"/>
                </a:lnTo>
                <a:lnTo>
                  <a:pt x="36" y="1032"/>
                </a:lnTo>
                <a:lnTo>
                  <a:pt x="40" y="1038"/>
                </a:lnTo>
                <a:lnTo>
                  <a:pt x="46" y="1042"/>
                </a:lnTo>
                <a:lnTo>
                  <a:pt x="50" y="1046"/>
                </a:lnTo>
                <a:lnTo>
                  <a:pt x="58" y="1049"/>
                </a:lnTo>
                <a:lnTo>
                  <a:pt x="63" y="1054"/>
                </a:lnTo>
                <a:lnTo>
                  <a:pt x="70" y="1058"/>
                </a:lnTo>
                <a:lnTo>
                  <a:pt x="78" y="1061"/>
                </a:lnTo>
                <a:lnTo>
                  <a:pt x="86" y="1065"/>
                </a:lnTo>
                <a:lnTo>
                  <a:pt x="95" y="1068"/>
                </a:lnTo>
                <a:lnTo>
                  <a:pt x="103" y="1071"/>
                </a:lnTo>
                <a:lnTo>
                  <a:pt x="113" y="1074"/>
                </a:lnTo>
                <a:lnTo>
                  <a:pt x="125" y="1076"/>
                </a:lnTo>
                <a:lnTo>
                  <a:pt x="138" y="1078"/>
                </a:lnTo>
                <a:lnTo>
                  <a:pt x="151" y="1078"/>
                </a:lnTo>
                <a:lnTo>
                  <a:pt x="165" y="1079"/>
                </a:lnTo>
                <a:lnTo>
                  <a:pt x="181" y="1079"/>
                </a:lnTo>
                <a:lnTo>
                  <a:pt x="196" y="1079"/>
                </a:lnTo>
                <a:lnTo>
                  <a:pt x="214" y="1078"/>
                </a:lnTo>
                <a:lnTo>
                  <a:pt x="231" y="1078"/>
                </a:lnTo>
                <a:lnTo>
                  <a:pt x="248" y="1076"/>
                </a:lnTo>
                <a:lnTo>
                  <a:pt x="267" y="1075"/>
                </a:lnTo>
                <a:lnTo>
                  <a:pt x="285" y="1074"/>
                </a:lnTo>
                <a:lnTo>
                  <a:pt x="322" y="1071"/>
                </a:lnTo>
                <a:lnTo>
                  <a:pt x="361" y="1066"/>
                </a:lnTo>
                <a:lnTo>
                  <a:pt x="400" y="1064"/>
                </a:lnTo>
                <a:lnTo>
                  <a:pt x="438" y="1061"/>
                </a:lnTo>
                <a:lnTo>
                  <a:pt x="457" y="1061"/>
                </a:lnTo>
                <a:lnTo>
                  <a:pt x="474" y="1059"/>
                </a:lnTo>
                <a:lnTo>
                  <a:pt x="493" y="1059"/>
                </a:lnTo>
                <a:lnTo>
                  <a:pt x="510" y="1059"/>
                </a:lnTo>
                <a:lnTo>
                  <a:pt x="527" y="1059"/>
                </a:lnTo>
                <a:lnTo>
                  <a:pt x="543" y="1061"/>
                </a:lnTo>
                <a:lnTo>
                  <a:pt x="559" y="1062"/>
                </a:lnTo>
                <a:lnTo>
                  <a:pt x="573" y="1064"/>
                </a:lnTo>
                <a:lnTo>
                  <a:pt x="586" y="1066"/>
                </a:lnTo>
                <a:lnTo>
                  <a:pt x="599" y="1069"/>
                </a:lnTo>
                <a:lnTo>
                  <a:pt x="610" y="1074"/>
                </a:lnTo>
                <a:lnTo>
                  <a:pt x="621" y="1078"/>
                </a:lnTo>
                <a:lnTo>
                  <a:pt x="630" y="1084"/>
                </a:lnTo>
                <a:lnTo>
                  <a:pt x="639" y="1091"/>
                </a:lnTo>
                <a:lnTo>
                  <a:pt x="646" y="1098"/>
                </a:lnTo>
                <a:lnTo>
                  <a:pt x="652" y="1105"/>
                </a:lnTo>
                <a:lnTo>
                  <a:pt x="656" y="1114"/>
                </a:lnTo>
                <a:lnTo>
                  <a:pt x="660" y="1124"/>
                </a:lnTo>
                <a:lnTo>
                  <a:pt x="663" y="1134"/>
                </a:lnTo>
                <a:lnTo>
                  <a:pt x="666" y="1144"/>
                </a:lnTo>
                <a:lnTo>
                  <a:pt x="667" y="1155"/>
                </a:lnTo>
                <a:lnTo>
                  <a:pt x="669" y="1166"/>
                </a:lnTo>
                <a:lnTo>
                  <a:pt x="670" y="1178"/>
                </a:lnTo>
                <a:lnTo>
                  <a:pt x="670" y="1189"/>
                </a:lnTo>
                <a:lnTo>
                  <a:pt x="670" y="1213"/>
                </a:lnTo>
                <a:lnTo>
                  <a:pt x="670" y="1239"/>
                </a:lnTo>
                <a:lnTo>
                  <a:pt x="670" y="1263"/>
                </a:lnTo>
                <a:lnTo>
                  <a:pt x="672" y="1276"/>
                </a:lnTo>
                <a:lnTo>
                  <a:pt x="672" y="1288"/>
                </a:lnTo>
                <a:lnTo>
                  <a:pt x="673" y="1299"/>
                </a:lnTo>
                <a:lnTo>
                  <a:pt x="676" y="1311"/>
                </a:lnTo>
                <a:lnTo>
                  <a:pt x="677" y="1322"/>
                </a:lnTo>
                <a:lnTo>
                  <a:pt x="682" y="1332"/>
                </a:lnTo>
                <a:lnTo>
                  <a:pt x="686" y="1342"/>
                </a:lnTo>
                <a:lnTo>
                  <a:pt x="690" y="1352"/>
                </a:lnTo>
                <a:lnTo>
                  <a:pt x="696" y="1361"/>
                </a:lnTo>
                <a:lnTo>
                  <a:pt x="703" y="1369"/>
                </a:lnTo>
                <a:lnTo>
                  <a:pt x="712" y="1376"/>
                </a:lnTo>
                <a:lnTo>
                  <a:pt x="722" y="1383"/>
                </a:lnTo>
                <a:lnTo>
                  <a:pt x="727" y="1386"/>
                </a:lnTo>
                <a:lnTo>
                  <a:pt x="733" y="1389"/>
                </a:lnTo>
                <a:lnTo>
                  <a:pt x="739" y="1390"/>
                </a:lnTo>
                <a:lnTo>
                  <a:pt x="745" y="1393"/>
                </a:lnTo>
                <a:lnTo>
                  <a:pt x="752" y="1396"/>
                </a:lnTo>
                <a:lnTo>
                  <a:pt x="759" y="1398"/>
                </a:lnTo>
                <a:lnTo>
                  <a:pt x="767" y="1400"/>
                </a:lnTo>
                <a:lnTo>
                  <a:pt x="775" y="1402"/>
                </a:lnTo>
                <a:lnTo>
                  <a:pt x="783" y="1403"/>
                </a:lnTo>
                <a:lnTo>
                  <a:pt x="792" y="1406"/>
                </a:lnTo>
                <a:lnTo>
                  <a:pt x="802" y="1408"/>
                </a:lnTo>
                <a:lnTo>
                  <a:pt x="812" y="1410"/>
                </a:lnTo>
                <a:lnTo>
                  <a:pt x="832" y="1413"/>
                </a:lnTo>
                <a:lnTo>
                  <a:pt x="853" y="1418"/>
                </a:lnTo>
                <a:lnTo>
                  <a:pt x="875" y="1420"/>
                </a:lnTo>
                <a:lnTo>
                  <a:pt x="899" y="1423"/>
                </a:lnTo>
                <a:lnTo>
                  <a:pt x="923" y="1426"/>
                </a:lnTo>
                <a:lnTo>
                  <a:pt x="949" y="1429"/>
                </a:lnTo>
                <a:lnTo>
                  <a:pt x="975" y="1430"/>
                </a:lnTo>
                <a:lnTo>
                  <a:pt x="1001" y="1433"/>
                </a:lnTo>
                <a:lnTo>
                  <a:pt x="1028" y="1433"/>
                </a:lnTo>
                <a:lnTo>
                  <a:pt x="1055" y="1435"/>
                </a:lnTo>
                <a:lnTo>
                  <a:pt x="1082" y="1436"/>
                </a:lnTo>
                <a:lnTo>
                  <a:pt x="1110" y="1436"/>
                </a:lnTo>
                <a:lnTo>
                  <a:pt x="1138" y="1435"/>
                </a:lnTo>
                <a:lnTo>
                  <a:pt x="1165" y="1435"/>
                </a:lnTo>
                <a:lnTo>
                  <a:pt x="1193" y="1433"/>
                </a:lnTo>
                <a:lnTo>
                  <a:pt x="1218" y="1430"/>
                </a:lnTo>
                <a:lnTo>
                  <a:pt x="1245" y="1429"/>
                </a:lnTo>
                <a:lnTo>
                  <a:pt x="1270" y="1425"/>
                </a:lnTo>
                <a:lnTo>
                  <a:pt x="1296" y="1422"/>
                </a:lnTo>
                <a:lnTo>
                  <a:pt x="1318" y="1418"/>
                </a:lnTo>
                <a:lnTo>
                  <a:pt x="1341" y="1412"/>
                </a:lnTo>
                <a:lnTo>
                  <a:pt x="1364" y="1406"/>
                </a:lnTo>
                <a:lnTo>
                  <a:pt x="1384" y="1400"/>
                </a:lnTo>
                <a:lnTo>
                  <a:pt x="1404" y="1393"/>
                </a:lnTo>
                <a:lnTo>
                  <a:pt x="1413" y="1389"/>
                </a:lnTo>
                <a:lnTo>
                  <a:pt x="1422" y="1385"/>
                </a:lnTo>
                <a:lnTo>
                  <a:pt x="1430" y="1381"/>
                </a:lnTo>
                <a:lnTo>
                  <a:pt x="1439" y="1376"/>
                </a:lnTo>
                <a:lnTo>
                  <a:pt x="1446" y="1371"/>
                </a:lnTo>
                <a:lnTo>
                  <a:pt x="1453" y="1366"/>
                </a:lnTo>
                <a:lnTo>
                  <a:pt x="1460" y="1361"/>
                </a:lnTo>
                <a:lnTo>
                  <a:pt x="1466" y="1356"/>
                </a:lnTo>
                <a:lnTo>
                  <a:pt x="1472" y="1351"/>
                </a:lnTo>
                <a:lnTo>
                  <a:pt x="1477" y="1345"/>
                </a:lnTo>
                <a:lnTo>
                  <a:pt x="1483" y="1338"/>
                </a:lnTo>
                <a:lnTo>
                  <a:pt x="1489" y="1331"/>
                </a:lnTo>
                <a:lnTo>
                  <a:pt x="1497" y="1316"/>
                </a:lnTo>
                <a:lnTo>
                  <a:pt x="1506" y="1301"/>
                </a:lnTo>
                <a:lnTo>
                  <a:pt x="1513" y="1283"/>
                </a:lnTo>
                <a:lnTo>
                  <a:pt x="1519" y="1265"/>
                </a:lnTo>
                <a:lnTo>
                  <a:pt x="1525" y="1246"/>
                </a:lnTo>
                <a:lnTo>
                  <a:pt x="1529" y="1226"/>
                </a:lnTo>
                <a:lnTo>
                  <a:pt x="1533" y="1205"/>
                </a:lnTo>
                <a:lnTo>
                  <a:pt x="1536" y="1183"/>
                </a:lnTo>
                <a:lnTo>
                  <a:pt x="1539" y="1161"/>
                </a:lnTo>
                <a:lnTo>
                  <a:pt x="1540" y="1138"/>
                </a:lnTo>
                <a:lnTo>
                  <a:pt x="1542" y="1114"/>
                </a:lnTo>
                <a:lnTo>
                  <a:pt x="1543" y="1089"/>
                </a:lnTo>
                <a:lnTo>
                  <a:pt x="1543" y="1066"/>
                </a:lnTo>
                <a:lnTo>
                  <a:pt x="1542" y="1041"/>
                </a:lnTo>
                <a:lnTo>
                  <a:pt x="1542" y="1016"/>
                </a:lnTo>
                <a:lnTo>
                  <a:pt x="1540" y="992"/>
                </a:lnTo>
                <a:lnTo>
                  <a:pt x="1537" y="944"/>
                </a:lnTo>
                <a:lnTo>
                  <a:pt x="1536" y="919"/>
                </a:lnTo>
                <a:lnTo>
                  <a:pt x="1535" y="895"/>
                </a:lnTo>
                <a:lnTo>
                  <a:pt x="1532" y="872"/>
                </a:lnTo>
                <a:lnTo>
                  <a:pt x="1530" y="849"/>
                </a:lnTo>
                <a:lnTo>
                  <a:pt x="1527" y="827"/>
                </a:lnTo>
                <a:lnTo>
                  <a:pt x="1526" y="805"/>
                </a:lnTo>
                <a:lnTo>
                  <a:pt x="1525" y="784"/>
                </a:lnTo>
                <a:lnTo>
                  <a:pt x="1522" y="764"/>
                </a:lnTo>
                <a:lnTo>
                  <a:pt x="1520" y="745"/>
                </a:lnTo>
                <a:lnTo>
                  <a:pt x="1519" y="728"/>
                </a:lnTo>
                <a:lnTo>
                  <a:pt x="1519" y="711"/>
                </a:lnTo>
                <a:lnTo>
                  <a:pt x="1517" y="695"/>
                </a:lnTo>
                <a:lnTo>
                  <a:pt x="1517" y="681"/>
                </a:lnTo>
                <a:lnTo>
                  <a:pt x="1516" y="667"/>
                </a:lnTo>
                <a:lnTo>
                  <a:pt x="1516" y="654"/>
                </a:lnTo>
                <a:lnTo>
                  <a:pt x="1516" y="641"/>
                </a:lnTo>
                <a:lnTo>
                  <a:pt x="1516" y="628"/>
                </a:lnTo>
                <a:lnTo>
                  <a:pt x="1516" y="615"/>
                </a:lnTo>
                <a:lnTo>
                  <a:pt x="1516" y="604"/>
                </a:lnTo>
                <a:lnTo>
                  <a:pt x="1516" y="592"/>
                </a:lnTo>
                <a:lnTo>
                  <a:pt x="1516" y="582"/>
                </a:lnTo>
                <a:lnTo>
                  <a:pt x="1516" y="571"/>
                </a:lnTo>
                <a:lnTo>
                  <a:pt x="1515" y="561"/>
                </a:lnTo>
                <a:lnTo>
                  <a:pt x="1515" y="551"/>
                </a:lnTo>
                <a:lnTo>
                  <a:pt x="1513" y="534"/>
                </a:lnTo>
                <a:lnTo>
                  <a:pt x="1510" y="515"/>
                </a:lnTo>
                <a:lnTo>
                  <a:pt x="1507" y="500"/>
                </a:lnTo>
                <a:lnTo>
                  <a:pt x="1505" y="493"/>
                </a:lnTo>
                <a:lnTo>
                  <a:pt x="1502" y="485"/>
                </a:lnTo>
                <a:lnTo>
                  <a:pt x="1499" y="478"/>
                </a:lnTo>
                <a:lnTo>
                  <a:pt x="1496" y="471"/>
                </a:lnTo>
                <a:lnTo>
                  <a:pt x="1492" y="464"/>
                </a:lnTo>
                <a:lnTo>
                  <a:pt x="1487" y="458"/>
                </a:lnTo>
                <a:lnTo>
                  <a:pt x="1482" y="451"/>
                </a:lnTo>
                <a:lnTo>
                  <a:pt x="1476" y="445"/>
                </a:lnTo>
                <a:lnTo>
                  <a:pt x="1470" y="440"/>
                </a:lnTo>
                <a:lnTo>
                  <a:pt x="1463" y="433"/>
                </a:lnTo>
                <a:lnTo>
                  <a:pt x="1456" y="427"/>
                </a:lnTo>
                <a:lnTo>
                  <a:pt x="1449" y="421"/>
                </a:lnTo>
                <a:lnTo>
                  <a:pt x="1439" y="415"/>
                </a:lnTo>
                <a:lnTo>
                  <a:pt x="1430" y="411"/>
                </a:lnTo>
                <a:lnTo>
                  <a:pt x="1420" y="405"/>
                </a:lnTo>
                <a:lnTo>
                  <a:pt x="1409" y="401"/>
                </a:lnTo>
                <a:lnTo>
                  <a:pt x="1396" y="397"/>
                </a:lnTo>
                <a:lnTo>
                  <a:pt x="1383" y="394"/>
                </a:lnTo>
                <a:lnTo>
                  <a:pt x="1367" y="390"/>
                </a:lnTo>
                <a:lnTo>
                  <a:pt x="1353" y="388"/>
                </a:lnTo>
                <a:lnTo>
                  <a:pt x="1337" y="385"/>
                </a:lnTo>
                <a:lnTo>
                  <a:pt x="1320" y="384"/>
                </a:lnTo>
                <a:lnTo>
                  <a:pt x="1303" y="383"/>
                </a:lnTo>
                <a:lnTo>
                  <a:pt x="1286" y="381"/>
                </a:lnTo>
                <a:lnTo>
                  <a:pt x="1267" y="381"/>
                </a:lnTo>
                <a:lnTo>
                  <a:pt x="1248" y="380"/>
                </a:lnTo>
                <a:lnTo>
                  <a:pt x="1210" y="378"/>
                </a:lnTo>
                <a:lnTo>
                  <a:pt x="1171" y="378"/>
                </a:lnTo>
                <a:lnTo>
                  <a:pt x="1131" y="377"/>
                </a:lnTo>
                <a:lnTo>
                  <a:pt x="1091" y="377"/>
                </a:lnTo>
                <a:lnTo>
                  <a:pt x="1052" y="374"/>
                </a:lnTo>
                <a:lnTo>
                  <a:pt x="1034" y="373"/>
                </a:lnTo>
                <a:lnTo>
                  <a:pt x="1015" y="371"/>
                </a:lnTo>
                <a:lnTo>
                  <a:pt x="998" y="370"/>
                </a:lnTo>
                <a:lnTo>
                  <a:pt x="981" y="367"/>
                </a:lnTo>
                <a:lnTo>
                  <a:pt x="964" y="364"/>
                </a:lnTo>
                <a:lnTo>
                  <a:pt x="948" y="361"/>
                </a:lnTo>
                <a:lnTo>
                  <a:pt x="932" y="358"/>
                </a:lnTo>
                <a:lnTo>
                  <a:pt x="918" y="354"/>
                </a:lnTo>
                <a:lnTo>
                  <a:pt x="903" y="348"/>
                </a:lnTo>
                <a:lnTo>
                  <a:pt x="891" y="343"/>
                </a:lnTo>
                <a:lnTo>
                  <a:pt x="879" y="337"/>
                </a:lnTo>
                <a:lnTo>
                  <a:pt x="868" y="330"/>
                </a:lnTo>
                <a:lnTo>
                  <a:pt x="858" y="323"/>
                </a:lnTo>
                <a:lnTo>
                  <a:pt x="848" y="314"/>
                </a:lnTo>
                <a:lnTo>
                  <a:pt x="839" y="306"/>
                </a:lnTo>
                <a:lnTo>
                  <a:pt x="830" y="296"/>
                </a:lnTo>
                <a:lnTo>
                  <a:pt x="822" y="286"/>
                </a:lnTo>
                <a:lnTo>
                  <a:pt x="815" y="276"/>
                </a:lnTo>
                <a:lnTo>
                  <a:pt x="808" y="264"/>
                </a:lnTo>
                <a:lnTo>
                  <a:pt x="802" y="254"/>
                </a:lnTo>
                <a:lnTo>
                  <a:pt x="789" y="231"/>
                </a:lnTo>
                <a:lnTo>
                  <a:pt x="777" y="207"/>
                </a:lnTo>
                <a:lnTo>
                  <a:pt x="766" y="184"/>
                </a:lnTo>
                <a:lnTo>
                  <a:pt x="755" y="160"/>
                </a:lnTo>
                <a:lnTo>
                  <a:pt x="742" y="137"/>
                </a:lnTo>
                <a:lnTo>
                  <a:pt x="736" y="126"/>
                </a:lnTo>
                <a:lnTo>
                  <a:pt x="729" y="116"/>
                </a:lnTo>
                <a:lnTo>
                  <a:pt x="722" y="104"/>
                </a:lnTo>
                <a:lnTo>
                  <a:pt x="715" y="94"/>
                </a:lnTo>
                <a:lnTo>
                  <a:pt x="707" y="86"/>
                </a:lnTo>
                <a:lnTo>
                  <a:pt x="699" y="76"/>
                </a:lnTo>
                <a:lnTo>
                  <a:pt x="690" y="67"/>
                </a:lnTo>
                <a:lnTo>
                  <a:pt x="680" y="60"/>
                </a:lnTo>
                <a:lnTo>
                  <a:pt x="670" y="53"/>
                </a:lnTo>
                <a:lnTo>
                  <a:pt x="660" y="46"/>
                </a:lnTo>
                <a:lnTo>
                  <a:pt x="649" y="40"/>
                </a:lnTo>
                <a:lnTo>
                  <a:pt x="636" y="36"/>
                </a:lnTo>
                <a:close/>
              </a:path>
            </a:pathLst>
          </a:custGeom>
          <a:solidFill>
            <a:srgbClr val="00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7" name="Rectangle 5"/>
          <p:cNvSpPr>
            <a:spLocks noChangeArrowheads="1"/>
          </p:cNvSpPr>
          <p:nvPr/>
        </p:nvSpPr>
        <p:spPr bwMode="auto">
          <a:xfrm>
            <a:off x="2201863" y="4389438"/>
            <a:ext cx="5715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sz="1500">
                <a:solidFill>
                  <a:srgbClr val="000000"/>
                </a:solidFill>
                <a:ea typeface="ＭＳ Ｐゴシック" charset="0"/>
              </a:rPr>
              <a:t> </a:t>
            </a:r>
            <a:endParaRPr lang="en-US">
              <a:solidFill>
                <a:srgbClr val="000000"/>
              </a:solidFill>
              <a:ea typeface="ＭＳ Ｐゴシック" charset="0"/>
            </a:endParaRPr>
          </a:p>
        </p:txBody>
      </p:sp>
      <p:sp>
        <p:nvSpPr>
          <p:cNvPr id="8" name="Rectangle 7"/>
          <p:cNvSpPr>
            <a:spLocks noChangeArrowheads="1"/>
          </p:cNvSpPr>
          <p:nvPr/>
        </p:nvSpPr>
        <p:spPr bwMode="auto">
          <a:xfrm>
            <a:off x="3595688" y="4586288"/>
            <a:ext cx="5715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sz="1500">
                <a:solidFill>
                  <a:srgbClr val="FF0000"/>
                </a:solidFill>
                <a:ea typeface="ＭＳ Ｐゴシック" charset="0"/>
              </a:rPr>
              <a:t> </a:t>
            </a:r>
            <a:endParaRPr lang="en-US">
              <a:solidFill>
                <a:srgbClr val="000000"/>
              </a:solidFill>
              <a:ea typeface="ＭＳ Ｐゴシック" charset="0"/>
            </a:endParaRPr>
          </a:p>
        </p:txBody>
      </p:sp>
      <p:sp>
        <p:nvSpPr>
          <p:cNvPr id="9" name="Rectangle 8"/>
          <p:cNvSpPr>
            <a:spLocks noChangeArrowheads="1"/>
          </p:cNvSpPr>
          <p:nvPr/>
        </p:nvSpPr>
        <p:spPr bwMode="auto">
          <a:xfrm>
            <a:off x="4989513" y="4103688"/>
            <a:ext cx="114300" cy="549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sz="3600">
                <a:solidFill>
                  <a:srgbClr val="000000"/>
                </a:solidFill>
                <a:latin typeface="Times New Roman" charset="0"/>
                <a:ea typeface="ＭＳ Ｐゴシック" charset="0"/>
              </a:rPr>
              <a:t> </a:t>
            </a:r>
            <a:endParaRPr lang="en-US">
              <a:solidFill>
                <a:srgbClr val="000000"/>
              </a:solidFill>
              <a:ea typeface="ＭＳ Ｐゴシック" charset="0"/>
            </a:endParaRPr>
          </a:p>
        </p:txBody>
      </p:sp>
      <p:sp>
        <p:nvSpPr>
          <p:cNvPr id="10" name="Line 9"/>
          <p:cNvSpPr>
            <a:spLocks noChangeShapeType="1"/>
          </p:cNvSpPr>
          <p:nvPr/>
        </p:nvSpPr>
        <p:spPr bwMode="auto">
          <a:xfrm flipV="1">
            <a:off x="4400550" y="4349750"/>
            <a:ext cx="46038" cy="377825"/>
          </a:xfrm>
          <a:prstGeom prst="line">
            <a:avLst/>
          </a:prstGeom>
          <a:noFill/>
          <a:ln w="301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1" name="Rectangle 10"/>
          <p:cNvSpPr>
            <a:spLocks noChangeArrowheads="1"/>
          </p:cNvSpPr>
          <p:nvPr/>
        </p:nvSpPr>
        <p:spPr bwMode="auto">
          <a:xfrm>
            <a:off x="4205288" y="4397375"/>
            <a:ext cx="114300" cy="549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sz="3600">
                <a:solidFill>
                  <a:srgbClr val="000000"/>
                </a:solidFill>
                <a:latin typeface="Times New Roman" charset="0"/>
                <a:ea typeface="ＭＳ Ｐゴシック" charset="0"/>
              </a:rPr>
              <a:t> </a:t>
            </a:r>
            <a:endParaRPr lang="en-US">
              <a:solidFill>
                <a:srgbClr val="000000"/>
              </a:solidFill>
              <a:ea typeface="ＭＳ Ｐゴシック" charset="0"/>
            </a:endParaRPr>
          </a:p>
        </p:txBody>
      </p:sp>
      <p:sp>
        <p:nvSpPr>
          <p:cNvPr id="12" name="Rectangle 11"/>
          <p:cNvSpPr>
            <a:spLocks noChangeArrowheads="1"/>
          </p:cNvSpPr>
          <p:nvPr/>
        </p:nvSpPr>
        <p:spPr bwMode="auto">
          <a:xfrm>
            <a:off x="5127625" y="5345113"/>
            <a:ext cx="114300" cy="549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sz="3600">
                <a:solidFill>
                  <a:srgbClr val="000000"/>
                </a:solidFill>
                <a:latin typeface="Times New Roman" charset="0"/>
                <a:ea typeface="ＭＳ Ｐゴシック" charset="0"/>
              </a:rPr>
              <a:t> </a:t>
            </a:r>
            <a:endParaRPr lang="en-US">
              <a:solidFill>
                <a:srgbClr val="000000"/>
              </a:solidFill>
              <a:ea typeface="ＭＳ Ｐゴシック" charset="0"/>
            </a:endParaRPr>
          </a:p>
        </p:txBody>
      </p:sp>
      <p:sp>
        <p:nvSpPr>
          <p:cNvPr id="13" name="Line 12"/>
          <p:cNvSpPr>
            <a:spLocks noChangeShapeType="1"/>
          </p:cNvSpPr>
          <p:nvPr/>
        </p:nvSpPr>
        <p:spPr bwMode="auto">
          <a:xfrm>
            <a:off x="4678363" y="5013325"/>
            <a:ext cx="236537" cy="136525"/>
          </a:xfrm>
          <a:prstGeom prst="line">
            <a:avLst/>
          </a:prstGeom>
          <a:noFill/>
          <a:ln w="301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4" name="Rectangle 13"/>
          <p:cNvSpPr>
            <a:spLocks noChangeArrowheads="1"/>
          </p:cNvSpPr>
          <p:nvPr/>
        </p:nvSpPr>
        <p:spPr bwMode="auto">
          <a:xfrm>
            <a:off x="923925" y="3814763"/>
            <a:ext cx="114300" cy="549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sz="3600">
                <a:solidFill>
                  <a:srgbClr val="000000"/>
                </a:solidFill>
                <a:latin typeface="Times New Roman" charset="0"/>
                <a:ea typeface="ＭＳ Ｐゴシック" charset="0"/>
              </a:rPr>
              <a:t> </a:t>
            </a:r>
            <a:endParaRPr lang="en-US">
              <a:solidFill>
                <a:srgbClr val="000000"/>
              </a:solidFill>
              <a:ea typeface="ＭＳ Ｐゴシック" charset="0"/>
            </a:endParaRPr>
          </a:p>
        </p:txBody>
      </p:sp>
      <p:grpSp>
        <p:nvGrpSpPr>
          <p:cNvPr id="15" name="Group 14"/>
          <p:cNvGrpSpPr>
            <a:grpSpLocks/>
          </p:cNvGrpSpPr>
          <p:nvPr/>
        </p:nvGrpSpPr>
        <p:grpSpPr bwMode="auto">
          <a:xfrm>
            <a:off x="1993900" y="3446463"/>
            <a:ext cx="866775" cy="877887"/>
            <a:chOff x="1471" y="3433"/>
            <a:chExt cx="546" cy="553"/>
          </a:xfrm>
        </p:grpSpPr>
        <p:sp>
          <p:nvSpPr>
            <p:cNvPr id="16" name="Freeform 15"/>
            <p:cNvSpPr>
              <a:spLocks/>
            </p:cNvSpPr>
            <p:nvPr/>
          </p:nvSpPr>
          <p:spPr bwMode="auto">
            <a:xfrm>
              <a:off x="1548" y="3607"/>
              <a:ext cx="468" cy="123"/>
            </a:xfrm>
            <a:custGeom>
              <a:avLst/>
              <a:gdLst>
                <a:gd name="T0" fmla="*/ 211 w 468"/>
                <a:gd name="T1" fmla="*/ 0 h 123"/>
                <a:gd name="T2" fmla="*/ 165 w 468"/>
                <a:gd name="T3" fmla="*/ 3 h 123"/>
                <a:gd name="T4" fmla="*/ 124 w 468"/>
                <a:gd name="T5" fmla="*/ 7 h 123"/>
                <a:gd name="T6" fmla="*/ 86 w 468"/>
                <a:gd name="T7" fmla="*/ 14 h 123"/>
                <a:gd name="T8" fmla="*/ 69 w 468"/>
                <a:gd name="T9" fmla="*/ 19 h 123"/>
                <a:gd name="T10" fmla="*/ 55 w 468"/>
                <a:gd name="T11" fmla="*/ 23 h 123"/>
                <a:gd name="T12" fmla="*/ 41 w 468"/>
                <a:gd name="T13" fmla="*/ 27 h 123"/>
                <a:gd name="T14" fmla="*/ 29 w 468"/>
                <a:gd name="T15" fmla="*/ 31 h 123"/>
                <a:gd name="T16" fmla="*/ 19 w 468"/>
                <a:gd name="T17" fmla="*/ 37 h 123"/>
                <a:gd name="T18" fmla="*/ 12 w 468"/>
                <a:gd name="T19" fmla="*/ 43 h 123"/>
                <a:gd name="T20" fmla="*/ 6 w 468"/>
                <a:gd name="T21" fmla="*/ 49 h 123"/>
                <a:gd name="T22" fmla="*/ 2 w 468"/>
                <a:gd name="T23" fmla="*/ 54 h 123"/>
                <a:gd name="T24" fmla="*/ 0 w 468"/>
                <a:gd name="T25" fmla="*/ 61 h 123"/>
                <a:gd name="T26" fmla="*/ 2 w 468"/>
                <a:gd name="T27" fmla="*/ 67 h 123"/>
                <a:gd name="T28" fmla="*/ 6 w 468"/>
                <a:gd name="T29" fmla="*/ 73 h 123"/>
                <a:gd name="T30" fmla="*/ 12 w 468"/>
                <a:gd name="T31" fmla="*/ 80 h 123"/>
                <a:gd name="T32" fmla="*/ 19 w 468"/>
                <a:gd name="T33" fmla="*/ 84 h 123"/>
                <a:gd name="T34" fmla="*/ 29 w 468"/>
                <a:gd name="T35" fmla="*/ 90 h 123"/>
                <a:gd name="T36" fmla="*/ 41 w 468"/>
                <a:gd name="T37" fmla="*/ 96 h 123"/>
                <a:gd name="T38" fmla="*/ 55 w 468"/>
                <a:gd name="T39" fmla="*/ 100 h 123"/>
                <a:gd name="T40" fmla="*/ 69 w 468"/>
                <a:gd name="T41" fmla="*/ 104 h 123"/>
                <a:gd name="T42" fmla="*/ 86 w 468"/>
                <a:gd name="T43" fmla="*/ 109 h 123"/>
                <a:gd name="T44" fmla="*/ 124 w 468"/>
                <a:gd name="T45" fmla="*/ 114 h 123"/>
                <a:gd name="T46" fmla="*/ 165 w 468"/>
                <a:gd name="T47" fmla="*/ 120 h 123"/>
                <a:gd name="T48" fmla="*/ 211 w 468"/>
                <a:gd name="T49" fmla="*/ 121 h 123"/>
                <a:gd name="T50" fmla="*/ 258 w 468"/>
                <a:gd name="T51" fmla="*/ 121 h 123"/>
                <a:gd name="T52" fmla="*/ 304 w 468"/>
                <a:gd name="T53" fmla="*/ 120 h 123"/>
                <a:gd name="T54" fmla="*/ 345 w 468"/>
                <a:gd name="T55" fmla="*/ 114 h 123"/>
                <a:gd name="T56" fmla="*/ 383 w 468"/>
                <a:gd name="T57" fmla="*/ 109 h 123"/>
                <a:gd name="T58" fmla="*/ 400 w 468"/>
                <a:gd name="T59" fmla="*/ 104 h 123"/>
                <a:gd name="T60" fmla="*/ 414 w 468"/>
                <a:gd name="T61" fmla="*/ 100 h 123"/>
                <a:gd name="T62" fmla="*/ 428 w 468"/>
                <a:gd name="T63" fmla="*/ 96 h 123"/>
                <a:gd name="T64" fmla="*/ 440 w 468"/>
                <a:gd name="T65" fmla="*/ 90 h 123"/>
                <a:gd name="T66" fmla="*/ 450 w 468"/>
                <a:gd name="T67" fmla="*/ 84 h 123"/>
                <a:gd name="T68" fmla="*/ 457 w 468"/>
                <a:gd name="T69" fmla="*/ 80 h 123"/>
                <a:gd name="T70" fmla="*/ 463 w 468"/>
                <a:gd name="T71" fmla="*/ 73 h 123"/>
                <a:gd name="T72" fmla="*/ 467 w 468"/>
                <a:gd name="T73" fmla="*/ 67 h 123"/>
                <a:gd name="T74" fmla="*/ 468 w 468"/>
                <a:gd name="T75" fmla="*/ 61 h 123"/>
                <a:gd name="T76" fmla="*/ 467 w 468"/>
                <a:gd name="T77" fmla="*/ 54 h 123"/>
                <a:gd name="T78" fmla="*/ 463 w 468"/>
                <a:gd name="T79" fmla="*/ 49 h 123"/>
                <a:gd name="T80" fmla="*/ 457 w 468"/>
                <a:gd name="T81" fmla="*/ 43 h 123"/>
                <a:gd name="T82" fmla="*/ 450 w 468"/>
                <a:gd name="T83" fmla="*/ 37 h 123"/>
                <a:gd name="T84" fmla="*/ 440 w 468"/>
                <a:gd name="T85" fmla="*/ 31 h 123"/>
                <a:gd name="T86" fmla="*/ 428 w 468"/>
                <a:gd name="T87" fmla="*/ 27 h 123"/>
                <a:gd name="T88" fmla="*/ 414 w 468"/>
                <a:gd name="T89" fmla="*/ 23 h 123"/>
                <a:gd name="T90" fmla="*/ 400 w 468"/>
                <a:gd name="T91" fmla="*/ 19 h 123"/>
                <a:gd name="T92" fmla="*/ 383 w 468"/>
                <a:gd name="T93" fmla="*/ 14 h 123"/>
                <a:gd name="T94" fmla="*/ 345 w 468"/>
                <a:gd name="T95" fmla="*/ 7 h 123"/>
                <a:gd name="T96" fmla="*/ 304 w 468"/>
                <a:gd name="T97" fmla="*/ 3 h 123"/>
                <a:gd name="T98" fmla="*/ 258 w 468"/>
                <a:gd name="T99" fmla="*/ 0 h 12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3"/>
                <a:gd name="T152" fmla="*/ 468 w 468"/>
                <a:gd name="T153" fmla="*/ 123 h 12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3">
                  <a:moveTo>
                    <a:pt x="235" y="0"/>
                  </a:moveTo>
                  <a:lnTo>
                    <a:pt x="211" y="0"/>
                  </a:lnTo>
                  <a:lnTo>
                    <a:pt x="188" y="1"/>
                  </a:lnTo>
                  <a:lnTo>
                    <a:pt x="165" y="3"/>
                  </a:lnTo>
                  <a:lnTo>
                    <a:pt x="144" y="6"/>
                  </a:lnTo>
                  <a:lnTo>
                    <a:pt x="124" y="7"/>
                  </a:lnTo>
                  <a:lnTo>
                    <a:pt x="104" y="10"/>
                  </a:lnTo>
                  <a:lnTo>
                    <a:pt x="86" y="14"/>
                  </a:lnTo>
                  <a:lnTo>
                    <a:pt x="78" y="16"/>
                  </a:lnTo>
                  <a:lnTo>
                    <a:pt x="69" y="19"/>
                  </a:lnTo>
                  <a:lnTo>
                    <a:pt x="62" y="20"/>
                  </a:lnTo>
                  <a:lnTo>
                    <a:pt x="55" y="23"/>
                  </a:lnTo>
                  <a:lnTo>
                    <a:pt x="48" y="24"/>
                  </a:lnTo>
                  <a:lnTo>
                    <a:pt x="41" y="27"/>
                  </a:lnTo>
                  <a:lnTo>
                    <a:pt x="35" y="30"/>
                  </a:lnTo>
                  <a:lnTo>
                    <a:pt x="29" y="31"/>
                  </a:lnTo>
                  <a:lnTo>
                    <a:pt x="25" y="34"/>
                  </a:lnTo>
                  <a:lnTo>
                    <a:pt x="19" y="37"/>
                  </a:lnTo>
                  <a:lnTo>
                    <a:pt x="15" y="40"/>
                  </a:lnTo>
                  <a:lnTo>
                    <a:pt x="12" y="43"/>
                  </a:lnTo>
                  <a:lnTo>
                    <a:pt x="9" y="46"/>
                  </a:lnTo>
                  <a:lnTo>
                    <a:pt x="6" y="49"/>
                  </a:lnTo>
                  <a:lnTo>
                    <a:pt x="3" y="51"/>
                  </a:lnTo>
                  <a:lnTo>
                    <a:pt x="2" y="54"/>
                  </a:lnTo>
                  <a:lnTo>
                    <a:pt x="2" y="59"/>
                  </a:lnTo>
                  <a:lnTo>
                    <a:pt x="0" y="61"/>
                  </a:lnTo>
                  <a:lnTo>
                    <a:pt x="2" y="64"/>
                  </a:lnTo>
                  <a:lnTo>
                    <a:pt x="2" y="67"/>
                  </a:lnTo>
                  <a:lnTo>
                    <a:pt x="3" y="70"/>
                  </a:lnTo>
                  <a:lnTo>
                    <a:pt x="6" y="73"/>
                  </a:lnTo>
                  <a:lnTo>
                    <a:pt x="9" y="77"/>
                  </a:lnTo>
                  <a:lnTo>
                    <a:pt x="12" y="80"/>
                  </a:lnTo>
                  <a:lnTo>
                    <a:pt x="15" y="83"/>
                  </a:lnTo>
                  <a:lnTo>
                    <a:pt x="19" y="84"/>
                  </a:lnTo>
                  <a:lnTo>
                    <a:pt x="25" y="87"/>
                  </a:lnTo>
                  <a:lnTo>
                    <a:pt x="29" y="90"/>
                  </a:lnTo>
                  <a:lnTo>
                    <a:pt x="35" y="93"/>
                  </a:lnTo>
                  <a:lnTo>
                    <a:pt x="41" y="96"/>
                  </a:lnTo>
                  <a:lnTo>
                    <a:pt x="48" y="97"/>
                  </a:lnTo>
                  <a:lnTo>
                    <a:pt x="55" y="100"/>
                  </a:lnTo>
                  <a:lnTo>
                    <a:pt x="62" y="103"/>
                  </a:lnTo>
                  <a:lnTo>
                    <a:pt x="69" y="104"/>
                  </a:lnTo>
                  <a:lnTo>
                    <a:pt x="78" y="106"/>
                  </a:lnTo>
                  <a:lnTo>
                    <a:pt x="86" y="109"/>
                  </a:lnTo>
                  <a:lnTo>
                    <a:pt x="104" y="111"/>
                  </a:lnTo>
                  <a:lnTo>
                    <a:pt x="124" y="114"/>
                  </a:lnTo>
                  <a:lnTo>
                    <a:pt x="144" y="117"/>
                  </a:lnTo>
                  <a:lnTo>
                    <a:pt x="165" y="120"/>
                  </a:lnTo>
                  <a:lnTo>
                    <a:pt x="188" y="121"/>
                  </a:lnTo>
                  <a:lnTo>
                    <a:pt x="211" y="121"/>
                  </a:lnTo>
                  <a:lnTo>
                    <a:pt x="235" y="123"/>
                  </a:lnTo>
                  <a:lnTo>
                    <a:pt x="258" y="121"/>
                  </a:lnTo>
                  <a:lnTo>
                    <a:pt x="281" y="121"/>
                  </a:lnTo>
                  <a:lnTo>
                    <a:pt x="304" y="120"/>
                  </a:lnTo>
                  <a:lnTo>
                    <a:pt x="325" y="117"/>
                  </a:lnTo>
                  <a:lnTo>
                    <a:pt x="345" y="114"/>
                  </a:lnTo>
                  <a:lnTo>
                    <a:pt x="365" y="111"/>
                  </a:lnTo>
                  <a:lnTo>
                    <a:pt x="383" y="109"/>
                  </a:lnTo>
                  <a:lnTo>
                    <a:pt x="391" y="106"/>
                  </a:lnTo>
                  <a:lnTo>
                    <a:pt x="400" y="104"/>
                  </a:lnTo>
                  <a:lnTo>
                    <a:pt x="407" y="103"/>
                  </a:lnTo>
                  <a:lnTo>
                    <a:pt x="414" y="100"/>
                  </a:lnTo>
                  <a:lnTo>
                    <a:pt x="421" y="97"/>
                  </a:lnTo>
                  <a:lnTo>
                    <a:pt x="428" y="96"/>
                  </a:lnTo>
                  <a:lnTo>
                    <a:pt x="434" y="93"/>
                  </a:lnTo>
                  <a:lnTo>
                    <a:pt x="440" y="90"/>
                  </a:lnTo>
                  <a:lnTo>
                    <a:pt x="446" y="87"/>
                  </a:lnTo>
                  <a:lnTo>
                    <a:pt x="450" y="84"/>
                  </a:lnTo>
                  <a:lnTo>
                    <a:pt x="454" y="83"/>
                  </a:lnTo>
                  <a:lnTo>
                    <a:pt x="457" y="80"/>
                  </a:lnTo>
                  <a:lnTo>
                    <a:pt x="461" y="77"/>
                  </a:lnTo>
                  <a:lnTo>
                    <a:pt x="463" y="73"/>
                  </a:lnTo>
                  <a:lnTo>
                    <a:pt x="466" y="70"/>
                  </a:lnTo>
                  <a:lnTo>
                    <a:pt x="467" y="67"/>
                  </a:lnTo>
                  <a:lnTo>
                    <a:pt x="468" y="64"/>
                  </a:lnTo>
                  <a:lnTo>
                    <a:pt x="468" y="61"/>
                  </a:lnTo>
                  <a:lnTo>
                    <a:pt x="468" y="59"/>
                  </a:lnTo>
                  <a:lnTo>
                    <a:pt x="467" y="54"/>
                  </a:lnTo>
                  <a:lnTo>
                    <a:pt x="466" y="51"/>
                  </a:lnTo>
                  <a:lnTo>
                    <a:pt x="463" y="49"/>
                  </a:lnTo>
                  <a:lnTo>
                    <a:pt x="461" y="46"/>
                  </a:lnTo>
                  <a:lnTo>
                    <a:pt x="457" y="43"/>
                  </a:lnTo>
                  <a:lnTo>
                    <a:pt x="454" y="40"/>
                  </a:lnTo>
                  <a:lnTo>
                    <a:pt x="450" y="37"/>
                  </a:lnTo>
                  <a:lnTo>
                    <a:pt x="446" y="34"/>
                  </a:lnTo>
                  <a:lnTo>
                    <a:pt x="440" y="31"/>
                  </a:lnTo>
                  <a:lnTo>
                    <a:pt x="434" y="30"/>
                  </a:lnTo>
                  <a:lnTo>
                    <a:pt x="428" y="27"/>
                  </a:lnTo>
                  <a:lnTo>
                    <a:pt x="421" y="24"/>
                  </a:lnTo>
                  <a:lnTo>
                    <a:pt x="414" y="23"/>
                  </a:lnTo>
                  <a:lnTo>
                    <a:pt x="407" y="20"/>
                  </a:lnTo>
                  <a:lnTo>
                    <a:pt x="400" y="19"/>
                  </a:lnTo>
                  <a:lnTo>
                    <a:pt x="391" y="16"/>
                  </a:lnTo>
                  <a:lnTo>
                    <a:pt x="383" y="14"/>
                  </a:lnTo>
                  <a:lnTo>
                    <a:pt x="365" y="10"/>
                  </a:lnTo>
                  <a:lnTo>
                    <a:pt x="345" y="7"/>
                  </a:lnTo>
                  <a:lnTo>
                    <a:pt x="325" y="6"/>
                  </a:lnTo>
                  <a:lnTo>
                    <a:pt x="304" y="3"/>
                  </a:lnTo>
                  <a:lnTo>
                    <a:pt x="281" y="1"/>
                  </a:lnTo>
                  <a:lnTo>
                    <a:pt x="258" y="0"/>
                  </a:lnTo>
                  <a:lnTo>
                    <a:pt x="235" y="0"/>
                  </a:lnTo>
                  <a:close/>
                </a:path>
              </a:pathLst>
            </a:custGeom>
            <a:solidFill>
              <a:srgbClr val="CC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17" name="Freeform 16"/>
            <p:cNvSpPr>
              <a:spLocks/>
            </p:cNvSpPr>
            <p:nvPr/>
          </p:nvSpPr>
          <p:spPr bwMode="auto">
            <a:xfrm>
              <a:off x="1548" y="3607"/>
              <a:ext cx="468" cy="123"/>
            </a:xfrm>
            <a:custGeom>
              <a:avLst/>
              <a:gdLst>
                <a:gd name="T0" fmla="*/ 211 w 468"/>
                <a:gd name="T1" fmla="*/ 0 h 123"/>
                <a:gd name="T2" fmla="*/ 165 w 468"/>
                <a:gd name="T3" fmla="*/ 3 h 123"/>
                <a:gd name="T4" fmla="*/ 124 w 468"/>
                <a:gd name="T5" fmla="*/ 7 h 123"/>
                <a:gd name="T6" fmla="*/ 86 w 468"/>
                <a:gd name="T7" fmla="*/ 14 h 123"/>
                <a:gd name="T8" fmla="*/ 69 w 468"/>
                <a:gd name="T9" fmla="*/ 19 h 123"/>
                <a:gd name="T10" fmla="*/ 55 w 468"/>
                <a:gd name="T11" fmla="*/ 23 h 123"/>
                <a:gd name="T12" fmla="*/ 41 w 468"/>
                <a:gd name="T13" fmla="*/ 27 h 123"/>
                <a:gd name="T14" fmla="*/ 29 w 468"/>
                <a:gd name="T15" fmla="*/ 31 h 123"/>
                <a:gd name="T16" fmla="*/ 19 w 468"/>
                <a:gd name="T17" fmla="*/ 37 h 123"/>
                <a:gd name="T18" fmla="*/ 12 w 468"/>
                <a:gd name="T19" fmla="*/ 43 h 123"/>
                <a:gd name="T20" fmla="*/ 6 w 468"/>
                <a:gd name="T21" fmla="*/ 49 h 123"/>
                <a:gd name="T22" fmla="*/ 2 w 468"/>
                <a:gd name="T23" fmla="*/ 54 h 123"/>
                <a:gd name="T24" fmla="*/ 0 w 468"/>
                <a:gd name="T25" fmla="*/ 61 h 123"/>
                <a:gd name="T26" fmla="*/ 2 w 468"/>
                <a:gd name="T27" fmla="*/ 67 h 123"/>
                <a:gd name="T28" fmla="*/ 6 w 468"/>
                <a:gd name="T29" fmla="*/ 73 h 123"/>
                <a:gd name="T30" fmla="*/ 12 w 468"/>
                <a:gd name="T31" fmla="*/ 80 h 123"/>
                <a:gd name="T32" fmla="*/ 19 w 468"/>
                <a:gd name="T33" fmla="*/ 84 h 123"/>
                <a:gd name="T34" fmla="*/ 29 w 468"/>
                <a:gd name="T35" fmla="*/ 90 h 123"/>
                <a:gd name="T36" fmla="*/ 41 w 468"/>
                <a:gd name="T37" fmla="*/ 96 h 123"/>
                <a:gd name="T38" fmla="*/ 55 w 468"/>
                <a:gd name="T39" fmla="*/ 100 h 123"/>
                <a:gd name="T40" fmla="*/ 69 w 468"/>
                <a:gd name="T41" fmla="*/ 104 h 123"/>
                <a:gd name="T42" fmla="*/ 86 w 468"/>
                <a:gd name="T43" fmla="*/ 109 h 123"/>
                <a:gd name="T44" fmla="*/ 124 w 468"/>
                <a:gd name="T45" fmla="*/ 114 h 123"/>
                <a:gd name="T46" fmla="*/ 165 w 468"/>
                <a:gd name="T47" fmla="*/ 120 h 123"/>
                <a:gd name="T48" fmla="*/ 211 w 468"/>
                <a:gd name="T49" fmla="*/ 121 h 123"/>
                <a:gd name="T50" fmla="*/ 258 w 468"/>
                <a:gd name="T51" fmla="*/ 121 h 123"/>
                <a:gd name="T52" fmla="*/ 304 w 468"/>
                <a:gd name="T53" fmla="*/ 120 h 123"/>
                <a:gd name="T54" fmla="*/ 345 w 468"/>
                <a:gd name="T55" fmla="*/ 114 h 123"/>
                <a:gd name="T56" fmla="*/ 383 w 468"/>
                <a:gd name="T57" fmla="*/ 109 h 123"/>
                <a:gd name="T58" fmla="*/ 400 w 468"/>
                <a:gd name="T59" fmla="*/ 104 h 123"/>
                <a:gd name="T60" fmla="*/ 414 w 468"/>
                <a:gd name="T61" fmla="*/ 100 h 123"/>
                <a:gd name="T62" fmla="*/ 428 w 468"/>
                <a:gd name="T63" fmla="*/ 96 h 123"/>
                <a:gd name="T64" fmla="*/ 440 w 468"/>
                <a:gd name="T65" fmla="*/ 90 h 123"/>
                <a:gd name="T66" fmla="*/ 450 w 468"/>
                <a:gd name="T67" fmla="*/ 84 h 123"/>
                <a:gd name="T68" fmla="*/ 457 w 468"/>
                <a:gd name="T69" fmla="*/ 80 h 123"/>
                <a:gd name="T70" fmla="*/ 463 w 468"/>
                <a:gd name="T71" fmla="*/ 73 h 123"/>
                <a:gd name="T72" fmla="*/ 467 w 468"/>
                <a:gd name="T73" fmla="*/ 67 h 123"/>
                <a:gd name="T74" fmla="*/ 468 w 468"/>
                <a:gd name="T75" fmla="*/ 61 h 123"/>
                <a:gd name="T76" fmla="*/ 467 w 468"/>
                <a:gd name="T77" fmla="*/ 54 h 123"/>
                <a:gd name="T78" fmla="*/ 463 w 468"/>
                <a:gd name="T79" fmla="*/ 49 h 123"/>
                <a:gd name="T80" fmla="*/ 457 w 468"/>
                <a:gd name="T81" fmla="*/ 43 h 123"/>
                <a:gd name="T82" fmla="*/ 450 w 468"/>
                <a:gd name="T83" fmla="*/ 37 h 123"/>
                <a:gd name="T84" fmla="*/ 440 w 468"/>
                <a:gd name="T85" fmla="*/ 31 h 123"/>
                <a:gd name="T86" fmla="*/ 428 w 468"/>
                <a:gd name="T87" fmla="*/ 27 h 123"/>
                <a:gd name="T88" fmla="*/ 414 w 468"/>
                <a:gd name="T89" fmla="*/ 23 h 123"/>
                <a:gd name="T90" fmla="*/ 400 w 468"/>
                <a:gd name="T91" fmla="*/ 19 h 123"/>
                <a:gd name="T92" fmla="*/ 383 w 468"/>
                <a:gd name="T93" fmla="*/ 14 h 123"/>
                <a:gd name="T94" fmla="*/ 345 w 468"/>
                <a:gd name="T95" fmla="*/ 7 h 123"/>
                <a:gd name="T96" fmla="*/ 304 w 468"/>
                <a:gd name="T97" fmla="*/ 3 h 123"/>
                <a:gd name="T98" fmla="*/ 258 w 468"/>
                <a:gd name="T99" fmla="*/ 0 h 12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3"/>
                <a:gd name="T152" fmla="*/ 468 w 468"/>
                <a:gd name="T153" fmla="*/ 123 h 12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3">
                  <a:moveTo>
                    <a:pt x="235" y="0"/>
                  </a:moveTo>
                  <a:lnTo>
                    <a:pt x="211" y="0"/>
                  </a:lnTo>
                  <a:lnTo>
                    <a:pt x="188" y="1"/>
                  </a:lnTo>
                  <a:lnTo>
                    <a:pt x="165" y="3"/>
                  </a:lnTo>
                  <a:lnTo>
                    <a:pt x="144" y="6"/>
                  </a:lnTo>
                  <a:lnTo>
                    <a:pt x="124" y="7"/>
                  </a:lnTo>
                  <a:lnTo>
                    <a:pt x="104" y="10"/>
                  </a:lnTo>
                  <a:lnTo>
                    <a:pt x="86" y="14"/>
                  </a:lnTo>
                  <a:lnTo>
                    <a:pt x="78" y="16"/>
                  </a:lnTo>
                  <a:lnTo>
                    <a:pt x="69" y="19"/>
                  </a:lnTo>
                  <a:lnTo>
                    <a:pt x="62" y="20"/>
                  </a:lnTo>
                  <a:lnTo>
                    <a:pt x="55" y="23"/>
                  </a:lnTo>
                  <a:lnTo>
                    <a:pt x="48" y="24"/>
                  </a:lnTo>
                  <a:lnTo>
                    <a:pt x="41" y="27"/>
                  </a:lnTo>
                  <a:lnTo>
                    <a:pt x="35" y="30"/>
                  </a:lnTo>
                  <a:lnTo>
                    <a:pt x="29" y="31"/>
                  </a:lnTo>
                  <a:lnTo>
                    <a:pt x="25" y="34"/>
                  </a:lnTo>
                  <a:lnTo>
                    <a:pt x="19" y="37"/>
                  </a:lnTo>
                  <a:lnTo>
                    <a:pt x="15" y="40"/>
                  </a:lnTo>
                  <a:lnTo>
                    <a:pt x="12" y="43"/>
                  </a:lnTo>
                  <a:lnTo>
                    <a:pt x="9" y="46"/>
                  </a:lnTo>
                  <a:lnTo>
                    <a:pt x="6" y="49"/>
                  </a:lnTo>
                  <a:lnTo>
                    <a:pt x="3" y="51"/>
                  </a:lnTo>
                  <a:lnTo>
                    <a:pt x="2" y="54"/>
                  </a:lnTo>
                  <a:lnTo>
                    <a:pt x="2" y="59"/>
                  </a:lnTo>
                  <a:lnTo>
                    <a:pt x="0" y="61"/>
                  </a:lnTo>
                  <a:lnTo>
                    <a:pt x="2" y="64"/>
                  </a:lnTo>
                  <a:lnTo>
                    <a:pt x="2" y="67"/>
                  </a:lnTo>
                  <a:lnTo>
                    <a:pt x="3" y="70"/>
                  </a:lnTo>
                  <a:lnTo>
                    <a:pt x="6" y="73"/>
                  </a:lnTo>
                  <a:lnTo>
                    <a:pt x="9" y="77"/>
                  </a:lnTo>
                  <a:lnTo>
                    <a:pt x="12" y="80"/>
                  </a:lnTo>
                  <a:lnTo>
                    <a:pt x="15" y="83"/>
                  </a:lnTo>
                  <a:lnTo>
                    <a:pt x="19" y="84"/>
                  </a:lnTo>
                  <a:lnTo>
                    <a:pt x="25" y="87"/>
                  </a:lnTo>
                  <a:lnTo>
                    <a:pt x="29" y="90"/>
                  </a:lnTo>
                  <a:lnTo>
                    <a:pt x="35" y="93"/>
                  </a:lnTo>
                  <a:lnTo>
                    <a:pt x="41" y="96"/>
                  </a:lnTo>
                  <a:lnTo>
                    <a:pt x="48" y="97"/>
                  </a:lnTo>
                  <a:lnTo>
                    <a:pt x="55" y="100"/>
                  </a:lnTo>
                  <a:lnTo>
                    <a:pt x="62" y="103"/>
                  </a:lnTo>
                  <a:lnTo>
                    <a:pt x="69" y="104"/>
                  </a:lnTo>
                  <a:lnTo>
                    <a:pt x="78" y="106"/>
                  </a:lnTo>
                  <a:lnTo>
                    <a:pt x="86" y="109"/>
                  </a:lnTo>
                  <a:lnTo>
                    <a:pt x="104" y="111"/>
                  </a:lnTo>
                  <a:lnTo>
                    <a:pt x="124" y="114"/>
                  </a:lnTo>
                  <a:lnTo>
                    <a:pt x="144" y="117"/>
                  </a:lnTo>
                  <a:lnTo>
                    <a:pt x="165" y="120"/>
                  </a:lnTo>
                  <a:lnTo>
                    <a:pt x="188" y="121"/>
                  </a:lnTo>
                  <a:lnTo>
                    <a:pt x="211" y="121"/>
                  </a:lnTo>
                  <a:lnTo>
                    <a:pt x="235" y="123"/>
                  </a:lnTo>
                  <a:lnTo>
                    <a:pt x="258" y="121"/>
                  </a:lnTo>
                  <a:lnTo>
                    <a:pt x="281" y="121"/>
                  </a:lnTo>
                  <a:lnTo>
                    <a:pt x="304" y="120"/>
                  </a:lnTo>
                  <a:lnTo>
                    <a:pt x="325" y="117"/>
                  </a:lnTo>
                  <a:lnTo>
                    <a:pt x="345" y="114"/>
                  </a:lnTo>
                  <a:lnTo>
                    <a:pt x="365" y="111"/>
                  </a:lnTo>
                  <a:lnTo>
                    <a:pt x="383" y="109"/>
                  </a:lnTo>
                  <a:lnTo>
                    <a:pt x="391" y="106"/>
                  </a:lnTo>
                  <a:lnTo>
                    <a:pt x="400" y="104"/>
                  </a:lnTo>
                  <a:lnTo>
                    <a:pt x="407" y="103"/>
                  </a:lnTo>
                  <a:lnTo>
                    <a:pt x="414" y="100"/>
                  </a:lnTo>
                  <a:lnTo>
                    <a:pt x="421" y="97"/>
                  </a:lnTo>
                  <a:lnTo>
                    <a:pt x="428" y="96"/>
                  </a:lnTo>
                  <a:lnTo>
                    <a:pt x="434" y="93"/>
                  </a:lnTo>
                  <a:lnTo>
                    <a:pt x="440" y="90"/>
                  </a:lnTo>
                  <a:lnTo>
                    <a:pt x="446" y="87"/>
                  </a:lnTo>
                  <a:lnTo>
                    <a:pt x="450" y="84"/>
                  </a:lnTo>
                  <a:lnTo>
                    <a:pt x="454" y="83"/>
                  </a:lnTo>
                  <a:lnTo>
                    <a:pt x="457" y="80"/>
                  </a:lnTo>
                  <a:lnTo>
                    <a:pt x="461" y="77"/>
                  </a:lnTo>
                  <a:lnTo>
                    <a:pt x="463" y="73"/>
                  </a:lnTo>
                  <a:lnTo>
                    <a:pt x="466" y="70"/>
                  </a:lnTo>
                  <a:lnTo>
                    <a:pt x="467" y="67"/>
                  </a:lnTo>
                  <a:lnTo>
                    <a:pt x="468" y="64"/>
                  </a:lnTo>
                  <a:lnTo>
                    <a:pt x="468" y="61"/>
                  </a:lnTo>
                  <a:lnTo>
                    <a:pt x="468" y="59"/>
                  </a:lnTo>
                  <a:lnTo>
                    <a:pt x="467" y="54"/>
                  </a:lnTo>
                  <a:lnTo>
                    <a:pt x="466" y="51"/>
                  </a:lnTo>
                  <a:lnTo>
                    <a:pt x="463" y="49"/>
                  </a:lnTo>
                  <a:lnTo>
                    <a:pt x="461" y="46"/>
                  </a:lnTo>
                  <a:lnTo>
                    <a:pt x="457" y="43"/>
                  </a:lnTo>
                  <a:lnTo>
                    <a:pt x="454" y="40"/>
                  </a:lnTo>
                  <a:lnTo>
                    <a:pt x="450" y="37"/>
                  </a:lnTo>
                  <a:lnTo>
                    <a:pt x="446" y="34"/>
                  </a:lnTo>
                  <a:lnTo>
                    <a:pt x="440" y="31"/>
                  </a:lnTo>
                  <a:lnTo>
                    <a:pt x="434" y="30"/>
                  </a:lnTo>
                  <a:lnTo>
                    <a:pt x="428" y="27"/>
                  </a:lnTo>
                  <a:lnTo>
                    <a:pt x="421" y="24"/>
                  </a:lnTo>
                  <a:lnTo>
                    <a:pt x="414" y="23"/>
                  </a:lnTo>
                  <a:lnTo>
                    <a:pt x="407" y="20"/>
                  </a:lnTo>
                  <a:lnTo>
                    <a:pt x="400" y="19"/>
                  </a:lnTo>
                  <a:lnTo>
                    <a:pt x="391" y="16"/>
                  </a:lnTo>
                  <a:lnTo>
                    <a:pt x="383" y="14"/>
                  </a:lnTo>
                  <a:lnTo>
                    <a:pt x="365" y="10"/>
                  </a:lnTo>
                  <a:lnTo>
                    <a:pt x="345" y="7"/>
                  </a:lnTo>
                  <a:lnTo>
                    <a:pt x="325" y="6"/>
                  </a:lnTo>
                  <a:lnTo>
                    <a:pt x="304" y="3"/>
                  </a:lnTo>
                  <a:lnTo>
                    <a:pt x="281" y="1"/>
                  </a:lnTo>
                  <a:lnTo>
                    <a:pt x="258" y="0"/>
                  </a:lnTo>
                  <a:lnTo>
                    <a:pt x="235" y="0"/>
                  </a:lnTo>
                </a:path>
              </a:pathLst>
            </a:custGeom>
            <a:noFill/>
            <a:ln w="174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a:defRPr/>
              </a:pPr>
              <a:endParaRPr lang="en-US">
                <a:solidFill>
                  <a:srgbClr val="000000"/>
                </a:solidFill>
                <a:ea typeface="ＭＳ Ｐゴシック" charset="0"/>
              </a:endParaRPr>
            </a:p>
          </p:txBody>
        </p:sp>
        <p:sp>
          <p:nvSpPr>
            <p:cNvPr id="18" name="Line 17"/>
            <p:cNvSpPr>
              <a:spLocks noChangeShapeType="1"/>
            </p:cNvSpPr>
            <p:nvPr/>
          </p:nvSpPr>
          <p:spPr bwMode="auto">
            <a:xfrm>
              <a:off x="1548" y="3597"/>
              <a:ext cx="1" cy="76"/>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9" name="Line 18"/>
            <p:cNvSpPr>
              <a:spLocks noChangeShapeType="1"/>
            </p:cNvSpPr>
            <p:nvPr/>
          </p:nvSpPr>
          <p:spPr bwMode="auto">
            <a:xfrm>
              <a:off x="2016" y="3597"/>
              <a:ext cx="1" cy="76"/>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20" name="Rectangle 19"/>
            <p:cNvSpPr>
              <a:spLocks noChangeArrowheads="1"/>
            </p:cNvSpPr>
            <p:nvPr/>
          </p:nvSpPr>
          <p:spPr bwMode="auto">
            <a:xfrm>
              <a:off x="1548" y="3591"/>
              <a:ext cx="304" cy="87"/>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solidFill>
                  <a:srgbClr val="000000"/>
                </a:solidFill>
                <a:ea typeface="ＭＳ Ｐゴシック" charset="0"/>
              </a:endParaRPr>
            </a:p>
          </p:txBody>
        </p:sp>
        <p:sp>
          <p:nvSpPr>
            <p:cNvPr id="21" name="Rectangle 20"/>
            <p:cNvSpPr>
              <a:spLocks noChangeArrowheads="1"/>
            </p:cNvSpPr>
            <p:nvPr/>
          </p:nvSpPr>
          <p:spPr bwMode="auto">
            <a:xfrm>
              <a:off x="1700" y="3640"/>
              <a:ext cx="72" cy="3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sz="3600">
                  <a:solidFill>
                    <a:srgbClr val="000000"/>
                  </a:solidFill>
                  <a:latin typeface="Times New Roman" charset="0"/>
                  <a:ea typeface="ＭＳ Ｐゴシック" charset="0"/>
                </a:rPr>
                <a:t> </a:t>
              </a:r>
              <a:endParaRPr lang="en-US">
                <a:solidFill>
                  <a:srgbClr val="000000"/>
                </a:solidFill>
                <a:ea typeface="ＭＳ Ｐゴシック" charset="0"/>
              </a:endParaRPr>
            </a:p>
          </p:txBody>
        </p:sp>
        <p:sp>
          <p:nvSpPr>
            <p:cNvPr id="22" name="Freeform 21"/>
            <p:cNvSpPr>
              <a:spLocks/>
            </p:cNvSpPr>
            <p:nvPr/>
          </p:nvSpPr>
          <p:spPr bwMode="auto">
            <a:xfrm>
              <a:off x="1546" y="3510"/>
              <a:ext cx="466" cy="141"/>
            </a:xfrm>
            <a:custGeom>
              <a:avLst/>
              <a:gdLst>
                <a:gd name="T0" fmla="*/ 209 w 466"/>
                <a:gd name="T1" fmla="*/ 0 h 141"/>
                <a:gd name="T2" fmla="*/ 163 w 466"/>
                <a:gd name="T3" fmla="*/ 3 h 141"/>
                <a:gd name="T4" fmla="*/ 121 w 466"/>
                <a:gd name="T5" fmla="*/ 9 h 141"/>
                <a:gd name="T6" fmla="*/ 84 w 466"/>
                <a:gd name="T7" fmla="*/ 16 h 141"/>
                <a:gd name="T8" fmla="*/ 67 w 466"/>
                <a:gd name="T9" fmla="*/ 20 h 141"/>
                <a:gd name="T10" fmla="*/ 53 w 466"/>
                <a:gd name="T11" fmla="*/ 26 h 141"/>
                <a:gd name="T12" fmla="*/ 38 w 466"/>
                <a:gd name="T13" fmla="*/ 31 h 141"/>
                <a:gd name="T14" fmla="*/ 27 w 466"/>
                <a:gd name="T15" fmla="*/ 37 h 141"/>
                <a:gd name="T16" fmla="*/ 17 w 466"/>
                <a:gd name="T17" fmla="*/ 43 h 141"/>
                <a:gd name="T18" fmla="*/ 10 w 466"/>
                <a:gd name="T19" fmla="*/ 50 h 141"/>
                <a:gd name="T20" fmla="*/ 4 w 466"/>
                <a:gd name="T21" fmla="*/ 56 h 141"/>
                <a:gd name="T22" fmla="*/ 0 w 466"/>
                <a:gd name="T23" fmla="*/ 63 h 141"/>
                <a:gd name="T24" fmla="*/ 0 w 466"/>
                <a:gd name="T25" fmla="*/ 70 h 141"/>
                <a:gd name="T26" fmla="*/ 0 w 466"/>
                <a:gd name="T27" fmla="*/ 77 h 141"/>
                <a:gd name="T28" fmla="*/ 4 w 466"/>
                <a:gd name="T29" fmla="*/ 84 h 141"/>
                <a:gd name="T30" fmla="*/ 10 w 466"/>
                <a:gd name="T31" fmla="*/ 91 h 141"/>
                <a:gd name="T32" fmla="*/ 17 w 466"/>
                <a:gd name="T33" fmla="*/ 98 h 141"/>
                <a:gd name="T34" fmla="*/ 27 w 466"/>
                <a:gd name="T35" fmla="*/ 104 h 141"/>
                <a:gd name="T36" fmla="*/ 38 w 466"/>
                <a:gd name="T37" fmla="*/ 110 h 141"/>
                <a:gd name="T38" fmla="*/ 53 w 466"/>
                <a:gd name="T39" fmla="*/ 116 h 141"/>
                <a:gd name="T40" fmla="*/ 67 w 466"/>
                <a:gd name="T41" fmla="*/ 120 h 141"/>
                <a:gd name="T42" fmla="*/ 84 w 466"/>
                <a:gd name="T43" fmla="*/ 126 h 141"/>
                <a:gd name="T44" fmla="*/ 121 w 466"/>
                <a:gd name="T45" fmla="*/ 133 h 141"/>
                <a:gd name="T46" fmla="*/ 163 w 466"/>
                <a:gd name="T47" fmla="*/ 138 h 141"/>
                <a:gd name="T48" fmla="*/ 209 w 466"/>
                <a:gd name="T49" fmla="*/ 141 h 141"/>
                <a:gd name="T50" fmla="*/ 256 w 466"/>
                <a:gd name="T51" fmla="*/ 141 h 141"/>
                <a:gd name="T52" fmla="*/ 302 w 466"/>
                <a:gd name="T53" fmla="*/ 138 h 141"/>
                <a:gd name="T54" fmla="*/ 343 w 466"/>
                <a:gd name="T55" fmla="*/ 133 h 141"/>
                <a:gd name="T56" fmla="*/ 380 w 466"/>
                <a:gd name="T57" fmla="*/ 126 h 141"/>
                <a:gd name="T58" fmla="*/ 397 w 466"/>
                <a:gd name="T59" fmla="*/ 120 h 141"/>
                <a:gd name="T60" fmla="*/ 413 w 466"/>
                <a:gd name="T61" fmla="*/ 116 h 141"/>
                <a:gd name="T62" fmla="*/ 426 w 466"/>
                <a:gd name="T63" fmla="*/ 110 h 141"/>
                <a:gd name="T64" fmla="*/ 438 w 466"/>
                <a:gd name="T65" fmla="*/ 104 h 141"/>
                <a:gd name="T66" fmla="*/ 448 w 466"/>
                <a:gd name="T67" fmla="*/ 98 h 141"/>
                <a:gd name="T68" fmla="*/ 455 w 466"/>
                <a:gd name="T69" fmla="*/ 91 h 141"/>
                <a:gd name="T70" fmla="*/ 460 w 466"/>
                <a:gd name="T71" fmla="*/ 84 h 141"/>
                <a:gd name="T72" fmla="*/ 465 w 466"/>
                <a:gd name="T73" fmla="*/ 77 h 141"/>
                <a:gd name="T74" fmla="*/ 466 w 466"/>
                <a:gd name="T75" fmla="*/ 70 h 141"/>
                <a:gd name="T76" fmla="*/ 465 w 466"/>
                <a:gd name="T77" fmla="*/ 63 h 141"/>
                <a:gd name="T78" fmla="*/ 460 w 466"/>
                <a:gd name="T79" fmla="*/ 56 h 141"/>
                <a:gd name="T80" fmla="*/ 455 w 466"/>
                <a:gd name="T81" fmla="*/ 50 h 141"/>
                <a:gd name="T82" fmla="*/ 448 w 466"/>
                <a:gd name="T83" fmla="*/ 43 h 141"/>
                <a:gd name="T84" fmla="*/ 438 w 466"/>
                <a:gd name="T85" fmla="*/ 37 h 141"/>
                <a:gd name="T86" fmla="*/ 426 w 466"/>
                <a:gd name="T87" fmla="*/ 31 h 141"/>
                <a:gd name="T88" fmla="*/ 413 w 466"/>
                <a:gd name="T89" fmla="*/ 26 h 141"/>
                <a:gd name="T90" fmla="*/ 397 w 466"/>
                <a:gd name="T91" fmla="*/ 20 h 141"/>
                <a:gd name="T92" fmla="*/ 380 w 466"/>
                <a:gd name="T93" fmla="*/ 16 h 141"/>
                <a:gd name="T94" fmla="*/ 343 w 466"/>
                <a:gd name="T95" fmla="*/ 9 h 141"/>
                <a:gd name="T96" fmla="*/ 302 w 466"/>
                <a:gd name="T97" fmla="*/ 3 h 141"/>
                <a:gd name="T98" fmla="*/ 256 w 466"/>
                <a:gd name="T99" fmla="*/ 0 h 14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6"/>
                <a:gd name="T151" fmla="*/ 0 h 141"/>
                <a:gd name="T152" fmla="*/ 466 w 466"/>
                <a:gd name="T153" fmla="*/ 141 h 14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6" h="141">
                  <a:moveTo>
                    <a:pt x="233" y="0"/>
                  </a:moveTo>
                  <a:lnTo>
                    <a:pt x="209" y="0"/>
                  </a:lnTo>
                  <a:lnTo>
                    <a:pt x="186" y="1"/>
                  </a:lnTo>
                  <a:lnTo>
                    <a:pt x="163" y="3"/>
                  </a:lnTo>
                  <a:lnTo>
                    <a:pt x="141" y="6"/>
                  </a:lnTo>
                  <a:lnTo>
                    <a:pt x="121" y="9"/>
                  </a:lnTo>
                  <a:lnTo>
                    <a:pt x="101" y="11"/>
                  </a:lnTo>
                  <a:lnTo>
                    <a:pt x="84" y="16"/>
                  </a:lnTo>
                  <a:lnTo>
                    <a:pt x="75" y="19"/>
                  </a:lnTo>
                  <a:lnTo>
                    <a:pt x="67" y="20"/>
                  </a:lnTo>
                  <a:lnTo>
                    <a:pt x="60" y="23"/>
                  </a:lnTo>
                  <a:lnTo>
                    <a:pt x="53" y="26"/>
                  </a:lnTo>
                  <a:lnTo>
                    <a:pt x="45" y="28"/>
                  </a:lnTo>
                  <a:lnTo>
                    <a:pt x="38" y="31"/>
                  </a:lnTo>
                  <a:lnTo>
                    <a:pt x="33" y="34"/>
                  </a:lnTo>
                  <a:lnTo>
                    <a:pt x="27" y="37"/>
                  </a:lnTo>
                  <a:lnTo>
                    <a:pt x="23" y="40"/>
                  </a:lnTo>
                  <a:lnTo>
                    <a:pt x="17" y="43"/>
                  </a:lnTo>
                  <a:lnTo>
                    <a:pt x="12" y="46"/>
                  </a:lnTo>
                  <a:lnTo>
                    <a:pt x="10" y="50"/>
                  </a:lnTo>
                  <a:lnTo>
                    <a:pt x="7" y="53"/>
                  </a:lnTo>
                  <a:lnTo>
                    <a:pt x="4" y="56"/>
                  </a:lnTo>
                  <a:lnTo>
                    <a:pt x="1" y="60"/>
                  </a:lnTo>
                  <a:lnTo>
                    <a:pt x="0" y="63"/>
                  </a:lnTo>
                  <a:lnTo>
                    <a:pt x="0" y="67"/>
                  </a:lnTo>
                  <a:lnTo>
                    <a:pt x="0" y="70"/>
                  </a:lnTo>
                  <a:lnTo>
                    <a:pt x="0" y="74"/>
                  </a:lnTo>
                  <a:lnTo>
                    <a:pt x="0" y="77"/>
                  </a:lnTo>
                  <a:lnTo>
                    <a:pt x="1" y="81"/>
                  </a:lnTo>
                  <a:lnTo>
                    <a:pt x="4" y="84"/>
                  </a:lnTo>
                  <a:lnTo>
                    <a:pt x="7" y="88"/>
                  </a:lnTo>
                  <a:lnTo>
                    <a:pt x="10" y="91"/>
                  </a:lnTo>
                  <a:lnTo>
                    <a:pt x="12" y="94"/>
                  </a:lnTo>
                  <a:lnTo>
                    <a:pt x="17" y="98"/>
                  </a:lnTo>
                  <a:lnTo>
                    <a:pt x="23" y="101"/>
                  </a:lnTo>
                  <a:lnTo>
                    <a:pt x="27" y="104"/>
                  </a:lnTo>
                  <a:lnTo>
                    <a:pt x="33" y="107"/>
                  </a:lnTo>
                  <a:lnTo>
                    <a:pt x="38" y="110"/>
                  </a:lnTo>
                  <a:lnTo>
                    <a:pt x="45" y="113"/>
                  </a:lnTo>
                  <a:lnTo>
                    <a:pt x="53" y="116"/>
                  </a:lnTo>
                  <a:lnTo>
                    <a:pt x="60" y="118"/>
                  </a:lnTo>
                  <a:lnTo>
                    <a:pt x="67" y="120"/>
                  </a:lnTo>
                  <a:lnTo>
                    <a:pt x="75" y="123"/>
                  </a:lnTo>
                  <a:lnTo>
                    <a:pt x="84" y="126"/>
                  </a:lnTo>
                  <a:lnTo>
                    <a:pt x="101" y="130"/>
                  </a:lnTo>
                  <a:lnTo>
                    <a:pt x="121" y="133"/>
                  </a:lnTo>
                  <a:lnTo>
                    <a:pt x="141" y="136"/>
                  </a:lnTo>
                  <a:lnTo>
                    <a:pt x="163" y="138"/>
                  </a:lnTo>
                  <a:lnTo>
                    <a:pt x="186" y="140"/>
                  </a:lnTo>
                  <a:lnTo>
                    <a:pt x="209" y="141"/>
                  </a:lnTo>
                  <a:lnTo>
                    <a:pt x="233" y="141"/>
                  </a:lnTo>
                  <a:lnTo>
                    <a:pt x="256" y="141"/>
                  </a:lnTo>
                  <a:lnTo>
                    <a:pt x="280" y="140"/>
                  </a:lnTo>
                  <a:lnTo>
                    <a:pt x="302" y="138"/>
                  </a:lnTo>
                  <a:lnTo>
                    <a:pt x="323" y="136"/>
                  </a:lnTo>
                  <a:lnTo>
                    <a:pt x="343" y="133"/>
                  </a:lnTo>
                  <a:lnTo>
                    <a:pt x="363" y="130"/>
                  </a:lnTo>
                  <a:lnTo>
                    <a:pt x="380" y="126"/>
                  </a:lnTo>
                  <a:lnTo>
                    <a:pt x="389" y="123"/>
                  </a:lnTo>
                  <a:lnTo>
                    <a:pt x="397" y="120"/>
                  </a:lnTo>
                  <a:lnTo>
                    <a:pt x="405" y="118"/>
                  </a:lnTo>
                  <a:lnTo>
                    <a:pt x="413" y="116"/>
                  </a:lnTo>
                  <a:lnTo>
                    <a:pt x="419" y="113"/>
                  </a:lnTo>
                  <a:lnTo>
                    <a:pt x="426" y="110"/>
                  </a:lnTo>
                  <a:lnTo>
                    <a:pt x="432" y="107"/>
                  </a:lnTo>
                  <a:lnTo>
                    <a:pt x="438" y="104"/>
                  </a:lnTo>
                  <a:lnTo>
                    <a:pt x="443" y="101"/>
                  </a:lnTo>
                  <a:lnTo>
                    <a:pt x="448" y="98"/>
                  </a:lnTo>
                  <a:lnTo>
                    <a:pt x="452" y="94"/>
                  </a:lnTo>
                  <a:lnTo>
                    <a:pt x="455" y="91"/>
                  </a:lnTo>
                  <a:lnTo>
                    <a:pt x="459" y="88"/>
                  </a:lnTo>
                  <a:lnTo>
                    <a:pt x="460" y="84"/>
                  </a:lnTo>
                  <a:lnTo>
                    <a:pt x="463" y="81"/>
                  </a:lnTo>
                  <a:lnTo>
                    <a:pt x="465" y="77"/>
                  </a:lnTo>
                  <a:lnTo>
                    <a:pt x="466" y="74"/>
                  </a:lnTo>
                  <a:lnTo>
                    <a:pt x="466" y="70"/>
                  </a:lnTo>
                  <a:lnTo>
                    <a:pt x="466" y="67"/>
                  </a:lnTo>
                  <a:lnTo>
                    <a:pt x="465" y="63"/>
                  </a:lnTo>
                  <a:lnTo>
                    <a:pt x="463" y="60"/>
                  </a:lnTo>
                  <a:lnTo>
                    <a:pt x="460" y="56"/>
                  </a:lnTo>
                  <a:lnTo>
                    <a:pt x="459" y="53"/>
                  </a:lnTo>
                  <a:lnTo>
                    <a:pt x="455" y="50"/>
                  </a:lnTo>
                  <a:lnTo>
                    <a:pt x="452" y="46"/>
                  </a:lnTo>
                  <a:lnTo>
                    <a:pt x="448" y="43"/>
                  </a:lnTo>
                  <a:lnTo>
                    <a:pt x="443" y="40"/>
                  </a:lnTo>
                  <a:lnTo>
                    <a:pt x="438" y="37"/>
                  </a:lnTo>
                  <a:lnTo>
                    <a:pt x="432" y="34"/>
                  </a:lnTo>
                  <a:lnTo>
                    <a:pt x="426" y="31"/>
                  </a:lnTo>
                  <a:lnTo>
                    <a:pt x="419" y="28"/>
                  </a:lnTo>
                  <a:lnTo>
                    <a:pt x="413" y="26"/>
                  </a:lnTo>
                  <a:lnTo>
                    <a:pt x="405" y="23"/>
                  </a:lnTo>
                  <a:lnTo>
                    <a:pt x="397" y="20"/>
                  </a:lnTo>
                  <a:lnTo>
                    <a:pt x="389" y="19"/>
                  </a:lnTo>
                  <a:lnTo>
                    <a:pt x="380" y="16"/>
                  </a:lnTo>
                  <a:lnTo>
                    <a:pt x="363" y="11"/>
                  </a:lnTo>
                  <a:lnTo>
                    <a:pt x="343" y="9"/>
                  </a:lnTo>
                  <a:lnTo>
                    <a:pt x="323" y="6"/>
                  </a:lnTo>
                  <a:lnTo>
                    <a:pt x="302" y="3"/>
                  </a:lnTo>
                  <a:lnTo>
                    <a:pt x="280" y="1"/>
                  </a:lnTo>
                  <a:lnTo>
                    <a:pt x="256" y="0"/>
                  </a:lnTo>
                  <a:lnTo>
                    <a:pt x="233" y="0"/>
                  </a:lnTo>
                  <a:close/>
                </a:path>
              </a:pathLst>
            </a:custGeom>
            <a:solidFill>
              <a:srgbClr val="CC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23" name="Freeform 22"/>
            <p:cNvSpPr>
              <a:spLocks/>
            </p:cNvSpPr>
            <p:nvPr/>
          </p:nvSpPr>
          <p:spPr bwMode="auto">
            <a:xfrm>
              <a:off x="1546" y="3510"/>
              <a:ext cx="466" cy="141"/>
            </a:xfrm>
            <a:custGeom>
              <a:avLst/>
              <a:gdLst>
                <a:gd name="T0" fmla="*/ 209 w 466"/>
                <a:gd name="T1" fmla="*/ 0 h 141"/>
                <a:gd name="T2" fmla="*/ 163 w 466"/>
                <a:gd name="T3" fmla="*/ 3 h 141"/>
                <a:gd name="T4" fmla="*/ 121 w 466"/>
                <a:gd name="T5" fmla="*/ 9 h 141"/>
                <a:gd name="T6" fmla="*/ 84 w 466"/>
                <a:gd name="T7" fmla="*/ 16 h 141"/>
                <a:gd name="T8" fmla="*/ 67 w 466"/>
                <a:gd name="T9" fmla="*/ 20 h 141"/>
                <a:gd name="T10" fmla="*/ 53 w 466"/>
                <a:gd name="T11" fmla="*/ 26 h 141"/>
                <a:gd name="T12" fmla="*/ 38 w 466"/>
                <a:gd name="T13" fmla="*/ 31 h 141"/>
                <a:gd name="T14" fmla="*/ 27 w 466"/>
                <a:gd name="T15" fmla="*/ 37 h 141"/>
                <a:gd name="T16" fmla="*/ 17 w 466"/>
                <a:gd name="T17" fmla="*/ 43 h 141"/>
                <a:gd name="T18" fmla="*/ 10 w 466"/>
                <a:gd name="T19" fmla="*/ 50 h 141"/>
                <a:gd name="T20" fmla="*/ 4 w 466"/>
                <a:gd name="T21" fmla="*/ 56 h 141"/>
                <a:gd name="T22" fmla="*/ 0 w 466"/>
                <a:gd name="T23" fmla="*/ 63 h 141"/>
                <a:gd name="T24" fmla="*/ 0 w 466"/>
                <a:gd name="T25" fmla="*/ 70 h 141"/>
                <a:gd name="T26" fmla="*/ 0 w 466"/>
                <a:gd name="T27" fmla="*/ 77 h 141"/>
                <a:gd name="T28" fmla="*/ 4 w 466"/>
                <a:gd name="T29" fmla="*/ 84 h 141"/>
                <a:gd name="T30" fmla="*/ 10 w 466"/>
                <a:gd name="T31" fmla="*/ 91 h 141"/>
                <a:gd name="T32" fmla="*/ 17 w 466"/>
                <a:gd name="T33" fmla="*/ 98 h 141"/>
                <a:gd name="T34" fmla="*/ 27 w 466"/>
                <a:gd name="T35" fmla="*/ 104 h 141"/>
                <a:gd name="T36" fmla="*/ 38 w 466"/>
                <a:gd name="T37" fmla="*/ 110 h 141"/>
                <a:gd name="T38" fmla="*/ 53 w 466"/>
                <a:gd name="T39" fmla="*/ 116 h 141"/>
                <a:gd name="T40" fmla="*/ 67 w 466"/>
                <a:gd name="T41" fmla="*/ 120 h 141"/>
                <a:gd name="T42" fmla="*/ 84 w 466"/>
                <a:gd name="T43" fmla="*/ 126 h 141"/>
                <a:gd name="T44" fmla="*/ 121 w 466"/>
                <a:gd name="T45" fmla="*/ 133 h 141"/>
                <a:gd name="T46" fmla="*/ 163 w 466"/>
                <a:gd name="T47" fmla="*/ 138 h 141"/>
                <a:gd name="T48" fmla="*/ 209 w 466"/>
                <a:gd name="T49" fmla="*/ 141 h 141"/>
                <a:gd name="T50" fmla="*/ 256 w 466"/>
                <a:gd name="T51" fmla="*/ 141 h 141"/>
                <a:gd name="T52" fmla="*/ 302 w 466"/>
                <a:gd name="T53" fmla="*/ 138 h 141"/>
                <a:gd name="T54" fmla="*/ 343 w 466"/>
                <a:gd name="T55" fmla="*/ 133 h 141"/>
                <a:gd name="T56" fmla="*/ 380 w 466"/>
                <a:gd name="T57" fmla="*/ 126 h 141"/>
                <a:gd name="T58" fmla="*/ 397 w 466"/>
                <a:gd name="T59" fmla="*/ 120 h 141"/>
                <a:gd name="T60" fmla="*/ 413 w 466"/>
                <a:gd name="T61" fmla="*/ 116 h 141"/>
                <a:gd name="T62" fmla="*/ 426 w 466"/>
                <a:gd name="T63" fmla="*/ 110 h 141"/>
                <a:gd name="T64" fmla="*/ 438 w 466"/>
                <a:gd name="T65" fmla="*/ 104 h 141"/>
                <a:gd name="T66" fmla="*/ 448 w 466"/>
                <a:gd name="T67" fmla="*/ 98 h 141"/>
                <a:gd name="T68" fmla="*/ 455 w 466"/>
                <a:gd name="T69" fmla="*/ 91 h 141"/>
                <a:gd name="T70" fmla="*/ 460 w 466"/>
                <a:gd name="T71" fmla="*/ 84 h 141"/>
                <a:gd name="T72" fmla="*/ 465 w 466"/>
                <a:gd name="T73" fmla="*/ 77 h 141"/>
                <a:gd name="T74" fmla="*/ 466 w 466"/>
                <a:gd name="T75" fmla="*/ 70 h 141"/>
                <a:gd name="T76" fmla="*/ 465 w 466"/>
                <a:gd name="T77" fmla="*/ 63 h 141"/>
                <a:gd name="T78" fmla="*/ 460 w 466"/>
                <a:gd name="T79" fmla="*/ 56 h 141"/>
                <a:gd name="T80" fmla="*/ 455 w 466"/>
                <a:gd name="T81" fmla="*/ 50 h 141"/>
                <a:gd name="T82" fmla="*/ 448 w 466"/>
                <a:gd name="T83" fmla="*/ 43 h 141"/>
                <a:gd name="T84" fmla="*/ 438 w 466"/>
                <a:gd name="T85" fmla="*/ 37 h 141"/>
                <a:gd name="T86" fmla="*/ 426 w 466"/>
                <a:gd name="T87" fmla="*/ 31 h 141"/>
                <a:gd name="T88" fmla="*/ 413 w 466"/>
                <a:gd name="T89" fmla="*/ 26 h 141"/>
                <a:gd name="T90" fmla="*/ 397 w 466"/>
                <a:gd name="T91" fmla="*/ 20 h 141"/>
                <a:gd name="T92" fmla="*/ 380 w 466"/>
                <a:gd name="T93" fmla="*/ 16 h 141"/>
                <a:gd name="T94" fmla="*/ 343 w 466"/>
                <a:gd name="T95" fmla="*/ 9 h 141"/>
                <a:gd name="T96" fmla="*/ 302 w 466"/>
                <a:gd name="T97" fmla="*/ 3 h 141"/>
                <a:gd name="T98" fmla="*/ 256 w 466"/>
                <a:gd name="T99" fmla="*/ 0 h 14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6"/>
                <a:gd name="T151" fmla="*/ 0 h 141"/>
                <a:gd name="T152" fmla="*/ 466 w 466"/>
                <a:gd name="T153" fmla="*/ 141 h 14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6" h="141">
                  <a:moveTo>
                    <a:pt x="233" y="0"/>
                  </a:moveTo>
                  <a:lnTo>
                    <a:pt x="209" y="0"/>
                  </a:lnTo>
                  <a:lnTo>
                    <a:pt x="186" y="1"/>
                  </a:lnTo>
                  <a:lnTo>
                    <a:pt x="163" y="3"/>
                  </a:lnTo>
                  <a:lnTo>
                    <a:pt x="141" y="6"/>
                  </a:lnTo>
                  <a:lnTo>
                    <a:pt x="121" y="9"/>
                  </a:lnTo>
                  <a:lnTo>
                    <a:pt x="101" y="11"/>
                  </a:lnTo>
                  <a:lnTo>
                    <a:pt x="84" y="16"/>
                  </a:lnTo>
                  <a:lnTo>
                    <a:pt x="75" y="19"/>
                  </a:lnTo>
                  <a:lnTo>
                    <a:pt x="67" y="20"/>
                  </a:lnTo>
                  <a:lnTo>
                    <a:pt x="60" y="23"/>
                  </a:lnTo>
                  <a:lnTo>
                    <a:pt x="53" y="26"/>
                  </a:lnTo>
                  <a:lnTo>
                    <a:pt x="45" y="28"/>
                  </a:lnTo>
                  <a:lnTo>
                    <a:pt x="38" y="31"/>
                  </a:lnTo>
                  <a:lnTo>
                    <a:pt x="33" y="34"/>
                  </a:lnTo>
                  <a:lnTo>
                    <a:pt x="27" y="37"/>
                  </a:lnTo>
                  <a:lnTo>
                    <a:pt x="23" y="40"/>
                  </a:lnTo>
                  <a:lnTo>
                    <a:pt x="17" y="43"/>
                  </a:lnTo>
                  <a:lnTo>
                    <a:pt x="12" y="46"/>
                  </a:lnTo>
                  <a:lnTo>
                    <a:pt x="10" y="50"/>
                  </a:lnTo>
                  <a:lnTo>
                    <a:pt x="7" y="53"/>
                  </a:lnTo>
                  <a:lnTo>
                    <a:pt x="4" y="56"/>
                  </a:lnTo>
                  <a:lnTo>
                    <a:pt x="1" y="60"/>
                  </a:lnTo>
                  <a:lnTo>
                    <a:pt x="0" y="63"/>
                  </a:lnTo>
                  <a:lnTo>
                    <a:pt x="0" y="67"/>
                  </a:lnTo>
                  <a:lnTo>
                    <a:pt x="0" y="70"/>
                  </a:lnTo>
                  <a:lnTo>
                    <a:pt x="0" y="74"/>
                  </a:lnTo>
                  <a:lnTo>
                    <a:pt x="0" y="77"/>
                  </a:lnTo>
                  <a:lnTo>
                    <a:pt x="1" y="81"/>
                  </a:lnTo>
                  <a:lnTo>
                    <a:pt x="4" y="84"/>
                  </a:lnTo>
                  <a:lnTo>
                    <a:pt x="7" y="88"/>
                  </a:lnTo>
                  <a:lnTo>
                    <a:pt x="10" y="91"/>
                  </a:lnTo>
                  <a:lnTo>
                    <a:pt x="12" y="94"/>
                  </a:lnTo>
                  <a:lnTo>
                    <a:pt x="17" y="98"/>
                  </a:lnTo>
                  <a:lnTo>
                    <a:pt x="23" y="101"/>
                  </a:lnTo>
                  <a:lnTo>
                    <a:pt x="27" y="104"/>
                  </a:lnTo>
                  <a:lnTo>
                    <a:pt x="33" y="107"/>
                  </a:lnTo>
                  <a:lnTo>
                    <a:pt x="38" y="110"/>
                  </a:lnTo>
                  <a:lnTo>
                    <a:pt x="45" y="113"/>
                  </a:lnTo>
                  <a:lnTo>
                    <a:pt x="53" y="116"/>
                  </a:lnTo>
                  <a:lnTo>
                    <a:pt x="60" y="118"/>
                  </a:lnTo>
                  <a:lnTo>
                    <a:pt x="67" y="120"/>
                  </a:lnTo>
                  <a:lnTo>
                    <a:pt x="75" y="123"/>
                  </a:lnTo>
                  <a:lnTo>
                    <a:pt x="84" y="126"/>
                  </a:lnTo>
                  <a:lnTo>
                    <a:pt x="101" y="130"/>
                  </a:lnTo>
                  <a:lnTo>
                    <a:pt x="121" y="133"/>
                  </a:lnTo>
                  <a:lnTo>
                    <a:pt x="141" y="136"/>
                  </a:lnTo>
                  <a:lnTo>
                    <a:pt x="163" y="138"/>
                  </a:lnTo>
                  <a:lnTo>
                    <a:pt x="186" y="140"/>
                  </a:lnTo>
                  <a:lnTo>
                    <a:pt x="209" y="141"/>
                  </a:lnTo>
                  <a:lnTo>
                    <a:pt x="233" y="141"/>
                  </a:lnTo>
                  <a:lnTo>
                    <a:pt x="256" y="141"/>
                  </a:lnTo>
                  <a:lnTo>
                    <a:pt x="280" y="140"/>
                  </a:lnTo>
                  <a:lnTo>
                    <a:pt x="302" y="138"/>
                  </a:lnTo>
                  <a:lnTo>
                    <a:pt x="323" y="136"/>
                  </a:lnTo>
                  <a:lnTo>
                    <a:pt x="343" y="133"/>
                  </a:lnTo>
                  <a:lnTo>
                    <a:pt x="363" y="130"/>
                  </a:lnTo>
                  <a:lnTo>
                    <a:pt x="380" y="126"/>
                  </a:lnTo>
                  <a:lnTo>
                    <a:pt x="389" y="123"/>
                  </a:lnTo>
                  <a:lnTo>
                    <a:pt x="397" y="120"/>
                  </a:lnTo>
                  <a:lnTo>
                    <a:pt x="405" y="118"/>
                  </a:lnTo>
                  <a:lnTo>
                    <a:pt x="413" y="116"/>
                  </a:lnTo>
                  <a:lnTo>
                    <a:pt x="419" y="113"/>
                  </a:lnTo>
                  <a:lnTo>
                    <a:pt x="426" y="110"/>
                  </a:lnTo>
                  <a:lnTo>
                    <a:pt x="432" y="107"/>
                  </a:lnTo>
                  <a:lnTo>
                    <a:pt x="438" y="104"/>
                  </a:lnTo>
                  <a:lnTo>
                    <a:pt x="443" y="101"/>
                  </a:lnTo>
                  <a:lnTo>
                    <a:pt x="448" y="98"/>
                  </a:lnTo>
                  <a:lnTo>
                    <a:pt x="452" y="94"/>
                  </a:lnTo>
                  <a:lnTo>
                    <a:pt x="455" y="91"/>
                  </a:lnTo>
                  <a:lnTo>
                    <a:pt x="459" y="88"/>
                  </a:lnTo>
                  <a:lnTo>
                    <a:pt x="460" y="84"/>
                  </a:lnTo>
                  <a:lnTo>
                    <a:pt x="463" y="81"/>
                  </a:lnTo>
                  <a:lnTo>
                    <a:pt x="465" y="77"/>
                  </a:lnTo>
                  <a:lnTo>
                    <a:pt x="466" y="74"/>
                  </a:lnTo>
                  <a:lnTo>
                    <a:pt x="466" y="70"/>
                  </a:lnTo>
                  <a:lnTo>
                    <a:pt x="466" y="67"/>
                  </a:lnTo>
                  <a:lnTo>
                    <a:pt x="465" y="63"/>
                  </a:lnTo>
                  <a:lnTo>
                    <a:pt x="463" y="60"/>
                  </a:lnTo>
                  <a:lnTo>
                    <a:pt x="460" y="56"/>
                  </a:lnTo>
                  <a:lnTo>
                    <a:pt x="459" y="53"/>
                  </a:lnTo>
                  <a:lnTo>
                    <a:pt x="455" y="50"/>
                  </a:lnTo>
                  <a:lnTo>
                    <a:pt x="452" y="46"/>
                  </a:lnTo>
                  <a:lnTo>
                    <a:pt x="448" y="43"/>
                  </a:lnTo>
                  <a:lnTo>
                    <a:pt x="443" y="40"/>
                  </a:lnTo>
                  <a:lnTo>
                    <a:pt x="438" y="37"/>
                  </a:lnTo>
                  <a:lnTo>
                    <a:pt x="432" y="34"/>
                  </a:lnTo>
                  <a:lnTo>
                    <a:pt x="426" y="31"/>
                  </a:lnTo>
                  <a:lnTo>
                    <a:pt x="419" y="28"/>
                  </a:lnTo>
                  <a:lnTo>
                    <a:pt x="413" y="26"/>
                  </a:lnTo>
                  <a:lnTo>
                    <a:pt x="405" y="23"/>
                  </a:lnTo>
                  <a:lnTo>
                    <a:pt x="397" y="20"/>
                  </a:lnTo>
                  <a:lnTo>
                    <a:pt x="389" y="19"/>
                  </a:lnTo>
                  <a:lnTo>
                    <a:pt x="380" y="16"/>
                  </a:lnTo>
                  <a:lnTo>
                    <a:pt x="363" y="11"/>
                  </a:lnTo>
                  <a:lnTo>
                    <a:pt x="343" y="9"/>
                  </a:lnTo>
                  <a:lnTo>
                    <a:pt x="323" y="6"/>
                  </a:lnTo>
                  <a:lnTo>
                    <a:pt x="302" y="3"/>
                  </a:lnTo>
                  <a:lnTo>
                    <a:pt x="280" y="1"/>
                  </a:lnTo>
                  <a:lnTo>
                    <a:pt x="256" y="0"/>
                  </a:lnTo>
                  <a:lnTo>
                    <a:pt x="233" y="0"/>
                  </a:lnTo>
                </a:path>
              </a:pathLst>
            </a:custGeom>
            <a:noFill/>
            <a:ln w="174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a:defRPr/>
              </a:pPr>
              <a:endParaRPr lang="en-US">
                <a:solidFill>
                  <a:srgbClr val="000000"/>
                </a:solidFill>
                <a:ea typeface="ＭＳ Ｐゴシック" charset="0"/>
              </a:endParaRPr>
            </a:p>
          </p:txBody>
        </p:sp>
        <p:sp>
          <p:nvSpPr>
            <p:cNvPr id="24" name="Line 23"/>
            <p:cNvSpPr>
              <a:spLocks noChangeShapeType="1"/>
            </p:cNvSpPr>
            <p:nvPr/>
          </p:nvSpPr>
          <p:spPr bwMode="auto">
            <a:xfrm flipV="1">
              <a:off x="1657" y="3541"/>
              <a:ext cx="83" cy="2"/>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25" name="Line 24"/>
            <p:cNvSpPr>
              <a:spLocks noChangeShapeType="1"/>
            </p:cNvSpPr>
            <p:nvPr/>
          </p:nvSpPr>
          <p:spPr bwMode="auto">
            <a:xfrm>
              <a:off x="1816" y="3624"/>
              <a:ext cx="73" cy="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26" name="Line 25"/>
            <p:cNvSpPr>
              <a:spLocks noChangeShapeType="1"/>
            </p:cNvSpPr>
            <p:nvPr/>
          </p:nvSpPr>
          <p:spPr bwMode="auto">
            <a:xfrm>
              <a:off x="1733" y="3543"/>
              <a:ext cx="87" cy="8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27" name="Line 26"/>
            <p:cNvSpPr>
              <a:spLocks noChangeShapeType="1"/>
            </p:cNvSpPr>
            <p:nvPr/>
          </p:nvSpPr>
          <p:spPr bwMode="auto">
            <a:xfrm>
              <a:off x="1657" y="3621"/>
              <a:ext cx="83" cy="2"/>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28" name="Line 27"/>
            <p:cNvSpPr>
              <a:spLocks noChangeShapeType="1"/>
            </p:cNvSpPr>
            <p:nvPr/>
          </p:nvSpPr>
          <p:spPr bwMode="auto">
            <a:xfrm>
              <a:off x="1816" y="3540"/>
              <a:ext cx="73" cy="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29" name="Line 28"/>
            <p:cNvSpPr>
              <a:spLocks noChangeShapeType="1"/>
            </p:cNvSpPr>
            <p:nvPr/>
          </p:nvSpPr>
          <p:spPr bwMode="auto">
            <a:xfrm flipV="1">
              <a:off x="1733" y="3540"/>
              <a:ext cx="87" cy="8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30" name="Rectangle 29"/>
            <p:cNvSpPr>
              <a:spLocks noChangeArrowheads="1"/>
            </p:cNvSpPr>
            <p:nvPr/>
          </p:nvSpPr>
          <p:spPr bwMode="auto">
            <a:xfrm>
              <a:off x="1471" y="3433"/>
              <a:ext cx="36" cy="1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sz="1500">
                  <a:solidFill>
                    <a:srgbClr val="FF0000"/>
                  </a:solidFill>
                  <a:ea typeface="ＭＳ Ｐゴシック" charset="0"/>
                </a:rPr>
                <a:t> </a:t>
              </a:r>
              <a:endParaRPr lang="en-US">
                <a:solidFill>
                  <a:srgbClr val="000000"/>
                </a:solidFill>
                <a:ea typeface="ＭＳ Ｐゴシック" charset="0"/>
              </a:endParaRPr>
            </a:p>
          </p:txBody>
        </p:sp>
        <p:sp>
          <p:nvSpPr>
            <p:cNvPr id="31" name="Rectangle 30"/>
            <p:cNvSpPr>
              <a:spLocks noChangeArrowheads="1"/>
            </p:cNvSpPr>
            <p:nvPr/>
          </p:nvSpPr>
          <p:spPr bwMode="auto">
            <a:xfrm>
              <a:off x="1770" y="3723"/>
              <a:ext cx="85"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a:solidFill>
                    <a:srgbClr val="000000"/>
                  </a:solidFill>
                  <a:ea typeface="宋体" charset="0"/>
                  <a:cs typeface="宋体" charset="0"/>
                </a:rPr>
                <a:t>b</a:t>
              </a:r>
              <a:endParaRPr lang="en-US">
                <a:solidFill>
                  <a:srgbClr val="000000"/>
                </a:solidFill>
                <a:ea typeface="ＭＳ Ｐゴシック" charset="0"/>
              </a:endParaRPr>
            </a:p>
          </p:txBody>
        </p:sp>
        <p:sp>
          <p:nvSpPr>
            <p:cNvPr id="32" name="Rectangle 31"/>
            <p:cNvSpPr>
              <a:spLocks noChangeArrowheads="1"/>
            </p:cNvSpPr>
            <p:nvPr/>
          </p:nvSpPr>
          <p:spPr bwMode="auto">
            <a:xfrm>
              <a:off x="1925" y="3750"/>
              <a:ext cx="36" cy="1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sz="1500">
                  <a:solidFill>
                    <a:srgbClr val="FF0000"/>
                  </a:solidFill>
                  <a:ea typeface="ＭＳ Ｐゴシック" charset="0"/>
                </a:rPr>
                <a:t> </a:t>
              </a:r>
              <a:endParaRPr lang="en-US">
                <a:solidFill>
                  <a:srgbClr val="000000"/>
                </a:solidFill>
                <a:ea typeface="ＭＳ Ｐゴシック" charset="0"/>
              </a:endParaRPr>
            </a:p>
          </p:txBody>
        </p:sp>
      </p:grpSp>
      <p:grpSp>
        <p:nvGrpSpPr>
          <p:cNvPr id="33" name="Group 32"/>
          <p:cNvGrpSpPr>
            <a:grpSpLocks/>
          </p:cNvGrpSpPr>
          <p:nvPr/>
        </p:nvGrpSpPr>
        <p:grpSpPr bwMode="auto">
          <a:xfrm>
            <a:off x="679450" y="3852863"/>
            <a:ext cx="749300" cy="576262"/>
            <a:chOff x="660" y="3201"/>
            <a:chExt cx="472" cy="363"/>
          </a:xfrm>
        </p:grpSpPr>
        <p:sp>
          <p:nvSpPr>
            <p:cNvPr id="34" name="Freeform 33"/>
            <p:cNvSpPr>
              <a:spLocks/>
            </p:cNvSpPr>
            <p:nvPr/>
          </p:nvSpPr>
          <p:spPr bwMode="auto">
            <a:xfrm>
              <a:off x="664" y="3443"/>
              <a:ext cx="467" cy="121"/>
            </a:xfrm>
            <a:custGeom>
              <a:avLst/>
              <a:gdLst>
                <a:gd name="T0" fmla="*/ 209 w 467"/>
                <a:gd name="T1" fmla="*/ 0 h 121"/>
                <a:gd name="T2" fmla="*/ 163 w 467"/>
                <a:gd name="T3" fmla="*/ 3 h 121"/>
                <a:gd name="T4" fmla="*/ 122 w 467"/>
                <a:gd name="T5" fmla="*/ 7 h 121"/>
                <a:gd name="T6" fmla="*/ 84 w 467"/>
                <a:gd name="T7" fmla="*/ 13 h 121"/>
                <a:gd name="T8" fmla="*/ 69 w 467"/>
                <a:gd name="T9" fmla="*/ 17 h 121"/>
                <a:gd name="T10" fmla="*/ 53 w 467"/>
                <a:gd name="T11" fmla="*/ 22 h 121"/>
                <a:gd name="T12" fmla="*/ 40 w 467"/>
                <a:gd name="T13" fmla="*/ 26 h 121"/>
                <a:gd name="T14" fmla="*/ 27 w 467"/>
                <a:gd name="T15" fmla="*/ 32 h 121"/>
                <a:gd name="T16" fmla="*/ 19 w 467"/>
                <a:gd name="T17" fmla="*/ 37 h 121"/>
                <a:gd name="T18" fmla="*/ 10 w 467"/>
                <a:gd name="T19" fmla="*/ 43 h 121"/>
                <a:gd name="T20" fmla="*/ 4 w 467"/>
                <a:gd name="T21" fmla="*/ 49 h 121"/>
                <a:gd name="T22" fmla="*/ 1 w 467"/>
                <a:gd name="T23" fmla="*/ 54 h 121"/>
                <a:gd name="T24" fmla="*/ 0 w 467"/>
                <a:gd name="T25" fmla="*/ 60 h 121"/>
                <a:gd name="T26" fmla="*/ 1 w 467"/>
                <a:gd name="T27" fmla="*/ 67 h 121"/>
                <a:gd name="T28" fmla="*/ 4 w 467"/>
                <a:gd name="T29" fmla="*/ 73 h 121"/>
                <a:gd name="T30" fmla="*/ 10 w 467"/>
                <a:gd name="T31" fmla="*/ 79 h 121"/>
                <a:gd name="T32" fmla="*/ 19 w 467"/>
                <a:gd name="T33" fmla="*/ 84 h 121"/>
                <a:gd name="T34" fmla="*/ 27 w 467"/>
                <a:gd name="T35" fmla="*/ 90 h 121"/>
                <a:gd name="T36" fmla="*/ 40 w 467"/>
                <a:gd name="T37" fmla="*/ 94 h 121"/>
                <a:gd name="T38" fmla="*/ 53 w 467"/>
                <a:gd name="T39" fmla="*/ 100 h 121"/>
                <a:gd name="T40" fmla="*/ 69 w 467"/>
                <a:gd name="T41" fmla="*/ 104 h 121"/>
                <a:gd name="T42" fmla="*/ 84 w 467"/>
                <a:gd name="T43" fmla="*/ 107 h 121"/>
                <a:gd name="T44" fmla="*/ 122 w 467"/>
                <a:gd name="T45" fmla="*/ 114 h 121"/>
                <a:gd name="T46" fmla="*/ 163 w 467"/>
                <a:gd name="T47" fmla="*/ 119 h 121"/>
                <a:gd name="T48" fmla="*/ 209 w 467"/>
                <a:gd name="T49" fmla="*/ 121 h 121"/>
                <a:gd name="T50" fmla="*/ 258 w 467"/>
                <a:gd name="T51" fmla="*/ 121 h 121"/>
                <a:gd name="T52" fmla="*/ 302 w 467"/>
                <a:gd name="T53" fmla="*/ 119 h 121"/>
                <a:gd name="T54" fmla="*/ 345 w 467"/>
                <a:gd name="T55" fmla="*/ 114 h 121"/>
                <a:gd name="T56" fmla="*/ 382 w 467"/>
                <a:gd name="T57" fmla="*/ 107 h 121"/>
                <a:gd name="T58" fmla="*/ 398 w 467"/>
                <a:gd name="T59" fmla="*/ 104 h 121"/>
                <a:gd name="T60" fmla="*/ 414 w 467"/>
                <a:gd name="T61" fmla="*/ 100 h 121"/>
                <a:gd name="T62" fmla="*/ 426 w 467"/>
                <a:gd name="T63" fmla="*/ 94 h 121"/>
                <a:gd name="T64" fmla="*/ 438 w 467"/>
                <a:gd name="T65" fmla="*/ 90 h 121"/>
                <a:gd name="T66" fmla="*/ 448 w 467"/>
                <a:gd name="T67" fmla="*/ 84 h 121"/>
                <a:gd name="T68" fmla="*/ 457 w 467"/>
                <a:gd name="T69" fmla="*/ 79 h 121"/>
                <a:gd name="T70" fmla="*/ 462 w 467"/>
                <a:gd name="T71" fmla="*/ 73 h 121"/>
                <a:gd name="T72" fmla="*/ 465 w 467"/>
                <a:gd name="T73" fmla="*/ 67 h 121"/>
                <a:gd name="T74" fmla="*/ 467 w 467"/>
                <a:gd name="T75" fmla="*/ 60 h 121"/>
                <a:gd name="T76" fmla="*/ 465 w 467"/>
                <a:gd name="T77" fmla="*/ 54 h 121"/>
                <a:gd name="T78" fmla="*/ 462 w 467"/>
                <a:gd name="T79" fmla="*/ 49 h 121"/>
                <a:gd name="T80" fmla="*/ 457 w 467"/>
                <a:gd name="T81" fmla="*/ 43 h 121"/>
                <a:gd name="T82" fmla="*/ 448 w 467"/>
                <a:gd name="T83" fmla="*/ 37 h 121"/>
                <a:gd name="T84" fmla="*/ 438 w 467"/>
                <a:gd name="T85" fmla="*/ 32 h 121"/>
                <a:gd name="T86" fmla="*/ 426 w 467"/>
                <a:gd name="T87" fmla="*/ 26 h 121"/>
                <a:gd name="T88" fmla="*/ 414 w 467"/>
                <a:gd name="T89" fmla="*/ 22 h 121"/>
                <a:gd name="T90" fmla="*/ 398 w 467"/>
                <a:gd name="T91" fmla="*/ 17 h 121"/>
                <a:gd name="T92" fmla="*/ 382 w 467"/>
                <a:gd name="T93" fmla="*/ 13 h 121"/>
                <a:gd name="T94" fmla="*/ 345 w 467"/>
                <a:gd name="T95" fmla="*/ 7 h 121"/>
                <a:gd name="T96" fmla="*/ 302 w 467"/>
                <a:gd name="T97" fmla="*/ 3 h 121"/>
                <a:gd name="T98" fmla="*/ 258 w 467"/>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21"/>
                <a:gd name="T152" fmla="*/ 467 w 467"/>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21">
                  <a:moveTo>
                    <a:pt x="233" y="0"/>
                  </a:moveTo>
                  <a:lnTo>
                    <a:pt x="209" y="0"/>
                  </a:lnTo>
                  <a:lnTo>
                    <a:pt x="186" y="2"/>
                  </a:lnTo>
                  <a:lnTo>
                    <a:pt x="163" y="3"/>
                  </a:lnTo>
                  <a:lnTo>
                    <a:pt x="142" y="4"/>
                  </a:lnTo>
                  <a:lnTo>
                    <a:pt x="122" y="7"/>
                  </a:lnTo>
                  <a:lnTo>
                    <a:pt x="103" y="10"/>
                  </a:lnTo>
                  <a:lnTo>
                    <a:pt x="84" y="13"/>
                  </a:lnTo>
                  <a:lnTo>
                    <a:pt x="76" y="16"/>
                  </a:lnTo>
                  <a:lnTo>
                    <a:pt x="69" y="17"/>
                  </a:lnTo>
                  <a:lnTo>
                    <a:pt x="60" y="20"/>
                  </a:lnTo>
                  <a:lnTo>
                    <a:pt x="53" y="22"/>
                  </a:lnTo>
                  <a:lnTo>
                    <a:pt x="46" y="24"/>
                  </a:lnTo>
                  <a:lnTo>
                    <a:pt x="40" y="26"/>
                  </a:lnTo>
                  <a:lnTo>
                    <a:pt x="33" y="29"/>
                  </a:lnTo>
                  <a:lnTo>
                    <a:pt x="27" y="32"/>
                  </a:lnTo>
                  <a:lnTo>
                    <a:pt x="23" y="34"/>
                  </a:lnTo>
                  <a:lnTo>
                    <a:pt x="19" y="37"/>
                  </a:lnTo>
                  <a:lnTo>
                    <a:pt x="14" y="40"/>
                  </a:lnTo>
                  <a:lnTo>
                    <a:pt x="10" y="43"/>
                  </a:lnTo>
                  <a:lnTo>
                    <a:pt x="7" y="46"/>
                  </a:lnTo>
                  <a:lnTo>
                    <a:pt x="4" y="49"/>
                  </a:lnTo>
                  <a:lnTo>
                    <a:pt x="3" y="51"/>
                  </a:lnTo>
                  <a:lnTo>
                    <a:pt x="1" y="54"/>
                  </a:lnTo>
                  <a:lnTo>
                    <a:pt x="0" y="57"/>
                  </a:lnTo>
                  <a:lnTo>
                    <a:pt x="0" y="60"/>
                  </a:lnTo>
                  <a:lnTo>
                    <a:pt x="0" y="64"/>
                  </a:lnTo>
                  <a:lnTo>
                    <a:pt x="1" y="67"/>
                  </a:lnTo>
                  <a:lnTo>
                    <a:pt x="3" y="70"/>
                  </a:lnTo>
                  <a:lnTo>
                    <a:pt x="4" y="73"/>
                  </a:lnTo>
                  <a:lnTo>
                    <a:pt x="7" y="76"/>
                  </a:lnTo>
                  <a:lnTo>
                    <a:pt x="10" y="79"/>
                  </a:lnTo>
                  <a:lnTo>
                    <a:pt x="14" y="81"/>
                  </a:lnTo>
                  <a:lnTo>
                    <a:pt x="19" y="84"/>
                  </a:lnTo>
                  <a:lnTo>
                    <a:pt x="23" y="87"/>
                  </a:lnTo>
                  <a:lnTo>
                    <a:pt x="27" y="90"/>
                  </a:lnTo>
                  <a:lnTo>
                    <a:pt x="33" y="93"/>
                  </a:lnTo>
                  <a:lnTo>
                    <a:pt x="40" y="94"/>
                  </a:lnTo>
                  <a:lnTo>
                    <a:pt x="46" y="97"/>
                  </a:lnTo>
                  <a:lnTo>
                    <a:pt x="53" y="100"/>
                  </a:lnTo>
                  <a:lnTo>
                    <a:pt x="60" y="101"/>
                  </a:lnTo>
                  <a:lnTo>
                    <a:pt x="69" y="104"/>
                  </a:lnTo>
                  <a:lnTo>
                    <a:pt x="76" y="106"/>
                  </a:lnTo>
                  <a:lnTo>
                    <a:pt x="84" y="107"/>
                  </a:lnTo>
                  <a:lnTo>
                    <a:pt x="103" y="111"/>
                  </a:lnTo>
                  <a:lnTo>
                    <a:pt x="122" y="114"/>
                  </a:lnTo>
                  <a:lnTo>
                    <a:pt x="142" y="117"/>
                  </a:lnTo>
                  <a:lnTo>
                    <a:pt x="163" y="119"/>
                  </a:lnTo>
                  <a:lnTo>
                    <a:pt x="186" y="120"/>
                  </a:lnTo>
                  <a:lnTo>
                    <a:pt x="209" y="121"/>
                  </a:lnTo>
                  <a:lnTo>
                    <a:pt x="233" y="121"/>
                  </a:lnTo>
                  <a:lnTo>
                    <a:pt x="258" y="121"/>
                  </a:lnTo>
                  <a:lnTo>
                    <a:pt x="281" y="120"/>
                  </a:lnTo>
                  <a:lnTo>
                    <a:pt x="302" y="119"/>
                  </a:lnTo>
                  <a:lnTo>
                    <a:pt x="323" y="117"/>
                  </a:lnTo>
                  <a:lnTo>
                    <a:pt x="345" y="114"/>
                  </a:lnTo>
                  <a:lnTo>
                    <a:pt x="364" y="111"/>
                  </a:lnTo>
                  <a:lnTo>
                    <a:pt x="382" y="107"/>
                  </a:lnTo>
                  <a:lnTo>
                    <a:pt x="391" y="106"/>
                  </a:lnTo>
                  <a:lnTo>
                    <a:pt x="398" y="104"/>
                  </a:lnTo>
                  <a:lnTo>
                    <a:pt x="406" y="101"/>
                  </a:lnTo>
                  <a:lnTo>
                    <a:pt x="414" y="100"/>
                  </a:lnTo>
                  <a:lnTo>
                    <a:pt x="421" y="97"/>
                  </a:lnTo>
                  <a:lnTo>
                    <a:pt x="426" y="94"/>
                  </a:lnTo>
                  <a:lnTo>
                    <a:pt x="432" y="93"/>
                  </a:lnTo>
                  <a:lnTo>
                    <a:pt x="438" y="90"/>
                  </a:lnTo>
                  <a:lnTo>
                    <a:pt x="444" y="87"/>
                  </a:lnTo>
                  <a:lnTo>
                    <a:pt x="448" y="84"/>
                  </a:lnTo>
                  <a:lnTo>
                    <a:pt x="452" y="81"/>
                  </a:lnTo>
                  <a:lnTo>
                    <a:pt x="457" y="79"/>
                  </a:lnTo>
                  <a:lnTo>
                    <a:pt x="459" y="76"/>
                  </a:lnTo>
                  <a:lnTo>
                    <a:pt x="462" y="73"/>
                  </a:lnTo>
                  <a:lnTo>
                    <a:pt x="464" y="70"/>
                  </a:lnTo>
                  <a:lnTo>
                    <a:pt x="465" y="67"/>
                  </a:lnTo>
                  <a:lnTo>
                    <a:pt x="467" y="64"/>
                  </a:lnTo>
                  <a:lnTo>
                    <a:pt x="467" y="60"/>
                  </a:lnTo>
                  <a:lnTo>
                    <a:pt x="467" y="57"/>
                  </a:lnTo>
                  <a:lnTo>
                    <a:pt x="465" y="54"/>
                  </a:lnTo>
                  <a:lnTo>
                    <a:pt x="464" y="51"/>
                  </a:lnTo>
                  <a:lnTo>
                    <a:pt x="462" y="49"/>
                  </a:lnTo>
                  <a:lnTo>
                    <a:pt x="459" y="46"/>
                  </a:lnTo>
                  <a:lnTo>
                    <a:pt x="457" y="43"/>
                  </a:lnTo>
                  <a:lnTo>
                    <a:pt x="452" y="40"/>
                  </a:lnTo>
                  <a:lnTo>
                    <a:pt x="448" y="37"/>
                  </a:lnTo>
                  <a:lnTo>
                    <a:pt x="444" y="34"/>
                  </a:lnTo>
                  <a:lnTo>
                    <a:pt x="438" y="32"/>
                  </a:lnTo>
                  <a:lnTo>
                    <a:pt x="432" y="29"/>
                  </a:lnTo>
                  <a:lnTo>
                    <a:pt x="426" y="26"/>
                  </a:lnTo>
                  <a:lnTo>
                    <a:pt x="421" y="24"/>
                  </a:lnTo>
                  <a:lnTo>
                    <a:pt x="414" y="22"/>
                  </a:lnTo>
                  <a:lnTo>
                    <a:pt x="406" y="20"/>
                  </a:lnTo>
                  <a:lnTo>
                    <a:pt x="398" y="17"/>
                  </a:lnTo>
                  <a:lnTo>
                    <a:pt x="391" y="16"/>
                  </a:lnTo>
                  <a:lnTo>
                    <a:pt x="382" y="13"/>
                  </a:lnTo>
                  <a:lnTo>
                    <a:pt x="364" y="10"/>
                  </a:lnTo>
                  <a:lnTo>
                    <a:pt x="345" y="7"/>
                  </a:lnTo>
                  <a:lnTo>
                    <a:pt x="323" y="4"/>
                  </a:lnTo>
                  <a:lnTo>
                    <a:pt x="302" y="3"/>
                  </a:lnTo>
                  <a:lnTo>
                    <a:pt x="281" y="2"/>
                  </a:lnTo>
                  <a:lnTo>
                    <a:pt x="258" y="0"/>
                  </a:lnTo>
                  <a:lnTo>
                    <a:pt x="233" y="0"/>
                  </a:lnTo>
                  <a:close/>
                </a:path>
              </a:pathLst>
            </a:custGeom>
            <a:solidFill>
              <a:srgbClr val="CC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35" name="Freeform 34"/>
            <p:cNvSpPr>
              <a:spLocks/>
            </p:cNvSpPr>
            <p:nvPr/>
          </p:nvSpPr>
          <p:spPr bwMode="auto">
            <a:xfrm>
              <a:off x="664" y="3443"/>
              <a:ext cx="467" cy="121"/>
            </a:xfrm>
            <a:custGeom>
              <a:avLst/>
              <a:gdLst>
                <a:gd name="T0" fmla="*/ 209 w 467"/>
                <a:gd name="T1" fmla="*/ 0 h 121"/>
                <a:gd name="T2" fmla="*/ 163 w 467"/>
                <a:gd name="T3" fmla="*/ 3 h 121"/>
                <a:gd name="T4" fmla="*/ 122 w 467"/>
                <a:gd name="T5" fmla="*/ 7 h 121"/>
                <a:gd name="T6" fmla="*/ 84 w 467"/>
                <a:gd name="T7" fmla="*/ 13 h 121"/>
                <a:gd name="T8" fmla="*/ 69 w 467"/>
                <a:gd name="T9" fmla="*/ 17 h 121"/>
                <a:gd name="T10" fmla="*/ 53 w 467"/>
                <a:gd name="T11" fmla="*/ 22 h 121"/>
                <a:gd name="T12" fmla="*/ 40 w 467"/>
                <a:gd name="T13" fmla="*/ 26 h 121"/>
                <a:gd name="T14" fmla="*/ 27 w 467"/>
                <a:gd name="T15" fmla="*/ 32 h 121"/>
                <a:gd name="T16" fmla="*/ 19 w 467"/>
                <a:gd name="T17" fmla="*/ 37 h 121"/>
                <a:gd name="T18" fmla="*/ 10 w 467"/>
                <a:gd name="T19" fmla="*/ 43 h 121"/>
                <a:gd name="T20" fmla="*/ 4 w 467"/>
                <a:gd name="T21" fmla="*/ 49 h 121"/>
                <a:gd name="T22" fmla="*/ 1 w 467"/>
                <a:gd name="T23" fmla="*/ 54 h 121"/>
                <a:gd name="T24" fmla="*/ 0 w 467"/>
                <a:gd name="T25" fmla="*/ 60 h 121"/>
                <a:gd name="T26" fmla="*/ 1 w 467"/>
                <a:gd name="T27" fmla="*/ 67 h 121"/>
                <a:gd name="T28" fmla="*/ 4 w 467"/>
                <a:gd name="T29" fmla="*/ 73 h 121"/>
                <a:gd name="T30" fmla="*/ 10 w 467"/>
                <a:gd name="T31" fmla="*/ 79 h 121"/>
                <a:gd name="T32" fmla="*/ 19 w 467"/>
                <a:gd name="T33" fmla="*/ 84 h 121"/>
                <a:gd name="T34" fmla="*/ 27 w 467"/>
                <a:gd name="T35" fmla="*/ 90 h 121"/>
                <a:gd name="T36" fmla="*/ 40 w 467"/>
                <a:gd name="T37" fmla="*/ 94 h 121"/>
                <a:gd name="T38" fmla="*/ 53 w 467"/>
                <a:gd name="T39" fmla="*/ 100 h 121"/>
                <a:gd name="T40" fmla="*/ 69 w 467"/>
                <a:gd name="T41" fmla="*/ 104 h 121"/>
                <a:gd name="T42" fmla="*/ 84 w 467"/>
                <a:gd name="T43" fmla="*/ 107 h 121"/>
                <a:gd name="T44" fmla="*/ 122 w 467"/>
                <a:gd name="T45" fmla="*/ 114 h 121"/>
                <a:gd name="T46" fmla="*/ 163 w 467"/>
                <a:gd name="T47" fmla="*/ 119 h 121"/>
                <a:gd name="T48" fmla="*/ 209 w 467"/>
                <a:gd name="T49" fmla="*/ 121 h 121"/>
                <a:gd name="T50" fmla="*/ 258 w 467"/>
                <a:gd name="T51" fmla="*/ 121 h 121"/>
                <a:gd name="T52" fmla="*/ 302 w 467"/>
                <a:gd name="T53" fmla="*/ 119 h 121"/>
                <a:gd name="T54" fmla="*/ 345 w 467"/>
                <a:gd name="T55" fmla="*/ 114 h 121"/>
                <a:gd name="T56" fmla="*/ 382 w 467"/>
                <a:gd name="T57" fmla="*/ 107 h 121"/>
                <a:gd name="T58" fmla="*/ 398 w 467"/>
                <a:gd name="T59" fmla="*/ 104 h 121"/>
                <a:gd name="T60" fmla="*/ 414 w 467"/>
                <a:gd name="T61" fmla="*/ 100 h 121"/>
                <a:gd name="T62" fmla="*/ 426 w 467"/>
                <a:gd name="T63" fmla="*/ 94 h 121"/>
                <a:gd name="T64" fmla="*/ 438 w 467"/>
                <a:gd name="T65" fmla="*/ 90 h 121"/>
                <a:gd name="T66" fmla="*/ 448 w 467"/>
                <a:gd name="T67" fmla="*/ 84 h 121"/>
                <a:gd name="T68" fmla="*/ 457 w 467"/>
                <a:gd name="T69" fmla="*/ 79 h 121"/>
                <a:gd name="T70" fmla="*/ 462 w 467"/>
                <a:gd name="T71" fmla="*/ 73 h 121"/>
                <a:gd name="T72" fmla="*/ 465 w 467"/>
                <a:gd name="T73" fmla="*/ 67 h 121"/>
                <a:gd name="T74" fmla="*/ 467 w 467"/>
                <a:gd name="T75" fmla="*/ 60 h 121"/>
                <a:gd name="T76" fmla="*/ 465 w 467"/>
                <a:gd name="T77" fmla="*/ 54 h 121"/>
                <a:gd name="T78" fmla="*/ 462 w 467"/>
                <a:gd name="T79" fmla="*/ 49 h 121"/>
                <a:gd name="T80" fmla="*/ 457 w 467"/>
                <a:gd name="T81" fmla="*/ 43 h 121"/>
                <a:gd name="T82" fmla="*/ 448 w 467"/>
                <a:gd name="T83" fmla="*/ 37 h 121"/>
                <a:gd name="T84" fmla="*/ 438 w 467"/>
                <a:gd name="T85" fmla="*/ 32 h 121"/>
                <a:gd name="T86" fmla="*/ 426 w 467"/>
                <a:gd name="T87" fmla="*/ 26 h 121"/>
                <a:gd name="T88" fmla="*/ 414 w 467"/>
                <a:gd name="T89" fmla="*/ 22 h 121"/>
                <a:gd name="T90" fmla="*/ 398 w 467"/>
                <a:gd name="T91" fmla="*/ 17 h 121"/>
                <a:gd name="T92" fmla="*/ 382 w 467"/>
                <a:gd name="T93" fmla="*/ 13 h 121"/>
                <a:gd name="T94" fmla="*/ 345 w 467"/>
                <a:gd name="T95" fmla="*/ 7 h 121"/>
                <a:gd name="T96" fmla="*/ 302 w 467"/>
                <a:gd name="T97" fmla="*/ 3 h 121"/>
                <a:gd name="T98" fmla="*/ 258 w 467"/>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21"/>
                <a:gd name="T152" fmla="*/ 467 w 467"/>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21">
                  <a:moveTo>
                    <a:pt x="233" y="0"/>
                  </a:moveTo>
                  <a:lnTo>
                    <a:pt x="209" y="0"/>
                  </a:lnTo>
                  <a:lnTo>
                    <a:pt x="186" y="2"/>
                  </a:lnTo>
                  <a:lnTo>
                    <a:pt x="163" y="3"/>
                  </a:lnTo>
                  <a:lnTo>
                    <a:pt x="142" y="4"/>
                  </a:lnTo>
                  <a:lnTo>
                    <a:pt x="122" y="7"/>
                  </a:lnTo>
                  <a:lnTo>
                    <a:pt x="103" y="10"/>
                  </a:lnTo>
                  <a:lnTo>
                    <a:pt x="84" y="13"/>
                  </a:lnTo>
                  <a:lnTo>
                    <a:pt x="76" y="16"/>
                  </a:lnTo>
                  <a:lnTo>
                    <a:pt x="69" y="17"/>
                  </a:lnTo>
                  <a:lnTo>
                    <a:pt x="60" y="20"/>
                  </a:lnTo>
                  <a:lnTo>
                    <a:pt x="53" y="22"/>
                  </a:lnTo>
                  <a:lnTo>
                    <a:pt x="46" y="24"/>
                  </a:lnTo>
                  <a:lnTo>
                    <a:pt x="40" y="26"/>
                  </a:lnTo>
                  <a:lnTo>
                    <a:pt x="33" y="29"/>
                  </a:lnTo>
                  <a:lnTo>
                    <a:pt x="27" y="32"/>
                  </a:lnTo>
                  <a:lnTo>
                    <a:pt x="23" y="34"/>
                  </a:lnTo>
                  <a:lnTo>
                    <a:pt x="19" y="37"/>
                  </a:lnTo>
                  <a:lnTo>
                    <a:pt x="14" y="40"/>
                  </a:lnTo>
                  <a:lnTo>
                    <a:pt x="10" y="43"/>
                  </a:lnTo>
                  <a:lnTo>
                    <a:pt x="7" y="46"/>
                  </a:lnTo>
                  <a:lnTo>
                    <a:pt x="4" y="49"/>
                  </a:lnTo>
                  <a:lnTo>
                    <a:pt x="3" y="51"/>
                  </a:lnTo>
                  <a:lnTo>
                    <a:pt x="1" y="54"/>
                  </a:lnTo>
                  <a:lnTo>
                    <a:pt x="0" y="57"/>
                  </a:lnTo>
                  <a:lnTo>
                    <a:pt x="0" y="60"/>
                  </a:lnTo>
                  <a:lnTo>
                    <a:pt x="0" y="64"/>
                  </a:lnTo>
                  <a:lnTo>
                    <a:pt x="1" y="67"/>
                  </a:lnTo>
                  <a:lnTo>
                    <a:pt x="3" y="70"/>
                  </a:lnTo>
                  <a:lnTo>
                    <a:pt x="4" y="73"/>
                  </a:lnTo>
                  <a:lnTo>
                    <a:pt x="7" y="76"/>
                  </a:lnTo>
                  <a:lnTo>
                    <a:pt x="10" y="79"/>
                  </a:lnTo>
                  <a:lnTo>
                    <a:pt x="14" y="81"/>
                  </a:lnTo>
                  <a:lnTo>
                    <a:pt x="19" y="84"/>
                  </a:lnTo>
                  <a:lnTo>
                    <a:pt x="23" y="87"/>
                  </a:lnTo>
                  <a:lnTo>
                    <a:pt x="27" y="90"/>
                  </a:lnTo>
                  <a:lnTo>
                    <a:pt x="33" y="93"/>
                  </a:lnTo>
                  <a:lnTo>
                    <a:pt x="40" y="94"/>
                  </a:lnTo>
                  <a:lnTo>
                    <a:pt x="46" y="97"/>
                  </a:lnTo>
                  <a:lnTo>
                    <a:pt x="53" y="100"/>
                  </a:lnTo>
                  <a:lnTo>
                    <a:pt x="60" y="101"/>
                  </a:lnTo>
                  <a:lnTo>
                    <a:pt x="69" y="104"/>
                  </a:lnTo>
                  <a:lnTo>
                    <a:pt x="76" y="106"/>
                  </a:lnTo>
                  <a:lnTo>
                    <a:pt x="84" y="107"/>
                  </a:lnTo>
                  <a:lnTo>
                    <a:pt x="103" y="111"/>
                  </a:lnTo>
                  <a:lnTo>
                    <a:pt x="122" y="114"/>
                  </a:lnTo>
                  <a:lnTo>
                    <a:pt x="142" y="117"/>
                  </a:lnTo>
                  <a:lnTo>
                    <a:pt x="163" y="119"/>
                  </a:lnTo>
                  <a:lnTo>
                    <a:pt x="186" y="120"/>
                  </a:lnTo>
                  <a:lnTo>
                    <a:pt x="209" y="121"/>
                  </a:lnTo>
                  <a:lnTo>
                    <a:pt x="233" y="121"/>
                  </a:lnTo>
                  <a:lnTo>
                    <a:pt x="258" y="121"/>
                  </a:lnTo>
                  <a:lnTo>
                    <a:pt x="281" y="120"/>
                  </a:lnTo>
                  <a:lnTo>
                    <a:pt x="302" y="119"/>
                  </a:lnTo>
                  <a:lnTo>
                    <a:pt x="323" y="117"/>
                  </a:lnTo>
                  <a:lnTo>
                    <a:pt x="345" y="114"/>
                  </a:lnTo>
                  <a:lnTo>
                    <a:pt x="364" y="111"/>
                  </a:lnTo>
                  <a:lnTo>
                    <a:pt x="382" y="107"/>
                  </a:lnTo>
                  <a:lnTo>
                    <a:pt x="391" y="106"/>
                  </a:lnTo>
                  <a:lnTo>
                    <a:pt x="398" y="104"/>
                  </a:lnTo>
                  <a:lnTo>
                    <a:pt x="406" y="101"/>
                  </a:lnTo>
                  <a:lnTo>
                    <a:pt x="414" y="100"/>
                  </a:lnTo>
                  <a:lnTo>
                    <a:pt x="421" y="97"/>
                  </a:lnTo>
                  <a:lnTo>
                    <a:pt x="426" y="94"/>
                  </a:lnTo>
                  <a:lnTo>
                    <a:pt x="432" y="93"/>
                  </a:lnTo>
                  <a:lnTo>
                    <a:pt x="438" y="90"/>
                  </a:lnTo>
                  <a:lnTo>
                    <a:pt x="444" y="87"/>
                  </a:lnTo>
                  <a:lnTo>
                    <a:pt x="448" y="84"/>
                  </a:lnTo>
                  <a:lnTo>
                    <a:pt x="452" y="81"/>
                  </a:lnTo>
                  <a:lnTo>
                    <a:pt x="457" y="79"/>
                  </a:lnTo>
                  <a:lnTo>
                    <a:pt x="459" y="76"/>
                  </a:lnTo>
                  <a:lnTo>
                    <a:pt x="462" y="73"/>
                  </a:lnTo>
                  <a:lnTo>
                    <a:pt x="464" y="70"/>
                  </a:lnTo>
                  <a:lnTo>
                    <a:pt x="465" y="67"/>
                  </a:lnTo>
                  <a:lnTo>
                    <a:pt x="467" y="64"/>
                  </a:lnTo>
                  <a:lnTo>
                    <a:pt x="467" y="60"/>
                  </a:lnTo>
                  <a:lnTo>
                    <a:pt x="467" y="57"/>
                  </a:lnTo>
                  <a:lnTo>
                    <a:pt x="465" y="54"/>
                  </a:lnTo>
                  <a:lnTo>
                    <a:pt x="464" y="51"/>
                  </a:lnTo>
                  <a:lnTo>
                    <a:pt x="462" y="49"/>
                  </a:lnTo>
                  <a:lnTo>
                    <a:pt x="459" y="46"/>
                  </a:lnTo>
                  <a:lnTo>
                    <a:pt x="457" y="43"/>
                  </a:lnTo>
                  <a:lnTo>
                    <a:pt x="452" y="40"/>
                  </a:lnTo>
                  <a:lnTo>
                    <a:pt x="448" y="37"/>
                  </a:lnTo>
                  <a:lnTo>
                    <a:pt x="444" y="34"/>
                  </a:lnTo>
                  <a:lnTo>
                    <a:pt x="438" y="32"/>
                  </a:lnTo>
                  <a:lnTo>
                    <a:pt x="432" y="29"/>
                  </a:lnTo>
                  <a:lnTo>
                    <a:pt x="426" y="26"/>
                  </a:lnTo>
                  <a:lnTo>
                    <a:pt x="421" y="24"/>
                  </a:lnTo>
                  <a:lnTo>
                    <a:pt x="414" y="22"/>
                  </a:lnTo>
                  <a:lnTo>
                    <a:pt x="406" y="20"/>
                  </a:lnTo>
                  <a:lnTo>
                    <a:pt x="398" y="17"/>
                  </a:lnTo>
                  <a:lnTo>
                    <a:pt x="391" y="16"/>
                  </a:lnTo>
                  <a:lnTo>
                    <a:pt x="382" y="13"/>
                  </a:lnTo>
                  <a:lnTo>
                    <a:pt x="364" y="10"/>
                  </a:lnTo>
                  <a:lnTo>
                    <a:pt x="345" y="7"/>
                  </a:lnTo>
                  <a:lnTo>
                    <a:pt x="323" y="4"/>
                  </a:lnTo>
                  <a:lnTo>
                    <a:pt x="302" y="3"/>
                  </a:lnTo>
                  <a:lnTo>
                    <a:pt x="281" y="2"/>
                  </a:lnTo>
                  <a:lnTo>
                    <a:pt x="258" y="0"/>
                  </a:lnTo>
                  <a:lnTo>
                    <a:pt x="233" y="0"/>
                  </a:lnTo>
                </a:path>
              </a:pathLst>
            </a:custGeom>
            <a:noFill/>
            <a:ln w="174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a:defRPr/>
              </a:pPr>
              <a:endParaRPr lang="en-US">
                <a:solidFill>
                  <a:srgbClr val="000000"/>
                </a:solidFill>
                <a:ea typeface="ＭＳ Ｐゴシック" charset="0"/>
              </a:endParaRPr>
            </a:p>
          </p:txBody>
        </p:sp>
        <p:sp>
          <p:nvSpPr>
            <p:cNvPr id="36" name="Line 35"/>
            <p:cNvSpPr>
              <a:spLocks noChangeShapeType="1"/>
            </p:cNvSpPr>
            <p:nvPr/>
          </p:nvSpPr>
          <p:spPr bwMode="auto">
            <a:xfrm>
              <a:off x="664" y="3433"/>
              <a:ext cx="1" cy="74"/>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37" name="Line 36"/>
            <p:cNvSpPr>
              <a:spLocks noChangeShapeType="1"/>
            </p:cNvSpPr>
            <p:nvPr/>
          </p:nvSpPr>
          <p:spPr bwMode="auto">
            <a:xfrm>
              <a:off x="1131" y="3433"/>
              <a:ext cx="1" cy="74"/>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38" name="Rectangle 37"/>
            <p:cNvSpPr>
              <a:spLocks noChangeArrowheads="1"/>
            </p:cNvSpPr>
            <p:nvPr/>
          </p:nvSpPr>
          <p:spPr bwMode="auto">
            <a:xfrm>
              <a:off x="664" y="3426"/>
              <a:ext cx="302" cy="87"/>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solidFill>
                  <a:srgbClr val="000000"/>
                </a:solidFill>
                <a:ea typeface="ＭＳ Ｐゴシック" charset="0"/>
              </a:endParaRPr>
            </a:p>
          </p:txBody>
        </p:sp>
        <p:sp>
          <p:nvSpPr>
            <p:cNvPr id="39" name="Freeform 38"/>
            <p:cNvSpPr>
              <a:spLocks/>
            </p:cNvSpPr>
            <p:nvPr/>
          </p:nvSpPr>
          <p:spPr bwMode="auto">
            <a:xfrm>
              <a:off x="660" y="3345"/>
              <a:ext cx="466" cy="141"/>
            </a:xfrm>
            <a:custGeom>
              <a:avLst/>
              <a:gdLst>
                <a:gd name="T0" fmla="*/ 209 w 466"/>
                <a:gd name="T1" fmla="*/ 1 h 141"/>
                <a:gd name="T2" fmla="*/ 163 w 466"/>
                <a:gd name="T3" fmla="*/ 4 h 141"/>
                <a:gd name="T4" fmla="*/ 121 w 466"/>
                <a:gd name="T5" fmla="*/ 8 h 141"/>
                <a:gd name="T6" fmla="*/ 84 w 466"/>
                <a:gd name="T7" fmla="*/ 17 h 141"/>
                <a:gd name="T8" fmla="*/ 68 w 466"/>
                <a:gd name="T9" fmla="*/ 21 h 141"/>
                <a:gd name="T10" fmla="*/ 53 w 466"/>
                <a:gd name="T11" fmla="*/ 25 h 141"/>
                <a:gd name="T12" fmla="*/ 40 w 466"/>
                <a:gd name="T13" fmla="*/ 31 h 141"/>
                <a:gd name="T14" fmla="*/ 27 w 466"/>
                <a:gd name="T15" fmla="*/ 37 h 141"/>
                <a:gd name="T16" fmla="*/ 18 w 466"/>
                <a:gd name="T17" fmla="*/ 44 h 141"/>
                <a:gd name="T18" fmla="*/ 10 w 466"/>
                <a:gd name="T19" fmla="*/ 50 h 141"/>
                <a:gd name="T20" fmla="*/ 4 w 466"/>
                <a:gd name="T21" fmla="*/ 57 h 141"/>
                <a:gd name="T22" fmla="*/ 1 w 466"/>
                <a:gd name="T23" fmla="*/ 64 h 141"/>
                <a:gd name="T24" fmla="*/ 0 w 466"/>
                <a:gd name="T25" fmla="*/ 71 h 141"/>
                <a:gd name="T26" fmla="*/ 1 w 466"/>
                <a:gd name="T27" fmla="*/ 78 h 141"/>
                <a:gd name="T28" fmla="*/ 4 w 466"/>
                <a:gd name="T29" fmla="*/ 85 h 141"/>
                <a:gd name="T30" fmla="*/ 10 w 466"/>
                <a:gd name="T31" fmla="*/ 92 h 141"/>
                <a:gd name="T32" fmla="*/ 18 w 466"/>
                <a:gd name="T33" fmla="*/ 98 h 141"/>
                <a:gd name="T34" fmla="*/ 27 w 466"/>
                <a:gd name="T35" fmla="*/ 105 h 141"/>
                <a:gd name="T36" fmla="*/ 40 w 466"/>
                <a:gd name="T37" fmla="*/ 111 h 141"/>
                <a:gd name="T38" fmla="*/ 53 w 466"/>
                <a:gd name="T39" fmla="*/ 115 h 141"/>
                <a:gd name="T40" fmla="*/ 68 w 466"/>
                <a:gd name="T41" fmla="*/ 121 h 141"/>
                <a:gd name="T42" fmla="*/ 84 w 466"/>
                <a:gd name="T43" fmla="*/ 125 h 141"/>
                <a:gd name="T44" fmla="*/ 121 w 466"/>
                <a:gd name="T45" fmla="*/ 132 h 141"/>
                <a:gd name="T46" fmla="*/ 163 w 466"/>
                <a:gd name="T47" fmla="*/ 138 h 141"/>
                <a:gd name="T48" fmla="*/ 209 w 466"/>
                <a:gd name="T49" fmla="*/ 141 h 141"/>
                <a:gd name="T50" fmla="*/ 257 w 466"/>
                <a:gd name="T51" fmla="*/ 141 h 141"/>
                <a:gd name="T52" fmla="*/ 302 w 466"/>
                <a:gd name="T53" fmla="*/ 138 h 141"/>
                <a:gd name="T54" fmla="*/ 345 w 466"/>
                <a:gd name="T55" fmla="*/ 132 h 141"/>
                <a:gd name="T56" fmla="*/ 382 w 466"/>
                <a:gd name="T57" fmla="*/ 125 h 141"/>
                <a:gd name="T58" fmla="*/ 398 w 466"/>
                <a:gd name="T59" fmla="*/ 121 h 141"/>
                <a:gd name="T60" fmla="*/ 413 w 466"/>
                <a:gd name="T61" fmla="*/ 115 h 141"/>
                <a:gd name="T62" fmla="*/ 426 w 466"/>
                <a:gd name="T63" fmla="*/ 111 h 141"/>
                <a:gd name="T64" fmla="*/ 438 w 466"/>
                <a:gd name="T65" fmla="*/ 105 h 141"/>
                <a:gd name="T66" fmla="*/ 448 w 466"/>
                <a:gd name="T67" fmla="*/ 98 h 141"/>
                <a:gd name="T68" fmla="*/ 456 w 466"/>
                <a:gd name="T69" fmla="*/ 92 h 141"/>
                <a:gd name="T70" fmla="*/ 462 w 466"/>
                <a:gd name="T71" fmla="*/ 85 h 141"/>
                <a:gd name="T72" fmla="*/ 465 w 466"/>
                <a:gd name="T73" fmla="*/ 78 h 141"/>
                <a:gd name="T74" fmla="*/ 466 w 466"/>
                <a:gd name="T75" fmla="*/ 71 h 141"/>
                <a:gd name="T76" fmla="*/ 465 w 466"/>
                <a:gd name="T77" fmla="*/ 64 h 141"/>
                <a:gd name="T78" fmla="*/ 462 w 466"/>
                <a:gd name="T79" fmla="*/ 57 h 141"/>
                <a:gd name="T80" fmla="*/ 456 w 466"/>
                <a:gd name="T81" fmla="*/ 50 h 141"/>
                <a:gd name="T82" fmla="*/ 448 w 466"/>
                <a:gd name="T83" fmla="*/ 44 h 141"/>
                <a:gd name="T84" fmla="*/ 438 w 466"/>
                <a:gd name="T85" fmla="*/ 37 h 141"/>
                <a:gd name="T86" fmla="*/ 426 w 466"/>
                <a:gd name="T87" fmla="*/ 31 h 141"/>
                <a:gd name="T88" fmla="*/ 413 w 466"/>
                <a:gd name="T89" fmla="*/ 25 h 141"/>
                <a:gd name="T90" fmla="*/ 398 w 466"/>
                <a:gd name="T91" fmla="*/ 21 h 141"/>
                <a:gd name="T92" fmla="*/ 382 w 466"/>
                <a:gd name="T93" fmla="*/ 17 h 141"/>
                <a:gd name="T94" fmla="*/ 345 w 466"/>
                <a:gd name="T95" fmla="*/ 8 h 141"/>
                <a:gd name="T96" fmla="*/ 302 w 466"/>
                <a:gd name="T97" fmla="*/ 2 h 141"/>
                <a:gd name="T98" fmla="*/ 257 w 466"/>
                <a:gd name="T99" fmla="*/ 1 h 14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6"/>
                <a:gd name="T151" fmla="*/ 0 h 141"/>
                <a:gd name="T152" fmla="*/ 466 w 466"/>
                <a:gd name="T153" fmla="*/ 141 h 14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6" h="141">
                  <a:moveTo>
                    <a:pt x="233" y="0"/>
                  </a:moveTo>
                  <a:lnTo>
                    <a:pt x="209" y="1"/>
                  </a:lnTo>
                  <a:lnTo>
                    <a:pt x="186" y="1"/>
                  </a:lnTo>
                  <a:lnTo>
                    <a:pt x="163" y="4"/>
                  </a:lnTo>
                  <a:lnTo>
                    <a:pt x="141" y="5"/>
                  </a:lnTo>
                  <a:lnTo>
                    <a:pt x="121" y="8"/>
                  </a:lnTo>
                  <a:lnTo>
                    <a:pt x="103" y="12"/>
                  </a:lnTo>
                  <a:lnTo>
                    <a:pt x="84" y="17"/>
                  </a:lnTo>
                  <a:lnTo>
                    <a:pt x="76" y="18"/>
                  </a:lnTo>
                  <a:lnTo>
                    <a:pt x="68" y="21"/>
                  </a:lnTo>
                  <a:lnTo>
                    <a:pt x="60" y="24"/>
                  </a:lnTo>
                  <a:lnTo>
                    <a:pt x="53" y="25"/>
                  </a:lnTo>
                  <a:lnTo>
                    <a:pt x="46" y="28"/>
                  </a:lnTo>
                  <a:lnTo>
                    <a:pt x="40" y="31"/>
                  </a:lnTo>
                  <a:lnTo>
                    <a:pt x="33" y="34"/>
                  </a:lnTo>
                  <a:lnTo>
                    <a:pt x="27" y="37"/>
                  </a:lnTo>
                  <a:lnTo>
                    <a:pt x="23" y="40"/>
                  </a:lnTo>
                  <a:lnTo>
                    <a:pt x="18" y="44"/>
                  </a:lnTo>
                  <a:lnTo>
                    <a:pt x="14" y="47"/>
                  </a:lnTo>
                  <a:lnTo>
                    <a:pt x="10" y="50"/>
                  </a:lnTo>
                  <a:lnTo>
                    <a:pt x="7" y="54"/>
                  </a:lnTo>
                  <a:lnTo>
                    <a:pt x="4" y="57"/>
                  </a:lnTo>
                  <a:lnTo>
                    <a:pt x="3" y="60"/>
                  </a:lnTo>
                  <a:lnTo>
                    <a:pt x="1" y="64"/>
                  </a:lnTo>
                  <a:lnTo>
                    <a:pt x="0" y="67"/>
                  </a:lnTo>
                  <a:lnTo>
                    <a:pt x="0" y="71"/>
                  </a:lnTo>
                  <a:lnTo>
                    <a:pt x="0" y="74"/>
                  </a:lnTo>
                  <a:lnTo>
                    <a:pt x="1" y="78"/>
                  </a:lnTo>
                  <a:lnTo>
                    <a:pt x="3" y="81"/>
                  </a:lnTo>
                  <a:lnTo>
                    <a:pt x="4" y="85"/>
                  </a:lnTo>
                  <a:lnTo>
                    <a:pt x="7" y="88"/>
                  </a:lnTo>
                  <a:lnTo>
                    <a:pt x="10" y="92"/>
                  </a:lnTo>
                  <a:lnTo>
                    <a:pt x="14" y="95"/>
                  </a:lnTo>
                  <a:lnTo>
                    <a:pt x="18" y="98"/>
                  </a:lnTo>
                  <a:lnTo>
                    <a:pt x="23" y="101"/>
                  </a:lnTo>
                  <a:lnTo>
                    <a:pt x="27" y="105"/>
                  </a:lnTo>
                  <a:lnTo>
                    <a:pt x="33" y="108"/>
                  </a:lnTo>
                  <a:lnTo>
                    <a:pt x="40" y="111"/>
                  </a:lnTo>
                  <a:lnTo>
                    <a:pt x="46" y="114"/>
                  </a:lnTo>
                  <a:lnTo>
                    <a:pt x="53" y="115"/>
                  </a:lnTo>
                  <a:lnTo>
                    <a:pt x="60" y="118"/>
                  </a:lnTo>
                  <a:lnTo>
                    <a:pt x="68" y="121"/>
                  </a:lnTo>
                  <a:lnTo>
                    <a:pt x="76" y="124"/>
                  </a:lnTo>
                  <a:lnTo>
                    <a:pt x="84" y="125"/>
                  </a:lnTo>
                  <a:lnTo>
                    <a:pt x="103" y="130"/>
                  </a:lnTo>
                  <a:lnTo>
                    <a:pt x="121" y="132"/>
                  </a:lnTo>
                  <a:lnTo>
                    <a:pt x="141" y="137"/>
                  </a:lnTo>
                  <a:lnTo>
                    <a:pt x="163" y="138"/>
                  </a:lnTo>
                  <a:lnTo>
                    <a:pt x="186" y="139"/>
                  </a:lnTo>
                  <a:lnTo>
                    <a:pt x="209" y="141"/>
                  </a:lnTo>
                  <a:lnTo>
                    <a:pt x="233" y="141"/>
                  </a:lnTo>
                  <a:lnTo>
                    <a:pt x="257" y="141"/>
                  </a:lnTo>
                  <a:lnTo>
                    <a:pt x="280" y="139"/>
                  </a:lnTo>
                  <a:lnTo>
                    <a:pt x="302" y="138"/>
                  </a:lnTo>
                  <a:lnTo>
                    <a:pt x="323" y="137"/>
                  </a:lnTo>
                  <a:lnTo>
                    <a:pt x="345" y="132"/>
                  </a:lnTo>
                  <a:lnTo>
                    <a:pt x="363" y="130"/>
                  </a:lnTo>
                  <a:lnTo>
                    <a:pt x="382" y="125"/>
                  </a:lnTo>
                  <a:lnTo>
                    <a:pt x="390" y="124"/>
                  </a:lnTo>
                  <a:lnTo>
                    <a:pt x="398" y="121"/>
                  </a:lnTo>
                  <a:lnTo>
                    <a:pt x="406" y="118"/>
                  </a:lnTo>
                  <a:lnTo>
                    <a:pt x="413" y="115"/>
                  </a:lnTo>
                  <a:lnTo>
                    <a:pt x="420" y="114"/>
                  </a:lnTo>
                  <a:lnTo>
                    <a:pt x="426" y="111"/>
                  </a:lnTo>
                  <a:lnTo>
                    <a:pt x="432" y="108"/>
                  </a:lnTo>
                  <a:lnTo>
                    <a:pt x="438" y="105"/>
                  </a:lnTo>
                  <a:lnTo>
                    <a:pt x="443" y="101"/>
                  </a:lnTo>
                  <a:lnTo>
                    <a:pt x="448" y="98"/>
                  </a:lnTo>
                  <a:lnTo>
                    <a:pt x="452" y="95"/>
                  </a:lnTo>
                  <a:lnTo>
                    <a:pt x="456" y="92"/>
                  </a:lnTo>
                  <a:lnTo>
                    <a:pt x="459" y="88"/>
                  </a:lnTo>
                  <a:lnTo>
                    <a:pt x="462" y="85"/>
                  </a:lnTo>
                  <a:lnTo>
                    <a:pt x="463" y="81"/>
                  </a:lnTo>
                  <a:lnTo>
                    <a:pt x="465" y="78"/>
                  </a:lnTo>
                  <a:lnTo>
                    <a:pt x="466" y="74"/>
                  </a:lnTo>
                  <a:lnTo>
                    <a:pt x="466" y="71"/>
                  </a:lnTo>
                  <a:lnTo>
                    <a:pt x="466" y="67"/>
                  </a:lnTo>
                  <a:lnTo>
                    <a:pt x="465" y="64"/>
                  </a:lnTo>
                  <a:lnTo>
                    <a:pt x="463" y="60"/>
                  </a:lnTo>
                  <a:lnTo>
                    <a:pt x="462" y="57"/>
                  </a:lnTo>
                  <a:lnTo>
                    <a:pt x="459" y="54"/>
                  </a:lnTo>
                  <a:lnTo>
                    <a:pt x="456" y="50"/>
                  </a:lnTo>
                  <a:lnTo>
                    <a:pt x="452" y="47"/>
                  </a:lnTo>
                  <a:lnTo>
                    <a:pt x="448" y="44"/>
                  </a:lnTo>
                  <a:lnTo>
                    <a:pt x="443" y="40"/>
                  </a:lnTo>
                  <a:lnTo>
                    <a:pt x="438" y="37"/>
                  </a:lnTo>
                  <a:lnTo>
                    <a:pt x="432" y="34"/>
                  </a:lnTo>
                  <a:lnTo>
                    <a:pt x="426" y="31"/>
                  </a:lnTo>
                  <a:lnTo>
                    <a:pt x="420" y="28"/>
                  </a:lnTo>
                  <a:lnTo>
                    <a:pt x="413" y="25"/>
                  </a:lnTo>
                  <a:lnTo>
                    <a:pt x="406" y="24"/>
                  </a:lnTo>
                  <a:lnTo>
                    <a:pt x="398" y="21"/>
                  </a:lnTo>
                  <a:lnTo>
                    <a:pt x="390" y="18"/>
                  </a:lnTo>
                  <a:lnTo>
                    <a:pt x="382" y="17"/>
                  </a:lnTo>
                  <a:lnTo>
                    <a:pt x="363" y="12"/>
                  </a:lnTo>
                  <a:lnTo>
                    <a:pt x="345" y="8"/>
                  </a:lnTo>
                  <a:lnTo>
                    <a:pt x="323" y="5"/>
                  </a:lnTo>
                  <a:lnTo>
                    <a:pt x="302" y="2"/>
                  </a:lnTo>
                  <a:lnTo>
                    <a:pt x="280" y="1"/>
                  </a:lnTo>
                  <a:lnTo>
                    <a:pt x="257" y="1"/>
                  </a:lnTo>
                  <a:lnTo>
                    <a:pt x="233" y="0"/>
                  </a:lnTo>
                  <a:close/>
                </a:path>
              </a:pathLst>
            </a:custGeom>
            <a:solidFill>
              <a:srgbClr val="CC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40" name="Freeform 39"/>
            <p:cNvSpPr>
              <a:spLocks/>
            </p:cNvSpPr>
            <p:nvPr/>
          </p:nvSpPr>
          <p:spPr bwMode="auto">
            <a:xfrm>
              <a:off x="660" y="3345"/>
              <a:ext cx="466" cy="141"/>
            </a:xfrm>
            <a:custGeom>
              <a:avLst/>
              <a:gdLst>
                <a:gd name="T0" fmla="*/ 209 w 466"/>
                <a:gd name="T1" fmla="*/ 1 h 141"/>
                <a:gd name="T2" fmla="*/ 163 w 466"/>
                <a:gd name="T3" fmla="*/ 4 h 141"/>
                <a:gd name="T4" fmla="*/ 121 w 466"/>
                <a:gd name="T5" fmla="*/ 8 h 141"/>
                <a:gd name="T6" fmla="*/ 84 w 466"/>
                <a:gd name="T7" fmla="*/ 17 h 141"/>
                <a:gd name="T8" fmla="*/ 68 w 466"/>
                <a:gd name="T9" fmla="*/ 21 h 141"/>
                <a:gd name="T10" fmla="*/ 53 w 466"/>
                <a:gd name="T11" fmla="*/ 25 h 141"/>
                <a:gd name="T12" fmla="*/ 40 w 466"/>
                <a:gd name="T13" fmla="*/ 31 h 141"/>
                <a:gd name="T14" fmla="*/ 27 w 466"/>
                <a:gd name="T15" fmla="*/ 37 h 141"/>
                <a:gd name="T16" fmla="*/ 18 w 466"/>
                <a:gd name="T17" fmla="*/ 44 h 141"/>
                <a:gd name="T18" fmla="*/ 10 w 466"/>
                <a:gd name="T19" fmla="*/ 50 h 141"/>
                <a:gd name="T20" fmla="*/ 4 w 466"/>
                <a:gd name="T21" fmla="*/ 57 h 141"/>
                <a:gd name="T22" fmla="*/ 1 w 466"/>
                <a:gd name="T23" fmla="*/ 64 h 141"/>
                <a:gd name="T24" fmla="*/ 0 w 466"/>
                <a:gd name="T25" fmla="*/ 71 h 141"/>
                <a:gd name="T26" fmla="*/ 1 w 466"/>
                <a:gd name="T27" fmla="*/ 78 h 141"/>
                <a:gd name="T28" fmla="*/ 4 w 466"/>
                <a:gd name="T29" fmla="*/ 85 h 141"/>
                <a:gd name="T30" fmla="*/ 10 w 466"/>
                <a:gd name="T31" fmla="*/ 92 h 141"/>
                <a:gd name="T32" fmla="*/ 18 w 466"/>
                <a:gd name="T33" fmla="*/ 98 h 141"/>
                <a:gd name="T34" fmla="*/ 27 w 466"/>
                <a:gd name="T35" fmla="*/ 105 h 141"/>
                <a:gd name="T36" fmla="*/ 40 w 466"/>
                <a:gd name="T37" fmla="*/ 111 h 141"/>
                <a:gd name="T38" fmla="*/ 53 w 466"/>
                <a:gd name="T39" fmla="*/ 115 h 141"/>
                <a:gd name="T40" fmla="*/ 68 w 466"/>
                <a:gd name="T41" fmla="*/ 121 h 141"/>
                <a:gd name="T42" fmla="*/ 84 w 466"/>
                <a:gd name="T43" fmla="*/ 125 h 141"/>
                <a:gd name="T44" fmla="*/ 121 w 466"/>
                <a:gd name="T45" fmla="*/ 132 h 141"/>
                <a:gd name="T46" fmla="*/ 163 w 466"/>
                <a:gd name="T47" fmla="*/ 138 h 141"/>
                <a:gd name="T48" fmla="*/ 209 w 466"/>
                <a:gd name="T49" fmla="*/ 141 h 141"/>
                <a:gd name="T50" fmla="*/ 257 w 466"/>
                <a:gd name="T51" fmla="*/ 141 h 141"/>
                <a:gd name="T52" fmla="*/ 302 w 466"/>
                <a:gd name="T53" fmla="*/ 138 h 141"/>
                <a:gd name="T54" fmla="*/ 345 w 466"/>
                <a:gd name="T55" fmla="*/ 132 h 141"/>
                <a:gd name="T56" fmla="*/ 382 w 466"/>
                <a:gd name="T57" fmla="*/ 125 h 141"/>
                <a:gd name="T58" fmla="*/ 398 w 466"/>
                <a:gd name="T59" fmla="*/ 121 h 141"/>
                <a:gd name="T60" fmla="*/ 413 w 466"/>
                <a:gd name="T61" fmla="*/ 115 h 141"/>
                <a:gd name="T62" fmla="*/ 426 w 466"/>
                <a:gd name="T63" fmla="*/ 111 h 141"/>
                <a:gd name="T64" fmla="*/ 438 w 466"/>
                <a:gd name="T65" fmla="*/ 105 h 141"/>
                <a:gd name="T66" fmla="*/ 448 w 466"/>
                <a:gd name="T67" fmla="*/ 98 h 141"/>
                <a:gd name="T68" fmla="*/ 456 w 466"/>
                <a:gd name="T69" fmla="*/ 92 h 141"/>
                <a:gd name="T70" fmla="*/ 462 w 466"/>
                <a:gd name="T71" fmla="*/ 85 h 141"/>
                <a:gd name="T72" fmla="*/ 465 w 466"/>
                <a:gd name="T73" fmla="*/ 78 h 141"/>
                <a:gd name="T74" fmla="*/ 466 w 466"/>
                <a:gd name="T75" fmla="*/ 71 h 141"/>
                <a:gd name="T76" fmla="*/ 465 w 466"/>
                <a:gd name="T77" fmla="*/ 64 h 141"/>
                <a:gd name="T78" fmla="*/ 462 w 466"/>
                <a:gd name="T79" fmla="*/ 57 h 141"/>
                <a:gd name="T80" fmla="*/ 456 w 466"/>
                <a:gd name="T81" fmla="*/ 50 h 141"/>
                <a:gd name="T82" fmla="*/ 448 w 466"/>
                <a:gd name="T83" fmla="*/ 44 h 141"/>
                <a:gd name="T84" fmla="*/ 438 w 466"/>
                <a:gd name="T85" fmla="*/ 37 h 141"/>
                <a:gd name="T86" fmla="*/ 426 w 466"/>
                <a:gd name="T87" fmla="*/ 31 h 141"/>
                <a:gd name="T88" fmla="*/ 413 w 466"/>
                <a:gd name="T89" fmla="*/ 25 h 141"/>
                <a:gd name="T90" fmla="*/ 398 w 466"/>
                <a:gd name="T91" fmla="*/ 21 h 141"/>
                <a:gd name="T92" fmla="*/ 382 w 466"/>
                <a:gd name="T93" fmla="*/ 17 h 141"/>
                <a:gd name="T94" fmla="*/ 345 w 466"/>
                <a:gd name="T95" fmla="*/ 8 h 141"/>
                <a:gd name="T96" fmla="*/ 302 w 466"/>
                <a:gd name="T97" fmla="*/ 2 h 141"/>
                <a:gd name="T98" fmla="*/ 257 w 466"/>
                <a:gd name="T99" fmla="*/ 1 h 14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6"/>
                <a:gd name="T151" fmla="*/ 0 h 141"/>
                <a:gd name="T152" fmla="*/ 466 w 466"/>
                <a:gd name="T153" fmla="*/ 141 h 14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6" h="141">
                  <a:moveTo>
                    <a:pt x="233" y="0"/>
                  </a:moveTo>
                  <a:lnTo>
                    <a:pt x="209" y="1"/>
                  </a:lnTo>
                  <a:lnTo>
                    <a:pt x="186" y="1"/>
                  </a:lnTo>
                  <a:lnTo>
                    <a:pt x="163" y="4"/>
                  </a:lnTo>
                  <a:lnTo>
                    <a:pt x="141" y="5"/>
                  </a:lnTo>
                  <a:lnTo>
                    <a:pt x="121" y="8"/>
                  </a:lnTo>
                  <a:lnTo>
                    <a:pt x="103" y="12"/>
                  </a:lnTo>
                  <a:lnTo>
                    <a:pt x="84" y="17"/>
                  </a:lnTo>
                  <a:lnTo>
                    <a:pt x="76" y="18"/>
                  </a:lnTo>
                  <a:lnTo>
                    <a:pt x="68" y="21"/>
                  </a:lnTo>
                  <a:lnTo>
                    <a:pt x="60" y="24"/>
                  </a:lnTo>
                  <a:lnTo>
                    <a:pt x="53" y="25"/>
                  </a:lnTo>
                  <a:lnTo>
                    <a:pt x="46" y="28"/>
                  </a:lnTo>
                  <a:lnTo>
                    <a:pt x="40" y="31"/>
                  </a:lnTo>
                  <a:lnTo>
                    <a:pt x="33" y="34"/>
                  </a:lnTo>
                  <a:lnTo>
                    <a:pt x="27" y="37"/>
                  </a:lnTo>
                  <a:lnTo>
                    <a:pt x="23" y="40"/>
                  </a:lnTo>
                  <a:lnTo>
                    <a:pt x="18" y="44"/>
                  </a:lnTo>
                  <a:lnTo>
                    <a:pt x="14" y="47"/>
                  </a:lnTo>
                  <a:lnTo>
                    <a:pt x="10" y="50"/>
                  </a:lnTo>
                  <a:lnTo>
                    <a:pt x="7" y="54"/>
                  </a:lnTo>
                  <a:lnTo>
                    <a:pt x="4" y="57"/>
                  </a:lnTo>
                  <a:lnTo>
                    <a:pt x="3" y="60"/>
                  </a:lnTo>
                  <a:lnTo>
                    <a:pt x="1" y="64"/>
                  </a:lnTo>
                  <a:lnTo>
                    <a:pt x="0" y="67"/>
                  </a:lnTo>
                  <a:lnTo>
                    <a:pt x="0" y="71"/>
                  </a:lnTo>
                  <a:lnTo>
                    <a:pt x="0" y="74"/>
                  </a:lnTo>
                  <a:lnTo>
                    <a:pt x="1" y="78"/>
                  </a:lnTo>
                  <a:lnTo>
                    <a:pt x="3" y="81"/>
                  </a:lnTo>
                  <a:lnTo>
                    <a:pt x="4" y="85"/>
                  </a:lnTo>
                  <a:lnTo>
                    <a:pt x="7" y="88"/>
                  </a:lnTo>
                  <a:lnTo>
                    <a:pt x="10" y="92"/>
                  </a:lnTo>
                  <a:lnTo>
                    <a:pt x="14" y="95"/>
                  </a:lnTo>
                  <a:lnTo>
                    <a:pt x="18" y="98"/>
                  </a:lnTo>
                  <a:lnTo>
                    <a:pt x="23" y="101"/>
                  </a:lnTo>
                  <a:lnTo>
                    <a:pt x="27" y="105"/>
                  </a:lnTo>
                  <a:lnTo>
                    <a:pt x="33" y="108"/>
                  </a:lnTo>
                  <a:lnTo>
                    <a:pt x="40" y="111"/>
                  </a:lnTo>
                  <a:lnTo>
                    <a:pt x="46" y="114"/>
                  </a:lnTo>
                  <a:lnTo>
                    <a:pt x="53" y="115"/>
                  </a:lnTo>
                  <a:lnTo>
                    <a:pt x="60" y="118"/>
                  </a:lnTo>
                  <a:lnTo>
                    <a:pt x="68" y="121"/>
                  </a:lnTo>
                  <a:lnTo>
                    <a:pt x="76" y="124"/>
                  </a:lnTo>
                  <a:lnTo>
                    <a:pt x="84" y="125"/>
                  </a:lnTo>
                  <a:lnTo>
                    <a:pt x="103" y="130"/>
                  </a:lnTo>
                  <a:lnTo>
                    <a:pt x="121" y="132"/>
                  </a:lnTo>
                  <a:lnTo>
                    <a:pt x="141" y="137"/>
                  </a:lnTo>
                  <a:lnTo>
                    <a:pt x="163" y="138"/>
                  </a:lnTo>
                  <a:lnTo>
                    <a:pt x="186" y="139"/>
                  </a:lnTo>
                  <a:lnTo>
                    <a:pt x="209" y="141"/>
                  </a:lnTo>
                  <a:lnTo>
                    <a:pt x="233" y="141"/>
                  </a:lnTo>
                  <a:lnTo>
                    <a:pt x="257" y="141"/>
                  </a:lnTo>
                  <a:lnTo>
                    <a:pt x="280" y="139"/>
                  </a:lnTo>
                  <a:lnTo>
                    <a:pt x="302" y="138"/>
                  </a:lnTo>
                  <a:lnTo>
                    <a:pt x="323" y="137"/>
                  </a:lnTo>
                  <a:lnTo>
                    <a:pt x="345" y="132"/>
                  </a:lnTo>
                  <a:lnTo>
                    <a:pt x="363" y="130"/>
                  </a:lnTo>
                  <a:lnTo>
                    <a:pt x="382" y="125"/>
                  </a:lnTo>
                  <a:lnTo>
                    <a:pt x="390" y="124"/>
                  </a:lnTo>
                  <a:lnTo>
                    <a:pt x="398" y="121"/>
                  </a:lnTo>
                  <a:lnTo>
                    <a:pt x="406" y="118"/>
                  </a:lnTo>
                  <a:lnTo>
                    <a:pt x="413" y="115"/>
                  </a:lnTo>
                  <a:lnTo>
                    <a:pt x="420" y="114"/>
                  </a:lnTo>
                  <a:lnTo>
                    <a:pt x="426" y="111"/>
                  </a:lnTo>
                  <a:lnTo>
                    <a:pt x="432" y="108"/>
                  </a:lnTo>
                  <a:lnTo>
                    <a:pt x="438" y="105"/>
                  </a:lnTo>
                  <a:lnTo>
                    <a:pt x="443" y="101"/>
                  </a:lnTo>
                  <a:lnTo>
                    <a:pt x="448" y="98"/>
                  </a:lnTo>
                  <a:lnTo>
                    <a:pt x="452" y="95"/>
                  </a:lnTo>
                  <a:lnTo>
                    <a:pt x="456" y="92"/>
                  </a:lnTo>
                  <a:lnTo>
                    <a:pt x="459" y="88"/>
                  </a:lnTo>
                  <a:lnTo>
                    <a:pt x="462" y="85"/>
                  </a:lnTo>
                  <a:lnTo>
                    <a:pt x="463" y="81"/>
                  </a:lnTo>
                  <a:lnTo>
                    <a:pt x="465" y="78"/>
                  </a:lnTo>
                  <a:lnTo>
                    <a:pt x="466" y="74"/>
                  </a:lnTo>
                  <a:lnTo>
                    <a:pt x="466" y="71"/>
                  </a:lnTo>
                  <a:lnTo>
                    <a:pt x="466" y="67"/>
                  </a:lnTo>
                  <a:lnTo>
                    <a:pt x="465" y="64"/>
                  </a:lnTo>
                  <a:lnTo>
                    <a:pt x="463" y="60"/>
                  </a:lnTo>
                  <a:lnTo>
                    <a:pt x="462" y="57"/>
                  </a:lnTo>
                  <a:lnTo>
                    <a:pt x="459" y="54"/>
                  </a:lnTo>
                  <a:lnTo>
                    <a:pt x="456" y="50"/>
                  </a:lnTo>
                  <a:lnTo>
                    <a:pt x="452" y="47"/>
                  </a:lnTo>
                  <a:lnTo>
                    <a:pt x="448" y="44"/>
                  </a:lnTo>
                  <a:lnTo>
                    <a:pt x="443" y="40"/>
                  </a:lnTo>
                  <a:lnTo>
                    <a:pt x="438" y="37"/>
                  </a:lnTo>
                  <a:lnTo>
                    <a:pt x="432" y="34"/>
                  </a:lnTo>
                  <a:lnTo>
                    <a:pt x="426" y="31"/>
                  </a:lnTo>
                  <a:lnTo>
                    <a:pt x="420" y="28"/>
                  </a:lnTo>
                  <a:lnTo>
                    <a:pt x="413" y="25"/>
                  </a:lnTo>
                  <a:lnTo>
                    <a:pt x="406" y="24"/>
                  </a:lnTo>
                  <a:lnTo>
                    <a:pt x="398" y="21"/>
                  </a:lnTo>
                  <a:lnTo>
                    <a:pt x="390" y="18"/>
                  </a:lnTo>
                  <a:lnTo>
                    <a:pt x="382" y="17"/>
                  </a:lnTo>
                  <a:lnTo>
                    <a:pt x="363" y="12"/>
                  </a:lnTo>
                  <a:lnTo>
                    <a:pt x="345" y="8"/>
                  </a:lnTo>
                  <a:lnTo>
                    <a:pt x="323" y="5"/>
                  </a:lnTo>
                  <a:lnTo>
                    <a:pt x="302" y="2"/>
                  </a:lnTo>
                  <a:lnTo>
                    <a:pt x="280" y="1"/>
                  </a:lnTo>
                  <a:lnTo>
                    <a:pt x="257" y="1"/>
                  </a:lnTo>
                  <a:lnTo>
                    <a:pt x="233" y="0"/>
                  </a:lnTo>
                </a:path>
              </a:pathLst>
            </a:custGeom>
            <a:noFill/>
            <a:ln w="174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a:defRPr/>
              </a:pPr>
              <a:endParaRPr lang="en-US">
                <a:solidFill>
                  <a:srgbClr val="000000"/>
                </a:solidFill>
                <a:ea typeface="ＭＳ Ｐゴシック" charset="0"/>
              </a:endParaRPr>
            </a:p>
          </p:txBody>
        </p:sp>
        <p:sp>
          <p:nvSpPr>
            <p:cNvPr id="41" name="Line 40"/>
            <p:cNvSpPr>
              <a:spLocks noChangeShapeType="1"/>
            </p:cNvSpPr>
            <p:nvPr/>
          </p:nvSpPr>
          <p:spPr bwMode="auto">
            <a:xfrm flipV="1">
              <a:off x="773" y="3376"/>
              <a:ext cx="81" cy="3"/>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42" name="Line 41"/>
            <p:cNvSpPr>
              <a:spLocks noChangeShapeType="1"/>
            </p:cNvSpPr>
            <p:nvPr/>
          </p:nvSpPr>
          <p:spPr bwMode="auto">
            <a:xfrm>
              <a:off x="930" y="3459"/>
              <a:ext cx="73" cy="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43" name="Line 42"/>
            <p:cNvSpPr>
              <a:spLocks noChangeShapeType="1"/>
            </p:cNvSpPr>
            <p:nvPr/>
          </p:nvSpPr>
          <p:spPr bwMode="auto">
            <a:xfrm>
              <a:off x="847" y="3379"/>
              <a:ext cx="87" cy="80"/>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44" name="Line 43"/>
            <p:cNvSpPr>
              <a:spLocks noChangeShapeType="1"/>
            </p:cNvSpPr>
            <p:nvPr/>
          </p:nvSpPr>
          <p:spPr bwMode="auto">
            <a:xfrm>
              <a:off x="773" y="3456"/>
              <a:ext cx="81" cy="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45" name="Line 44"/>
            <p:cNvSpPr>
              <a:spLocks noChangeShapeType="1"/>
            </p:cNvSpPr>
            <p:nvPr/>
          </p:nvSpPr>
          <p:spPr bwMode="auto">
            <a:xfrm>
              <a:off x="930" y="3376"/>
              <a:ext cx="73" cy="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46" name="Line 45"/>
            <p:cNvSpPr>
              <a:spLocks noChangeShapeType="1"/>
            </p:cNvSpPr>
            <p:nvPr/>
          </p:nvSpPr>
          <p:spPr bwMode="auto">
            <a:xfrm flipV="1">
              <a:off x="847" y="3376"/>
              <a:ext cx="87" cy="80"/>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47" name="Rectangle 46"/>
            <p:cNvSpPr>
              <a:spLocks noChangeArrowheads="1"/>
            </p:cNvSpPr>
            <p:nvPr/>
          </p:nvSpPr>
          <p:spPr bwMode="auto">
            <a:xfrm>
              <a:off x="725" y="3201"/>
              <a:ext cx="74"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a:solidFill>
                    <a:srgbClr val="000000"/>
                  </a:solidFill>
                  <a:ea typeface="宋体" charset="0"/>
                  <a:cs typeface="宋体" charset="0"/>
                </a:rPr>
                <a:t>a</a:t>
              </a:r>
              <a:endParaRPr lang="en-US">
                <a:solidFill>
                  <a:srgbClr val="000000"/>
                </a:solidFill>
                <a:ea typeface="ＭＳ Ｐゴシック" charset="0"/>
              </a:endParaRPr>
            </a:p>
          </p:txBody>
        </p:sp>
      </p:grpSp>
      <p:sp>
        <p:nvSpPr>
          <p:cNvPr id="52" name="Line 58"/>
          <p:cNvSpPr>
            <a:spLocks noChangeShapeType="1"/>
          </p:cNvSpPr>
          <p:nvPr/>
        </p:nvSpPr>
        <p:spPr bwMode="auto">
          <a:xfrm flipV="1">
            <a:off x="1416050" y="3757613"/>
            <a:ext cx="696913" cy="42068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pPr>
              <a:defRPr/>
            </a:pPr>
            <a:endParaRPr lang="en-US">
              <a:solidFill>
                <a:srgbClr val="000000"/>
              </a:solidFill>
              <a:ea typeface="ＭＳ Ｐゴシック" charset="0"/>
            </a:endParaRPr>
          </a:p>
        </p:txBody>
      </p:sp>
      <p:sp>
        <p:nvSpPr>
          <p:cNvPr id="53" name="Rectangle 59"/>
          <p:cNvSpPr>
            <a:spLocks noChangeArrowheads="1"/>
          </p:cNvSpPr>
          <p:nvPr/>
        </p:nvSpPr>
        <p:spPr bwMode="auto">
          <a:xfrm>
            <a:off x="5160963" y="5378450"/>
            <a:ext cx="30321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defRPr/>
            </a:pPr>
            <a:r>
              <a:rPr lang="en-US" altLang="zh-CN">
                <a:solidFill>
                  <a:srgbClr val="000000"/>
                </a:solidFill>
                <a:ea typeface="宋体" charset="0"/>
                <a:cs typeface="宋体" charset="0"/>
              </a:rPr>
              <a:t>c</a:t>
            </a:r>
            <a:endParaRPr lang="en-US">
              <a:solidFill>
                <a:srgbClr val="000000"/>
              </a:solidFill>
              <a:ea typeface="ＭＳ Ｐゴシック" charset="0"/>
            </a:endParaRPr>
          </a:p>
        </p:txBody>
      </p:sp>
      <p:grpSp>
        <p:nvGrpSpPr>
          <p:cNvPr id="62" name="Group 68"/>
          <p:cNvGrpSpPr>
            <a:grpSpLocks/>
          </p:cNvGrpSpPr>
          <p:nvPr/>
        </p:nvGrpSpPr>
        <p:grpSpPr bwMode="auto">
          <a:xfrm>
            <a:off x="4895850" y="5078413"/>
            <a:ext cx="749300" cy="347662"/>
            <a:chOff x="1811" y="2493"/>
            <a:chExt cx="472" cy="219"/>
          </a:xfrm>
        </p:grpSpPr>
        <p:sp>
          <p:nvSpPr>
            <p:cNvPr id="63" name="Freeform 69"/>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close/>
                </a:path>
              </a:pathLst>
            </a:custGeom>
            <a:solidFill>
              <a:srgbClr val="CC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64" name="Freeform 70"/>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path>
              </a:pathLst>
            </a:custGeom>
            <a:noFill/>
            <a:ln w="174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a:defRPr/>
              </a:pPr>
              <a:endParaRPr lang="en-US">
                <a:solidFill>
                  <a:srgbClr val="000000"/>
                </a:solidFill>
                <a:ea typeface="ＭＳ Ｐゴシック" charset="0"/>
              </a:endParaRPr>
            </a:p>
          </p:txBody>
        </p:sp>
        <p:sp>
          <p:nvSpPr>
            <p:cNvPr id="65" name="Line 71"/>
            <p:cNvSpPr>
              <a:spLocks noChangeShapeType="1"/>
            </p:cNvSpPr>
            <p:nvPr/>
          </p:nvSpPr>
          <p:spPr bwMode="auto">
            <a:xfrm>
              <a:off x="1814" y="2581"/>
              <a:ext cx="1" cy="75"/>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66" name="Line 72"/>
            <p:cNvSpPr>
              <a:spLocks noChangeShapeType="1"/>
            </p:cNvSpPr>
            <p:nvPr/>
          </p:nvSpPr>
          <p:spPr bwMode="auto">
            <a:xfrm>
              <a:off x="2282" y="2581"/>
              <a:ext cx="1" cy="75"/>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67" name="Rectangle 73"/>
            <p:cNvSpPr>
              <a:spLocks noChangeArrowheads="1"/>
            </p:cNvSpPr>
            <p:nvPr/>
          </p:nvSpPr>
          <p:spPr bwMode="auto">
            <a:xfrm>
              <a:off x="1814" y="2575"/>
              <a:ext cx="304" cy="86"/>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solidFill>
                  <a:srgbClr val="000000"/>
                </a:solidFill>
                <a:ea typeface="ＭＳ Ｐゴシック" charset="0"/>
              </a:endParaRPr>
            </a:p>
          </p:txBody>
        </p:sp>
        <p:sp>
          <p:nvSpPr>
            <p:cNvPr id="68" name="Freeform 74"/>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close/>
                </a:path>
              </a:pathLst>
            </a:custGeom>
            <a:solidFill>
              <a:srgbClr val="CC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69" name="Freeform 75"/>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path>
              </a:pathLst>
            </a:custGeom>
            <a:noFill/>
            <a:ln w="174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a:defRPr/>
              </a:pPr>
              <a:endParaRPr lang="en-US">
                <a:solidFill>
                  <a:srgbClr val="000000"/>
                </a:solidFill>
                <a:ea typeface="ＭＳ Ｐゴシック" charset="0"/>
              </a:endParaRPr>
            </a:p>
          </p:txBody>
        </p:sp>
        <p:sp>
          <p:nvSpPr>
            <p:cNvPr id="70" name="Line 76"/>
            <p:cNvSpPr>
              <a:spLocks noChangeShapeType="1"/>
            </p:cNvSpPr>
            <p:nvPr/>
          </p:nvSpPr>
          <p:spPr bwMode="auto">
            <a:xfrm flipV="1">
              <a:off x="1923" y="2525"/>
              <a:ext cx="83" cy="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71" name="Line 77"/>
            <p:cNvSpPr>
              <a:spLocks noChangeShapeType="1"/>
            </p:cNvSpPr>
            <p:nvPr/>
          </p:nvSpPr>
          <p:spPr bwMode="auto">
            <a:xfrm>
              <a:off x="2082" y="2608"/>
              <a:ext cx="73" cy="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72" name="Line 78"/>
            <p:cNvSpPr>
              <a:spLocks noChangeShapeType="1"/>
            </p:cNvSpPr>
            <p:nvPr/>
          </p:nvSpPr>
          <p:spPr bwMode="auto">
            <a:xfrm>
              <a:off x="1999" y="2526"/>
              <a:ext cx="87" cy="82"/>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73" name="Line 79"/>
            <p:cNvSpPr>
              <a:spLocks noChangeShapeType="1"/>
            </p:cNvSpPr>
            <p:nvPr/>
          </p:nvSpPr>
          <p:spPr bwMode="auto">
            <a:xfrm>
              <a:off x="1923" y="2603"/>
              <a:ext cx="83" cy="3"/>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74" name="Line 80"/>
            <p:cNvSpPr>
              <a:spLocks noChangeShapeType="1"/>
            </p:cNvSpPr>
            <p:nvPr/>
          </p:nvSpPr>
          <p:spPr bwMode="auto">
            <a:xfrm>
              <a:off x="2082" y="2523"/>
              <a:ext cx="73" cy="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75" name="Line 81"/>
            <p:cNvSpPr>
              <a:spLocks noChangeShapeType="1"/>
            </p:cNvSpPr>
            <p:nvPr/>
          </p:nvSpPr>
          <p:spPr bwMode="auto">
            <a:xfrm flipV="1">
              <a:off x="1999" y="2523"/>
              <a:ext cx="87" cy="80"/>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grpSp>
      <p:grpSp>
        <p:nvGrpSpPr>
          <p:cNvPr id="76" name="Group 82"/>
          <p:cNvGrpSpPr>
            <a:grpSpLocks/>
          </p:cNvGrpSpPr>
          <p:nvPr/>
        </p:nvGrpSpPr>
        <p:grpSpPr bwMode="auto">
          <a:xfrm>
            <a:off x="3998913" y="4706938"/>
            <a:ext cx="749300" cy="347662"/>
            <a:chOff x="1811" y="2493"/>
            <a:chExt cx="472" cy="219"/>
          </a:xfrm>
        </p:grpSpPr>
        <p:sp>
          <p:nvSpPr>
            <p:cNvPr id="77" name="Freeform 83"/>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close/>
                </a:path>
              </a:pathLst>
            </a:custGeom>
            <a:solidFill>
              <a:srgbClr val="CC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78" name="Freeform 84"/>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path>
              </a:pathLst>
            </a:custGeom>
            <a:noFill/>
            <a:ln w="174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a:defRPr/>
              </a:pPr>
              <a:endParaRPr lang="en-US">
                <a:solidFill>
                  <a:srgbClr val="000000"/>
                </a:solidFill>
                <a:ea typeface="ＭＳ Ｐゴシック" charset="0"/>
              </a:endParaRPr>
            </a:p>
          </p:txBody>
        </p:sp>
        <p:sp>
          <p:nvSpPr>
            <p:cNvPr id="79" name="Line 85"/>
            <p:cNvSpPr>
              <a:spLocks noChangeShapeType="1"/>
            </p:cNvSpPr>
            <p:nvPr/>
          </p:nvSpPr>
          <p:spPr bwMode="auto">
            <a:xfrm>
              <a:off x="1814" y="2581"/>
              <a:ext cx="1" cy="75"/>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80" name="Line 86"/>
            <p:cNvSpPr>
              <a:spLocks noChangeShapeType="1"/>
            </p:cNvSpPr>
            <p:nvPr/>
          </p:nvSpPr>
          <p:spPr bwMode="auto">
            <a:xfrm>
              <a:off x="2282" y="2581"/>
              <a:ext cx="1" cy="75"/>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81" name="Rectangle 87"/>
            <p:cNvSpPr>
              <a:spLocks noChangeArrowheads="1"/>
            </p:cNvSpPr>
            <p:nvPr/>
          </p:nvSpPr>
          <p:spPr bwMode="auto">
            <a:xfrm>
              <a:off x="1814" y="2575"/>
              <a:ext cx="304" cy="86"/>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solidFill>
                  <a:srgbClr val="000000"/>
                </a:solidFill>
                <a:ea typeface="ＭＳ Ｐゴシック" charset="0"/>
              </a:endParaRPr>
            </a:p>
          </p:txBody>
        </p:sp>
        <p:sp>
          <p:nvSpPr>
            <p:cNvPr id="82" name="Freeform 88"/>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close/>
                </a:path>
              </a:pathLst>
            </a:custGeom>
            <a:solidFill>
              <a:srgbClr val="CC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83" name="Freeform 89"/>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path>
              </a:pathLst>
            </a:custGeom>
            <a:noFill/>
            <a:ln w="174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a:defRPr/>
              </a:pPr>
              <a:endParaRPr lang="en-US">
                <a:solidFill>
                  <a:srgbClr val="000000"/>
                </a:solidFill>
                <a:ea typeface="ＭＳ Ｐゴシック" charset="0"/>
              </a:endParaRPr>
            </a:p>
          </p:txBody>
        </p:sp>
        <p:sp>
          <p:nvSpPr>
            <p:cNvPr id="84" name="Line 90"/>
            <p:cNvSpPr>
              <a:spLocks noChangeShapeType="1"/>
            </p:cNvSpPr>
            <p:nvPr/>
          </p:nvSpPr>
          <p:spPr bwMode="auto">
            <a:xfrm flipV="1">
              <a:off x="1923" y="2525"/>
              <a:ext cx="83" cy="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85" name="Line 91"/>
            <p:cNvSpPr>
              <a:spLocks noChangeShapeType="1"/>
            </p:cNvSpPr>
            <p:nvPr/>
          </p:nvSpPr>
          <p:spPr bwMode="auto">
            <a:xfrm>
              <a:off x="2082" y="2608"/>
              <a:ext cx="73" cy="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86" name="Line 92"/>
            <p:cNvSpPr>
              <a:spLocks noChangeShapeType="1"/>
            </p:cNvSpPr>
            <p:nvPr/>
          </p:nvSpPr>
          <p:spPr bwMode="auto">
            <a:xfrm>
              <a:off x="1999" y="2526"/>
              <a:ext cx="87" cy="82"/>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87" name="Line 93"/>
            <p:cNvSpPr>
              <a:spLocks noChangeShapeType="1"/>
            </p:cNvSpPr>
            <p:nvPr/>
          </p:nvSpPr>
          <p:spPr bwMode="auto">
            <a:xfrm>
              <a:off x="1923" y="2603"/>
              <a:ext cx="83" cy="3"/>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88" name="Line 94"/>
            <p:cNvSpPr>
              <a:spLocks noChangeShapeType="1"/>
            </p:cNvSpPr>
            <p:nvPr/>
          </p:nvSpPr>
          <p:spPr bwMode="auto">
            <a:xfrm>
              <a:off x="2082" y="2523"/>
              <a:ext cx="73" cy="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89" name="Line 95"/>
            <p:cNvSpPr>
              <a:spLocks noChangeShapeType="1"/>
            </p:cNvSpPr>
            <p:nvPr/>
          </p:nvSpPr>
          <p:spPr bwMode="auto">
            <a:xfrm flipV="1">
              <a:off x="1999" y="2523"/>
              <a:ext cx="87" cy="80"/>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grpSp>
      <p:sp>
        <p:nvSpPr>
          <p:cNvPr id="90" name="Line 96"/>
          <p:cNvSpPr>
            <a:spLocks noChangeShapeType="1"/>
          </p:cNvSpPr>
          <p:nvPr/>
        </p:nvSpPr>
        <p:spPr bwMode="auto">
          <a:xfrm flipV="1">
            <a:off x="4749800" y="4778375"/>
            <a:ext cx="762000" cy="65088"/>
          </a:xfrm>
          <a:prstGeom prst="line">
            <a:avLst/>
          </a:prstGeom>
          <a:noFill/>
          <a:ln w="301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91" name="Line 97"/>
          <p:cNvSpPr>
            <a:spLocks noChangeShapeType="1"/>
          </p:cNvSpPr>
          <p:nvPr/>
        </p:nvSpPr>
        <p:spPr bwMode="auto">
          <a:xfrm flipV="1">
            <a:off x="5548313" y="4930775"/>
            <a:ext cx="115887" cy="173038"/>
          </a:xfrm>
          <a:prstGeom prst="line">
            <a:avLst/>
          </a:prstGeom>
          <a:noFill/>
          <a:ln w="301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grpSp>
        <p:nvGrpSpPr>
          <p:cNvPr id="92" name="Group 98"/>
          <p:cNvGrpSpPr>
            <a:grpSpLocks/>
          </p:cNvGrpSpPr>
          <p:nvPr/>
        </p:nvGrpSpPr>
        <p:grpSpPr bwMode="auto">
          <a:xfrm>
            <a:off x="5524500" y="4643438"/>
            <a:ext cx="749300" cy="347662"/>
            <a:chOff x="1811" y="2493"/>
            <a:chExt cx="472" cy="219"/>
          </a:xfrm>
        </p:grpSpPr>
        <p:sp>
          <p:nvSpPr>
            <p:cNvPr id="93" name="Freeform 99"/>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close/>
                </a:path>
              </a:pathLst>
            </a:custGeom>
            <a:solidFill>
              <a:srgbClr val="CC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94" name="Freeform 100"/>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path>
              </a:pathLst>
            </a:custGeom>
            <a:noFill/>
            <a:ln w="174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a:defRPr/>
              </a:pPr>
              <a:endParaRPr lang="en-US">
                <a:solidFill>
                  <a:srgbClr val="000000"/>
                </a:solidFill>
                <a:ea typeface="ＭＳ Ｐゴシック" charset="0"/>
              </a:endParaRPr>
            </a:p>
          </p:txBody>
        </p:sp>
        <p:sp>
          <p:nvSpPr>
            <p:cNvPr id="95" name="Line 101"/>
            <p:cNvSpPr>
              <a:spLocks noChangeShapeType="1"/>
            </p:cNvSpPr>
            <p:nvPr/>
          </p:nvSpPr>
          <p:spPr bwMode="auto">
            <a:xfrm>
              <a:off x="1814" y="2581"/>
              <a:ext cx="1" cy="75"/>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96" name="Line 102"/>
            <p:cNvSpPr>
              <a:spLocks noChangeShapeType="1"/>
            </p:cNvSpPr>
            <p:nvPr/>
          </p:nvSpPr>
          <p:spPr bwMode="auto">
            <a:xfrm>
              <a:off x="2282" y="2581"/>
              <a:ext cx="1" cy="75"/>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97" name="Rectangle 103"/>
            <p:cNvSpPr>
              <a:spLocks noChangeArrowheads="1"/>
            </p:cNvSpPr>
            <p:nvPr/>
          </p:nvSpPr>
          <p:spPr bwMode="auto">
            <a:xfrm>
              <a:off x="1814" y="2575"/>
              <a:ext cx="304" cy="86"/>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solidFill>
                  <a:srgbClr val="000000"/>
                </a:solidFill>
                <a:ea typeface="ＭＳ Ｐゴシック" charset="0"/>
              </a:endParaRPr>
            </a:p>
          </p:txBody>
        </p:sp>
        <p:sp>
          <p:nvSpPr>
            <p:cNvPr id="98" name="Freeform 104"/>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close/>
                </a:path>
              </a:pathLst>
            </a:custGeom>
            <a:solidFill>
              <a:srgbClr val="CC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99" name="Freeform 105"/>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path>
              </a:pathLst>
            </a:custGeom>
            <a:noFill/>
            <a:ln w="174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a:defRPr/>
              </a:pPr>
              <a:endParaRPr lang="en-US">
                <a:solidFill>
                  <a:srgbClr val="000000"/>
                </a:solidFill>
                <a:ea typeface="ＭＳ Ｐゴシック" charset="0"/>
              </a:endParaRPr>
            </a:p>
          </p:txBody>
        </p:sp>
        <p:sp>
          <p:nvSpPr>
            <p:cNvPr id="100" name="Line 106"/>
            <p:cNvSpPr>
              <a:spLocks noChangeShapeType="1"/>
            </p:cNvSpPr>
            <p:nvPr/>
          </p:nvSpPr>
          <p:spPr bwMode="auto">
            <a:xfrm flipV="1">
              <a:off x="1923" y="2525"/>
              <a:ext cx="83" cy="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01" name="Line 107"/>
            <p:cNvSpPr>
              <a:spLocks noChangeShapeType="1"/>
            </p:cNvSpPr>
            <p:nvPr/>
          </p:nvSpPr>
          <p:spPr bwMode="auto">
            <a:xfrm>
              <a:off x="2082" y="2608"/>
              <a:ext cx="73" cy="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02" name="Line 108"/>
            <p:cNvSpPr>
              <a:spLocks noChangeShapeType="1"/>
            </p:cNvSpPr>
            <p:nvPr/>
          </p:nvSpPr>
          <p:spPr bwMode="auto">
            <a:xfrm>
              <a:off x="1999" y="2526"/>
              <a:ext cx="87" cy="82"/>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03" name="Line 109"/>
            <p:cNvSpPr>
              <a:spLocks noChangeShapeType="1"/>
            </p:cNvSpPr>
            <p:nvPr/>
          </p:nvSpPr>
          <p:spPr bwMode="auto">
            <a:xfrm>
              <a:off x="1923" y="2603"/>
              <a:ext cx="83" cy="3"/>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04" name="Line 110"/>
            <p:cNvSpPr>
              <a:spLocks noChangeShapeType="1"/>
            </p:cNvSpPr>
            <p:nvPr/>
          </p:nvSpPr>
          <p:spPr bwMode="auto">
            <a:xfrm>
              <a:off x="2082" y="2523"/>
              <a:ext cx="73" cy="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05" name="Line 111"/>
            <p:cNvSpPr>
              <a:spLocks noChangeShapeType="1"/>
            </p:cNvSpPr>
            <p:nvPr/>
          </p:nvSpPr>
          <p:spPr bwMode="auto">
            <a:xfrm flipV="1">
              <a:off x="1999" y="2523"/>
              <a:ext cx="87" cy="80"/>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grpSp>
      <p:grpSp>
        <p:nvGrpSpPr>
          <p:cNvPr id="106" name="Group 112"/>
          <p:cNvGrpSpPr>
            <a:grpSpLocks/>
          </p:cNvGrpSpPr>
          <p:nvPr/>
        </p:nvGrpSpPr>
        <p:grpSpPr bwMode="auto">
          <a:xfrm>
            <a:off x="4084638" y="4213225"/>
            <a:ext cx="749300" cy="347663"/>
            <a:chOff x="1811" y="2493"/>
            <a:chExt cx="472" cy="219"/>
          </a:xfrm>
        </p:grpSpPr>
        <p:sp>
          <p:nvSpPr>
            <p:cNvPr id="107" name="Freeform 113"/>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close/>
                </a:path>
              </a:pathLst>
            </a:custGeom>
            <a:solidFill>
              <a:srgbClr val="CC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108" name="Freeform 114"/>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path>
              </a:pathLst>
            </a:custGeom>
            <a:noFill/>
            <a:ln w="174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a:defRPr/>
              </a:pPr>
              <a:endParaRPr lang="en-US">
                <a:solidFill>
                  <a:srgbClr val="000000"/>
                </a:solidFill>
                <a:ea typeface="ＭＳ Ｐゴシック" charset="0"/>
              </a:endParaRPr>
            </a:p>
          </p:txBody>
        </p:sp>
        <p:sp>
          <p:nvSpPr>
            <p:cNvPr id="109" name="Line 115"/>
            <p:cNvSpPr>
              <a:spLocks noChangeShapeType="1"/>
            </p:cNvSpPr>
            <p:nvPr/>
          </p:nvSpPr>
          <p:spPr bwMode="auto">
            <a:xfrm>
              <a:off x="1814" y="2581"/>
              <a:ext cx="1" cy="75"/>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10" name="Line 116"/>
            <p:cNvSpPr>
              <a:spLocks noChangeShapeType="1"/>
            </p:cNvSpPr>
            <p:nvPr/>
          </p:nvSpPr>
          <p:spPr bwMode="auto">
            <a:xfrm>
              <a:off x="2282" y="2581"/>
              <a:ext cx="1" cy="75"/>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11" name="Rectangle 117"/>
            <p:cNvSpPr>
              <a:spLocks noChangeArrowheads="1"/>
            </p:cNvSpPr>
            <p:nvPr/>
          </p:nvSpPr>
          <p:spPr bwMode="auto">
            <a:xfrm>
              <a:off x="1814" y="2575"/>
              <a:ext cx="304" cy="86"/>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solidFill>
                  <a:srgbClr val="000000"/>
                </a:solidFill>
                <a:ea typeface="ＭＳ Ｐゴシック" charset="0"/>
              </a:endParaRPr>
            </a:p>
          </p:txBody>
        </p:sp>
        <p:sp>
          <p:nvSpPr>
            <p:cNvPr id="112" name="Freeform 118"/>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close/>
                </a:path>
              </a:pathLst>
            </a:custGeom>
            <a:solidFill>
              <a:srgbClr val="CC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113" name="Freeform 119"/>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path>
              </a:pathLst>
            </a:custGeom>
            <a:noFill/>
            <a:ln w="174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a:defRPr/>
              </a:pPr>
              <a:endParaRPr lang="en-US">
                <a:solidFill>
                  <a:srgbClr val="000000"/>
                </a:solidFill>
                <a:ea typeface="ＭＳ Ｐゴシック" charset="0"/>
              </a:endParaRPr>
            </a:p>
          </p:txBody>
        </p:sp>
        <p:sp>
          <p:nvSpPr>
            <p:cNvPr id="114" name="Line 120"/>
            <p:cNvSpPr>
              <a:spLocks noChangeShapeType="1"/>
            </p:cNvSpPr>
            <p:nvPr/>
          </p:nvSpPr>
          <p:spPr bwMode="auto">
            <a:xfrm flipV="1">
              <a:off x="1923" y="2525"/>
              <a:ext cx="83" cy="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15" name="Line 121"/>
            <p:cNvSpPr>
              <a:spLocks noChangeShapeType="1"/>
            </p:cNvSpPr>
            <p:nvPr/>
          </p:nvSpPr>
          <p:spPr bwMode="auto">
            <a:xfrm>
              <a:off x="2082" y="2608"/>
              <a:ext cx="73" cy="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16" name="Line 122"/>
            <p:cNvSpPr>
              <a:spLocks noChangeShapeType="1"/>
            </p:cNvSpPr>
            <p:nvPr/>
          </p:nvSpPr>
          <p:spPr bwMode="auto">
            <a:xfrm>
              <a:off x="1999" y="2526"/>
              <a:ext cx="87" cy="82"/>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17" name="Line 123"/>
            <p:cNvSpPr>
              <a:spLocks noChangeShapeType="1"/>
            </p:cNvSpPr>
            <p:nvPr/>
          </p:nvSpPr>
          <p:spPr bwMode="auto">
            <a:xfrm>
              <a:off x="1923" y="2603"/>
              <a:ext cx="83" cy="3"/>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18" name="Line 124"/>
            <p:cNvSpPr>
              <a:spLocks noChangeShapeType="1"/>
            </p:cNvSpPr>
            <p:nvPr/>
          </p:nvSpPr>
          <p:spPr bwMode="auto">
            <a:xfrm>
              <a:off x="2082" y="2523"/>
              <a:ext cx="73" cy="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19" name="Line 125"/>
            <p:cNvSpPr>
              <a:spLocks noChangeShapeType="1"/>
            </p:cNvSpPr>
            <p:nvPr/>
          </p:nvSpPr>
          <p:spPr bwMode="auto">
            <a:xfrm flipV="1">
              <a:off x="1999" y="2523"/>
              <a:ext cx="87" cy="80"/>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grpSp>
      <p:sp>
        <p:nvSpPr>
          <p:cNvPr id="120" name="Line 126"/>
          <p:cNvSpPr>
            <a:spLocks noChangeShapeType="1"/>
          </p:cNvSpPr>
          <p:nvPr/>
        </p:nvSpPr>
        <p:spPr bwMode="auto">
          <a:xfrm flipV="1">
            <a:off x="7108825" y="4246563"/>
            <a:ext cx="422275" cy="284162"/>
          </a:xfrm>
          <a:prstGeom prst="line">
            <a:avLst/>
          </a:prstGeom>
          <a:noFill/>
          <a:ln w="301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21" name="Line 127"/>
          <p:cNvSpPr>
            <a:spLocks noChangeShapeType="1"/>
          </p:cNvSpPr>
          <p:nvPr/>
        </p:nvSpPr>
        <p:spPr bwMode="auto">
          <a:xfrm>
            <a:off x="7234238" y="4616450"/>
            <a:ext cx="1027112" cy="495300"/>
          </a:xfrm>
          <a:prstGeom prst="line">
            <a:avLst/>
          </a:prstGeom>
          <a:noFill/>
          <a:ln w="301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22" name="Line 128"/>
          <p:cNvSpPr>
            <a:spLocks noChangeShapeType="1"/>
          </p:cNvSpPr>
          <p:nvPr/>
        </p:nvSpPr>
        <p:spPr bwMode="auto">
          <a:xfrm flipH="1" flipV="1">
            <a:off x="7993063" y="4237038"/>
            <a:ext cx="423862" cy="782637"/>
          </a:xfrm>
          <a:prstGeom prst="line">
            <a:avLst/>
          </a:prstGeom>
          <a:noFill/>
          <a:ln w="301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grpSp>
        <p:nvGrpSpPr>
          <p:cNvPr id="123" name="Group 129"/>
          <p:cNvGrpSpPr>
            <a:grpSpLocks/>
          </p:cNvGrpSpPr>
          <p:nvPr/>
        </p:nvGrpSpPr>
        <p:grpSpPr bwMode="auto">
          <a:xfrm>
            <a:off x="7450138" y="4013200"/>
            <a:ext cx="749300" cy="347663"/>
            <a:chOff x="1811" y="2493"/>
            <a:chExt cx="472" cy="219"/>
          </a:xfrm>
        </p:grpSpPr>
        <p:sp>
          <p:nvSpPr>
            <p:cNvPr id="124" name="Freeform 130"/>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close/>
                </a:path>
              </a:pathLst>
            </a:custGeom>
            <a:solidFill>
              <a:srgbClr val="CC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125" name="Freeform 131"/>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path>
              </a:pathLst>
            </a:custGeom>
            <a:noFill/>
            <a:ln w="174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a:defRPr/>
              </a:pPr>
              <a:endParaRPr lang="en-US">
                <a:solidFill>
                  <a:srgbClr val="000000"/>
                </a:solidFill>
                <a:ea typeface="ＭＳ Ｐゴシック" charset="0"/>
              </a:endParaRPr>
            </a:p>
          </p:txBody>
        </p:sp>
        <p:sp>
          <p:nvSpPr>
            <p:cNvPr id="126" name="Line 132"/>
            <p:cNvSpPr>
              <a:spLocks noChangeShapeType="1"/>
            </p:cNvSpPr>
            <p:nvPr/>
          </p:nvSpPr>
          <p:spPr bwMode="auto">
            <a:xfrm>
              <a:off x="1814" y="2581"/>
              <a:ext cx="1" cy="75"/>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27" name="Line 133"/>
            <p:cNvSpPr>
              <a:spLocks noChangeShapeType="1"/>
            </p:cNvSpPr>
            <p:nvPr/>
          </p:nvSpPr>
          <p:spPr bwMode="auto">
            <a:xfrm>
              <a:off x="2282" y="2581"/>
              <a:ext cx="1" cy="75"/>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28" name="Rectangle 134"/>
            <p:cNvSpPr>
              <a:spLocks noChangeArrowheads="1"/>
            </p:cNvSpPr>
            <p:nvPr/>
          </p:nvSpPr>
          <p:spPr bwMode="auto">
            <a:xfrm>
              <a:off x="1814" y="2575"/>
              <a:ext cx="304" cy="86"/>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solidFill>
                  <a:srgbClr val="000000"/>
                </a:solidFill>
                <a:ea typeface="ＭＳ Ｐゴシック" charset="0"/>
              </a:endParaRPr>
            </a:p>
          </p:txBody>
        </p:sp>
        <p:sp>
          <p:nvSpPr>
            <p:cNvPr id="129" name="Freeform 135"/>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close/>
                </a:path>
              </a:pathLst>
            </a:custGeom>
            <a:solidFill>
              <a:srgbClr val="CC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130" name="Freeform 136"/>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path>
              </a:pathLst>
            </a:custGeom>
            <a:noFill/>
            <a:ln w="174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a:defRPr/>
              </a:pPr>
              <a:endParaRPr lang="en-US">
                <a:solidFill>
                  <a:srgbClr val="000000"/>
                </a:solidFill>
                <a:ea typeface="ＭＳ Ｐゴシック" charset="0"/>
              </a:endParaRPr>
            </a:p>
          </p:txBody>
        </p:sp>
        <p:sp>
          <p:nvSpPr>
            <p:cNvPr id="131" name="Line 137"/>
            <p:cNvSpPr>
              <a:spLocks noChangeShapeType="1"/>
            </p:cNvSpPr>
            <p:nvPr/>
          </p:nvSpPr>
          <p:spPr bwMode="auto">
            <a:xfrm flipV="1">
              <a:off x="1923" y="2525"/>
              <a:ext cx="83" cy="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32" name="Line 138"/>
            <p:cNvSpPr>
              <a:spLocks noChangeShapeType="1"/>
            </p:cNvSpPr>
            <p:nvPr/>
          </p:nvSpPr>
          <p:spPr bwMode="auto">
            <a:xfrm>
              <a:off x="2082" y="2608"/>
              <a:ext cx="73" cy="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33" name="Line 139"/>
            <p:cNvSpPr>
              <a:spLocks noChangeShapeType="1"/>
            </p:cNvSpPr>
            <p:nvPr/>
          </p:nvSpPr>
          <p:spPr bwMode="auto">
            <a:xfrm>
              <a:off x="1999" y="2526"/>
              <a:ext cx="87" cy="82"/>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34" name="Line 140"/>
            <p:cNvSpPr>
              <a:spLocks noChangeShapeType="1"/>
            </p:cNvSpPr>
            <p:nvPr/>
          </p:nvSpPr>
          <p:spPr bwMode="auto">
            <a:xfrm>
              <a:off x="1923" y="2603"/>
              <a:ext cx="83" cy="3"/>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35" name="Line 141"/>
            <p:cNvSpPr>
              <a:spLocks noChangeShapeType="1"/>
            </p:cNvSpPr>
            <p:nvPr/>
          </p:nvSpPr>
          <p:spPr bwMode="auto">
            <a:xfrm>
              <a:off x="2082" y="2523"/>
              <a:ext cx="73" cy="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36" name="Line 142"/>
            <p:cNvSpPr>
              <a:spLocks noChangeShapeType="1"/>
            </p:cNvSpPr>
            <p:nvPr/>
          </p:nvSpPr>
          <p:spPr bwMode="auto">
            <a:xfrm flipV="1">
              <a:off x="1999" y="2523"/>
              <a:ext cx="87" cy="80"/>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grpSp>
      <p:grpSp>
        <p:nvGrpSpPr>
          <p:cNvPr id="137" name="Group 143"/>
          <p:cNvGrpSpPr>
            <a:grpSpLocks/>
          </p:cNvGrpSpPr>
          <p:nvPr/>
        </p:nvGrpSpPr>
        <p:grpSpPr bwMode="auto">
          <a:xfrm>
            <a:off x="6481763" y="4392613"/>
            <a:ext cx="749300" cy="347662"/>
            <a:chOff x="1811" y="2493"/>
            <a:chExt cx="472" cy="219"/>
          </a:xfrm>
        </p:grpSpPr>
        <p:sp>
          <p:nvSpPr>
            <p:cNvPr id="138" name="Freeform 144"/>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close/>
                </a:path>
              </a:pathLst>
            </a:custGeom>
            <a:solidFill>
              <a:srgbClr val="CC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139" name="Freeform 145"/>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path>
              </a:pathLst>
            </a:custGeom>
            <a:noFill/>
            <a:ln w="174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a:defRPr/>
              </a:pPr>
              <a:endParaRPr lang="en-US">
                <a:solidFill>
                  <a:srgbClr val="000000"/>
                </a:solidFill>
                <a:ea typeface="ＭＳ Ｐゴシック" charset="0"/>
              </a:endParaRPr>
            </a:p>
          </p:txBody>
        </p:sp>
        <p:sp>
          <p:nvSpPr>
            <p:cNvPr id="140" name="Line 146"/>
            <p:cNvSpPr>
              <a:spLocks noChangeShapeType="1"/>
            </p:cNvSpPr>
            <p:nvPr/>
          </p:nvSpPr>
          <p:spPr bwMode="auto">
            <a:xfrm>
              <a:off x="1814" y="2581"/>
              <a:ext cx="1" cy="75"/>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41" name="Line 147"/>
            <p:cNvSpPr>
              <a:spLocks noChangeShapeType="1"/>
            </p:cNvSpPr>
            <p:nvPr/>
          </p:nvSpPr>
          <p:spPr bwMode="auto">
            <a:xfrm>
              <a:off x="2282" y="2581"/>
              <a:ext cx="1" cy="75"/>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42" name="Rectangle 148"/>
            <p:cNvSpPr>
              <a:spLocks noChangeArrowheads="1"/>
            </p:cNvSpPr>
            <p:nvPr/>
          </p:nvSpPr>
          <p:spPr bwMode="auto">
            <a:xfrm>
              <a:off x="1814" y="2575"/>
              <a:ext cx="304" cy="86"/>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solidFill>
                  <a:srgbClr val="000000"/>
                </a:solidFill>
                <a:ea typeface="ＭＳ Ｐゴシック" charset="0"/>
              </a:endParaRPr>
            </a:p>
          </p:txBody>
        </p:sp>
        <p:sp>
          <p:nvSpPr>
            <p:cNvPr id="143" name="Freeform 149"/>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close/>
                </a:path>
              </a:pathLst>
            </a:custGeom>
            <a:solidFill>
              <a:srgbClr val="CC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144" name="Freeform 150"/>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path>
              </a:pathLst>
            </a:custGeom>
            <a:noFill/>
            <a:ln w="174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a:defRPr/>
              </a:pPr>
              <a:endParaRPr lang="en-US">
                <a:solidFill>
                  <a:srgbClr val="000000"/>
                </a:solidFill>
                <a:ea typeface="ＭＳ Ｐゴシック" charset="0"/>
              </a:endParaRPr>
            </a:p>
          </p:txBody>
        </p:sp>
        <p:sp>
          <p:nvSpPr>
            <p:cNvPr id="145" name="Line 151"/>
            <p:cNvSpPr>
              <a:spLocks noChangeShapeType="1"/>
            </p:cNvSpPr>
            <p:nvPr/>
          </p:nvSpPr>
          <p:spPr bwMode="auto">
            <a:xfrm flipV="1">
              <a:off x="1923" y="2525"/>
              <a:ext cx="83" cy="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46" name="Line 152"/>
            <p:cNvSpPr>
              <a:spLocks noChangeShapeType="1"/>
            </p:cNvSpPr>
            <p:nvPr/>
          </p:nvSpPr>
          <p:spPr bwMode="auto">
            <a:xfrm>
              <a:off x="2082" y="2608"/>
              <a:ext cx="73" cy="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47" name="Line 153"/>
            <p:cNvSpPr>
              <a:spLocks noChangeShapeType="1"/>
            </p:cNvSpPr>
            <p:nvPr/>
          </p:nvSpPr>
          <p:spPr bwMode="auto">
            <a:xfrm>
              <a:off x="1999" y="2526"/>
              <a:ext cx="87" cy="82"/>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48" name="Line 154"/>
            <p:cNvSpPr>
              <a:spLocks noChangeShapeType="1"/>
            </p:cNvSpPr>
            <p:nvPr/>
          </p:nvSpPr>
          <p:spPr bwMode="auto">
            <a:xfrm>
              <a:off x="1923" y="2603"/>
              <a:ext cx="83" cy="3"/>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49" name="Line 155"/>
            <p:cNvSpPr>
              <a:spLocks noChangeShapeType="1"/>
            </p:cNvSpPr>
            <p:nvPr/>
          </p:nvSpPr>
          <p:spPr bwMode="auto">
            <a:xfrm>
              <a:off x="2082" y="2523"/>
              <a:ext cx="73" cy="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50" name="Line 156"/>
            <p:cNvSpPr>
              <a:spLocks noChangeShapeType="1"/>
            </p:cNvSpPr>
            <p:nvPr/>
          </p:nvSpPr>
          <p:spPr bwMode="auto">
            <a:xfrm flipV="1">
              <a:off x="1999" y="2523"/>
              <a:ext cx="87" cy="80"/>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grpSp>
      <p:grpSp>
        <p:nvGrpSpPr>
          <p:cNvPr id="151" name="Group 157"/>
          <p:cNvGrpSpPr>
            <a:grpSpLocks/>
          </p:cNvGrpSpPr>
          <p:nvPr/>
        </p:nvGrpSpPr>
        <p:grpSpPr bwMode="auto">
          <a:xfrm>
            <a:off x="8026400" y="4905375"/>
            <a:ext cx="749300" cy="347663"/>
            <a:chOff x="1811" y="2493"/>
            <a:chExt cx="472" cy="219"/>
          </a:xfrm>
        </p:grpSpPr>
        <p:sp>
          <p:nvSpPr>
            <p:cNvPr id="152" name="Freeform 158"/>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close/>
                </a:path>
              </a:pathLst>
            </a:custGeom>
            <a:solidFill>
              <a:srgbClr val="CC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153" name="Freeform 159"/>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path>
              </a:pathLst>
            </a:custGeom>
            <a:noFill/>
            <a:ln w="174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a:defRPr/>
              </a:pPr>
              <a:endParaRPr lang="en-US">
                <a:solidFill>
                  <a:srgbClr val="000000"/>
                </a:solidFill>
                <a:ea typeface="ＭＳ Ｐゴシック" charset="0"/>
              </a:endParaRPr>
            </a:p>
          </p:txBody>
        </p:sp>
        <p:sp>
          <p:nvSpPr>
            <p:cNvPr id="154" name="Line 160"/>
            <p:cNvSpPr>
              <a:spLocks noChangeShapeType="1"/>
            </p:cNvSpPr>
            <p:nvPr/>
          </p:nvSpPr>
          <p:spPr bwMode="auto">
            <a:xfrm>
              <a:off x="1814" y="2581"/>
              <a:ext cx="1" cy="75"/>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55" name="Line 161"/>
            <p:cNvSpPr>
              <a:spLocks noChangeShapeType="1"/>
            </p:cNvSpPr>
            <p:nvPr/>
          </p:nvSpPr>
          <p:spPr bwMode="auto">
            <a:xfrm>
              <a:off x="2282" y="2581"/>
              <a:ext cx="1" cy="75"/>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56" name="Rectangle 162"/>
            <p:cNvSpPr>
              <a:spLocks noChangeArrowheads="1"/>
            </p:cNvSpPr>
            <p:nvPr/>
          </p:nvSpPr>
          <p:spPr bwMode="auto">
            <a:xfrm>
              <a:off x="1814" y="2575"/>
              <a:ext cx="304" cy="86"/>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solidFill>
                  <a:srgbClr val="000000"/>
                </a:solidFill>
                <a:ea typeface="ＭＳ Ｐゴシック" charset="0"/>
              </a:endParaRPr>
            </a:p>
          </p:txBody>
        </p:sp>
        <p:sp>
          <p:nvSpPr>
            <p:cNvPr id="157" name="Freeform 163"/>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close/>
                </a:path>
              </a:pathLst>
            </a:custGeom>
            <a:solidFill>
              <a:srgbClr val="CC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158" name="Freeform 164"/>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path>
              </a:pathLst>
            </a:custGeom>
            <a:noFill/>
            <a:ln w="17463">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a:defRPr/>
              </a:pPr>
              <a:endParaRPr lang="en-US">
                <a:solidFill>
                  <a:srgbClr val="000000"/>
                </a:solidFill>
                <a:ea typeface="ＭＳ Ｐゴシック" charset="0"/>
              </a:endParaRPr>
            </a:p>
          </p:txBody>
        </p:sp>
        <p:sp>
          <p:nvSpPr>
            <p:cNvPr id="159" name="Line 165"/>
            <p:cNvSpPr>
              <a:spLocks noChangeShapeType="1"/>
            </p:cNvSpPr>
            <p:nvPr/>
          </p:nvSpPr>
          <p:spPr bwMode="auto">
            <a:xfrm flipV="1">
              <a:off x="1923" y="2525"/>
              <a:ext cx="83" cy="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60" name="Line 166"/>
            <p:cNvSpPr>
              <a:spLocks noChangeShapeType="1"/>
            </p:cNvSpPr>
            <p:nvPr/>
          </p:nvSpPr>
          <p:spPr bwMode="auto">
            <a:xfrm>
              <a:off x="2082" y="2608"/>
              <a:ext cx="73" cy="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61" name="Line 167"/>
            <p:cNvSpPr>
              <a:spLocks noChangeShapeType="1"/>
            </p:cNvSpPr>
            <p:nvPr/>
          </p:nvSpPr>
          <p:spPr bwMode="auto">
            <a:xfrm>
              <a:off x="1999" y="2526"/>
              <a:ext cx="87" cy="82"/>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62" name="Line 168"/>
            <p:cNvSpPr>
              <a:spLocks noChangeShapeType="1"/>
            </p:cNvSpPr>
            <p:nvPr/>
          </p:nvSpPr>
          <p:spPr bwMode="auto">
            <a:xfrm>
              <a:off x="1923" y="2603"/>
              <a:ext cx="83" cy="3"/>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63" name="Line 169"/>
            <p:cNvSpPr>
              <a:spLocks noChangeShapeType="1"/>
            </p:cNvSpPr>
            <p:nvPr/>
          </p:nvSpPr>
          <p:spPr bwMode="auto">
            <a:xfrm>
              <a:off x="2082" y="2523"/>
              <a:ext cx="73" cy="1"/>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64" name="Line 170"/>
            <p:cNvSpPr>
              <a:spLocks noChangeShapeType="1"/>
            </p:cNvSpPr>
            <p:nvPr/>
          </p:nvSpPr>
          <p:spPr bwMode="auto">
            <a:xfrm flipV="1">
              <a:off x="1999" y="2523"/>
              <a:ext cx="87" cy="80"/>
            </a:xfrm>
            <a:prstGeom prst="line">
              <a:avLst/>
            </a:prstGeom>
            <a:noFill/>
            <a:ln w="428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grpSp>
      <p:sp>
        <p:nvSpPr>
          <p:cNvPr id="179" name="Rectangle 59"/>
          <p:cNvSpPr>
            <a:spLocks noChangeArrowheads="1"/>
          </p:cNvSpPr>
          <p:nvPr/>
        </p:nvSpPr>
        <p:spPr bwMode="auto">
          <a:xfrm>
            <a:off x="7740650" y="3652838"/>
            <a:ext cx="24923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defRPr/>
            </a:pPr>
            <a:r>
              <a:rPr lang="en-US" altLang="zh-CN">
                <a:solidFill>
                  <a:srgbClr val="000000"/>
                </a:solidFill>
                <a:ea typeface="宋体" charset="0"/>
                <a:cs typeface="宋体" charset="0"/>
              </a:rPr>
              <a:t>i</a:t>
            </a:r>
            <a:endParaRPr lang="en-US">
              <a:solidFill>
                <a:srgbClr val="000000"/>
              </a:solidFill>
              <a:ea typeface="ＭＳ Ｐゴシック" charset="0"/>
            </a:endParaRPr>
          </a:p>
        </p:txBody>
      </p:sp>
      <p:sp>
        <p:nvSpPr>
          <p:cNvPr id="180" name="Rectangle 59"/>
          <p:cNvSpPr>
            <a:spLocks noChangeArrowheads="1"/>
          </p:cNvSpPr>
          <p:nvPr/>
        </p:nvSpPr>
        <p:spPr bwMode="auto">
          <a:xfrm>
            <a:off x="4086225" y="3870325"/>
            <a:ext cx="3206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defRPr/>
            </a:pPr>
            <a:r>
              <a:rPr lang="en-US" altLang="zh-CN">
                <a:solidFill>
                  <a:srgbClr val="000000"/>
                </a:solidFill>
                <a:ea typeface="宋体" charset="0"/>
                <a:cs typeface="宋体" charset="0"/>
              </a:rPr>
              <a:t>e</a:t>
            </a:r>
            <a:endParaRPr lang="en-US">
              <a:solidFill>
                <a:srgbClr val="000000"/>
              </a:solidFill>
              <a:ea typeface="ＭＳ Ｐゴシック" charset="0"/>
            </a:endParaRPr>
          </a:p>
        </p:txBody>
      </p:sp>
      <p:sp>
        <p:nvSpPr>
          <p:cNvPr id="181" name="Rectangle 59"/>
          <p:cNvSpPr>
            <a:spLocks noChangeArrowheads="1"/>
          </p:cNvSpPr>
          <p:nvPr/>
        </p:nvSpPr>
        <p:spPr bwMode="auto">
          <a:xfrm>
            <a:off x="5897563" y="4902200"/>
            <a:ext cx="30162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defRPr/>
            </a:pPr>
            <a:r>
              <a:rPr lang="en-US" altLang="zh-CN">
                <a:solidFill>
                  <a:srgbClr val="000000"/>
                </a:solidFill>
                <a:ea typeface="宋体" charset="0"/>
                <a:cs typeface="宋体" charset="0"/>
              </a:rPr>
              <a:t>f</a:t>
            </a:r>
            <a:endParaRPr lang="en-US">
              <a:solidFill>
                <a:srgbClr val="000000"/>
              </a:solidFill>
              <a:ea typeface="ＭＳ Ｐゴシック" charset="0"/>
            </a:endParaRPr>
          </a:p>
        </p:txBody>
      </p:sp>
      <p:sp>
        <p:nvSpPr>
          <p:cNvPr id="182" name="Rectangle 59"/>
          <p:cNvSpPr>
            <a:spLocks noChangeArrowheads="1"/>
          </p:cNvSpPr>
          <p:nvPr/>
        </p:nvSpPr>
        <p:spPr bwMode="auto">
          <a:xfrm>
            <a:off x="6646863" y="4768850"/>
            <a:ext cx="30638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defRPr/>
            </a:pPr>
            <a:r>
              <a:rPr lang="en-US" altLang="zh-CN">
                <a:solidFill>
                  <a:srgbClr val="000000"/>
                </a:solidFill>
                <a:ea typeface="宋体" charset="0"/>
                <a:cs typeface="宋体" charset="0"/>
              </a:rPr>
              <a:t>g</a:t>
            </a:r>
            <a:endParaRPr lang="en-US">
              <a:solidFill>
                <a:srgbClr val="000000"/>
              </a:solidFill>
              <a:ea typeface="ＭＳ Ｐゴシック" charset="0"/>
            </a:endParaRPr>
          </a:p>
        </p:txBody>
      </p:sp>
      <p:sp>
        <p:nvSpPr>
          <p:cNvPr id="183" name="Rectangle 59"/>
          <p:cNvSpPr>
            <a:spLocks noChangeArrowheads="1"/>
          </p:cNvSpPr>
          <p:nvPr/>
        </p:nvSpPr>
        <p:spPr bwMode="auto">
          <a:xfrm>
            <a:off x="8224838" y="5300663"/>
            <a:ext cx="31908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defRPr/>
            </a:pPr>
            <a:r>
              <a:rPr lang="en-US" altLang="zh-CN">
                <a:solidFill>
                  <a:srgbClr val="000000"/>
                </a:solidFill>
                <a:ea typeface="宋体" charset="0"/>
                <a:cs typeface="宋体" charset="0"/>
              </a:rPr>
              <a:t>h</a:t>
            </a:r>
            <a:endParaRPr lang="en-US">
              <a:solidFill>
                <a:srgbClr val="000000"/>
              </a:solidFill>
              <a:ea typeface="ＭＳ Ｐゴシック" charset="0"/>
            </a:endParaRPr>
          </a:p>
        </p:txBody>
      </p:sp>
      <p:sp>
        <p:nvSpPr>
          <p:cNvPr id="184" name="Rectangle 59"/>
          <p:cNvSpPr>
            <a:spLocks noChangeArrowheads="1"/>
          </p:cNvSpPr>
          <p:nvPr/>
        </p:nvSpPr>
        <p:spPr bwMode="auto">
          <a:xfrm>
            <a:off x="4135438" y="5018088"/>
            <a:ext cx="3206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defRPr/>
            </a:pPr>
            <a:r>
              <a:rPr lang="en-US" altLang="zh-CN">
                <a:solidFill>
                  <a:srgbClr val="000000"/>
                </a:solidFill>
                <a:ea typeface="宋体" charset="0"/>
                <a:cs typeface="宋体" charset="0"/>
              </a:rPr>
              <a:t>d</a:t>
            </a:r>
            <a:endParaRPr lang="en-US">
              <a:solidFill>
                <a:srgbClr val="000000"/>
              </a:solidFill>
              <a:ea typeface="ＭＳ Ｐゴシック" charset="0"/>
            </a:endParaRPr>
          </a:p>
        </p:txBody>
      </p:sp>
      <p:sp>
        <p:nvSpPr>
          <p:cNvPr id="185" name="Line 96"/>
          <p:cNvSpPr>
            <a:spLocks noChangeShapeType="1"/>
          </p:cNvSpPr>
          <p:nvPr/>
        </p:nvSpPr>
        <p:spPr bwMode="auto">
          <a:xfrm flipV="1">
            <a:off x="6249987" y="4675188"/>
            <a:ext cx="276226" cy="92869"/>
          </a:xfrm>
          <a:prstGeom prst="line">
            <a:avLst/>
          </a:prstGeom>
          <a:noFill/>
          <a:ln w="301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86" name="Line 96"/>
          <p:cNvSpPr>
            <a:spLocks noChangeShapeType="1"/>
          </p:cNvSpPr>
          <p:nvPr/>
        </p:nvSpPr>
        <p:spPr bwMode="auto">
          <a:xfrm>
            <a:off x="2844800" y="3740547"/>
            <a:ext cx="1277938" cy="644127"/>
          </a:xfrm>
          <a:prstGeom prst="line">
            <a:avLst/>
          </a:prstGeom>
          <a:noFill/>
          <a:ln w="301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87" name="Line 96"/>
          <p:cNvSpPr>
            <a:spLocks noChangeShapeType="1"/>
          </p:cNvSpPr>
          <p:nvPr/>
        </p:nvSpPr>
        <p:spPr bwMode="auto">
          <a:xfrm>
            <a:off x="2870200" y="3775075"/>
            <a:ext cx="1192214" cy="1023938"/>
          </a:xfrm>
          <a:prstGeom prst="line">
            <a:avLst/>
          </a:prstGeom>
          <a:noFill/>
          <a:ln w="30163">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a typeface="ＭＳ Ｐゴシック" charset="0"/>
            </a:endParaRPr>
          </a:p>
        </p:txBody>
      </p:sp>
      <p:sp>
        <p:nvSpPr>
          <p:cNvPr id="188" name="AutoShape 20"/>
          <p:cNvSpPr>
            <a:spLocks noChangeArrowheads="1"/>
          </p:cNvSpPr>
          <p:nvPr/>
        </p:nvSpPr>
        <p:spPr bwMode="auto">
          <a:xfrm>
            <a:off x="4541838" y="1382713"/>
            <a:ext cx="2989262" cy="1403350"/>
          </a:xfrm>
          <a:prstGeom prst="wedgeRoundRectCallout">
            <a:avLst>
              <a:gd name="adj1" fmla="val -48443"/>
              <a:gd name="adj2" fmla="val 150678"/>
              <a:gd name="adj3" fmla="val 16667"/>
            </a:avLst>
          </a:prstGeom>
          <a:solidFill>
            <a:schemeClr val="hlink"/>
          </a:solidFill>
          <a:ln w="9525">
            <a:solidFill>
              <a:schemeClr val="tx1"/>
            </a:solidFill>
            <a:miter lim="800000"/>
            <a:headEnd/>
            <a:tailEnd/>
          </a:ln>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pPr algn="ctr"/>
            <a:r>
              <a:rPr lang="en-US" altLang="zh-CN" sz="1800" b="1" dirty="0">
                <a:solidFill>
                  <a:srgbClr val="000000"/>
                </a:solidFill>
                <a:ea typeface="宋体" charset="-122"/>
              </a:rPr>
              <a:t>Instead of distributed computing, setting up the state of network selected devices.</a:t>
            </a:r>
            <a:endParaRPr lang="en-US" altLang="en-US" sz="1800" dirty="0">
              <a:solidFill>
                <a:srgbClr val="000000"/>
              </a:solidFill>
            </a:endParaRPr>
          </a:p>
        </p:txBody>
      </p:sp>
      <p:sp>
        <p:nvSpPr>
          <p:cNvPr id="189" name="AutoShape 20"/>
          <p:cNvSpPr>
            <a:spLocks noChangeArrowheads="1"/>
          </p:cNvSpPr>
          <p:nvPr/>
        </p:nvSpPr>
        <p:spPr bwMode="auto">
          <a:xfrm>
            <a:off x="4541838" y="1368426"/>
            <a:ext cx="3198812" cy="1403350"/>
          </a:xfrm>
          <a:prstGeom prst="wedgeRoundRectCallout">
            <a:avLst>
              <a:gd name="adj1" fmla="val 22508"/>
              <a:gd name="adj2" fmla="val 165158"/>
              <a:gd name="adj3" fmla="val 16667"/>
            </a:avLst>
          </a:prstGeom>
          <a:solidFill>
            <a:schemeClr val="hlink"/>
          </a:solidFill>
          <a:ln w="9525">
            <a:solidFill>
              <a:schemeClr val="tx1"/>
            </a:solidFill>
            <a:miter lim="800000"/>
            <a:headEnd/>
            <a:tailEnd/>
          </a:ln>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pPr algn="ctr"/>
            <a:r>
              <a:rPr lang="en-US" altLang="zh-CN" sz="1800" b="1" dirty="0">
                <a:solidFill>
                  <a:srgbClr val="000000"/>
                </a:solidFill>
                <a:ea typeface="宋体" charset="-122"/>
              </a:rPr>
              <a:t>Instead of distributed computing, directly setting up the state of network devices.</a:t>
            </a:r>
            <a:endParaRPr lang="en-US" altLang="en-US" sz="1800" dirty="0">
              <a:solidFill>
                <a:srgbClr val="000000"/>
              </a:solidFill>
            </a:endParaRPr>
          </a:p>
        </p:txBody>
      </p:sp>
      <p:sp>
        <p:nvSpPr>
          <p:cNvPr id="2" name="Rectangle 1"/>
          <p:cNvSpPr/>
          <p:nvPr/>
        </p:nvSpPr>
        <p:spPr>
          <a:xfrm>
            <a:off x="623888" y="6196568"/>
            <a:ext cx="5429692" cy="369332"/>
          </a:xfrm>
          <a:prstGeom prst="rect">
            <a:avLst/>
          </a:prstGeom>
        </p:spPr>
        <p:txBody>
          <a:bodyPr wrap="none">
            <a:spAutoFit/>
          </a:bodyPr>
          <a:lstStyle/>
          <a:p>
            <a:r>
              <a:rPr lang="en-US" altLang="en-US" dirty="0">
                <a:solidFill>
                  <a:srgbClr val="000000"/>
                </a:solidFill>
              </a:rPr>
              <a:t>Discussion: key components of the architecture?</a:t>
            </a:r>
            <a:endParaRPr lang="en-US" dirty="0">
              <a:solidFill>
                <a:srgbClr val="000000"/>
              </a:solidFill>
            </a:endParaRPr>
          </a:p>
        </p:txBody>
      </p:sp>
    </p:spTree>
    <p:extLst>
      <p:ext uri="{BB962C8B-B14F-4D97-AF65-F5344CB8AC3E}">
        <p14:creationId xmlns:p14="http://schemas.microsoft.com/office/powerpoint/2010/main" val="1611670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868" y="234516"/>
            <a:ext cx="8670310" cy="685484"/>
          </a:xfrm>
        </p:spPr>
        <p:txBody>
          <a:bodyPr/>
          <a:lstStyle/>
          <a:p>
            <a:r>
              <a:rPr lang="en-US" altLang="zh-CN" sz="3599" dirty="0"/>
              <a:t>What is Software Defined Networking (SDN)?</a:t>
            </a:r>
            <a:endParaRPr lang="en-US" sz="3599" dirty="0"/>
          </a:p>
        </p:txBody>
      </p:sp>
      <p:pic>
        <p:nvPicPr>
          <p:cNvPr id="5" name="Picture 4"/>
          <p:cNvPicPr>
            <a:picLocks noChangeAspect="1"/>
          </p:cNvPicPr>
          <p:nvPr/>
        </p:nvPicPr>
        <p:blipFill>
          <a:blip r:embed="rId3"/>
          <a:stretch>
            <a:fillRect/>
          </a:stretch>
        </p:blipFill>
        <p:spPr>
          <a:xfrm>
            <a:off x="258868" y="1451463"/>
            <a:ext cx="8883018" cy="5615350"/>
          </a:xfrm>
          <a:prstGeom prst="rect">
            <a:avLst/>
          </a:prstGeom>
        </p:spPr>
      </p:pic>
      <p:sp>
        <p:nvSpPr>
          <p:cNvPr id="4" name="Slide Number Placeholder 1">
            <a:extLst>
              <a:ext uri="{FF2B5EF4-FFF2-40B4-BE49-F238E27FC236}">
                <a16:creationId xmlns:a16="http://schemas.microsoft.com/office/drawing/2014/main" id="{5E82B699-CA26-8745-82E7-53C64CB9D2DD}"/>
              </a:ext>
            </a:extLst>
          </p:cNvPr>
          <p:cNvSpPr>
            <a:spLocks noGrp="1"/>
          </p:cNvSpPr>
          <p:nvPr>
            <p:ph type="sldNum" sz="quarter" idx="10"/>
          </p:nvPr>
        </p:nvSpPr>
        <p:spPr>
          <a:xfrm>
            <a:off x="8648700" y="6448425"/>
            <a:ext cx="4191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31</a:t>
            </a:fld>
            <a:endParaRPr lang="en-US" altLang="en-US" sz="1400" dirty="0">
              <a:solidFill>
                <a:srgbClr val="000000"/>
              </a:solidFill>
              <a:latin typeface="Times New Roman" charset="0"/>
            </a:endParaRPr>
          </a:p>
        </p:txBody>
      </p:sp>
    </p:spTree>
    <p:extLst>
      <p:ext uri="{BB962C8B-B14F-4D97-AF65-F5344CB8AC3E}">
        <p14:creationId xmlns:p14="http://schemas.microsoft.com/office/powerpoint/2010/main" val="3896171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What is SDN: a “Main-Stream” View</a:t>
            </a:r>
          </a:p>
        </p:txBody>
      </p:sp>
      <p:sp>
        <p:nvSpPr>
          <p:cNvPr id="3" name="Content Placeholder 2"/>
          <p:cNvSpPr>
            <a:spLocks noGrp="1"/>
          </p:cNvSpPr>
          <p:nvPr>
            <p:ph idx="1"/>
          </p:nvPr>
        </p:nvSpPr>
        <p:spPr>
          <a:xfrm>
            <a:off x="1005386" y="1468518"/>
            <a:ext cx="7065474" cy="4474681"/>
          </a:xfrm>
        </p:spPr>
        <p:txBody>
          <a:bodyPr/>
          <a:lstStyle/>
          <a:p>
            <a:pPr>
              <a:buFont typeface="Wingdings" pitchFamily="2" charset="2"/>
              <a:buChar char="q"/>
            </a:pPr>
            <a:r>
              <a:rPr lang="en-US" sz="1799" dirty="0"/>
              <a:t>Separation of data and control paths, with a logically centralized, programmable control plan</a:t>
            </a:r>
            <a:r>
              <a:rPr lang="en-US" altLang="zh-CN" sz="1799" dirty="0"/>
              <a:t>e</a:t>
            </a:r>
            <a:endParaRPr lang="en-US" sz="1799"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13840" y="4201476"/>
            <a:ext cx="1205942" cy="1078752"/>
          </a:xfrm>
          <a:prstGeom prst="rect">
            <a:avLst/>
          </a:prstGeom>
        </p:spPr>
      </p:pic>
      <p:grpSp>
        <p:nvGrpSpPr>
          <p:cNvPr id="10" name="Group 9"/>
          <p:cNvGrpSpPr/>
          <p:nvPr/>
        </p:nvGrpSpPr>
        <p:grpSpPr>
          <a:xfrm>
            <a:off x="1440782" y="3672305"/>
            <a:ext cx="1036687" cy="79338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68548" tIns="34275" rIns="68548" bIns="34275" numCol="1" rtlCol="0" anchor="t" anchorCtr="0" compatLnSpc="1">
              <a:prstTxWarp prst="textNoShape">
                <a:avLst/>
              </a:prstTxWarp>
            </a:bodyPr>
            <a:lstStyle/>
            <a:p>
              <a:pPr eaLnBrk="0" fontAlgn="base" hangingPunct="0">
                <a:spcBef>
                  <a:spcPct val="0"/>
                </a:spcBef>
                <a:spcAft>
                  <a:spcPct val="0"/>
                </a:spcAft>
              </a:pPr>
              <a:endParaRPr lang="en-US" sz="1799" baseline="-250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48" tIns="34275" rIns="68548" bIns="34275" numCol="1" rtlCol="0" anchor="t" anchorCtr="0" compatLnSpc="1">
              <a:prstTxWarp prst="textNoShape">
                <a:avLst/>
              </a:prstTxWarp>
            </a:bodyPr>
            <a:lstStyle/>
            <a:p>
              <a:pPr algn="ctr" eaLnBrk="0" fontAlgn="base" hangingPunct="0">
                <a:spcBef>
                  <a:spcPct val="0"/>
                </a:spcBef>
                <a:spcAft>
                  <a:spcPct val="0"/>
                </a:spcAft>
              </a:pPr>
              <a:r>
                <a:rPr lang="en-US" sz="1499" b="1" dirty="0" err="1">
                  <a:solidFill>
                    <a:schemeClr val="bg1"/>
                  </a:solidFill>
                  <a:effectLst>
                    <a:outerShdw blurRad="38100" dist="38100" dir="2700000" algn="tl">
                      <a:srgbClr val="000000">
                        <a:alpha val="43137"/>
                      </a:srgbClr>
                    </a:outerShdw>
                  </a:effectLst>
                  <a:ea typeface="ＭＳ Ｐゴシック" pitchFamily="-105" charset="-128"/>
                  <a:cs typeface="ＭＳ Ｐゴシック" pitchFamily="-105" charset="-128"/>
                </a:rPr>
                <a:t>Datapath</a:t>
              </a:r>
              <a:endParaRPr lang="en-US" sz="1499" b="1" dirty="0">
                <a:solidFill>
                  <a:schemeClr val="bg1"/>
                </a:solidFill>
                <a:effectLst>
                  <a:outerShdw blurRad="38100" dist="38100" dir="2700000" algn="tl">
                    <a:srgbClr val="000000">
                      <a:alpha val="43137"/>
                    </a:srgbClr>
                  </a:outerShdw>
                </a:effectLs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68548" tIns="34275" rIns="68548" bIns="34275" numCol="1" rtlCol="0" anchor="t" anchorCtr="0" compatLnSpc="1">
              <a:prstTxWarp prst="textNoShape">
                <a:avLst/>
              </a:prstTxWarp>
            </a:bodyPr>
            <a:lstStyle/>
            <a:p>
              <a:pPr algn="ctr" eaLnBrk="0" fontAlgn="base" hangingPunct="0">
                <a:spcBef>
                  <a:spcPct val="0"/>
                </a:spcBef>
                <a:spcAft>
                  <a:spcPct val="0"/>
                </a:spcAft>
              </a:pPr>
              <a:r>
                <a:rPr lang="en-US" sz="1499" b="1" dirty="0">
                  <a:solidFill>
                    <a:schemeClr val="bg1"/>
                  </a:solidFill>
                  <a:effectLst>
                    <a:outerShdw blurRad="38100" dist="38100" dir="2700000" algn="tl">
                      <a:srgbClr val="000000">
                        <a:alpha val="43137"/>
                      </a:srgbClr>
                    </a:outerShdw>
                  </a:effectLst>
                  <a:ea typeface="ＭＳ Ｐゴシック" pitchFamily="-105" charset="-128"/>
                  <a:cs typeface="ＭＳ Ｐゴシック" pitchFamily="-105" charset="-128"/>
                </a:rPr>
                <a:t>Control</a:t>
              </a:r>
            </a:p>
          </p:txBody>
        </p:sp>
      </p:grpSp>
      <p:grpSp>
        <p:nvGrpSpPr>
          <p:cNvPr id="11" name="Group 10"/>
          <p:cNvGrpSpPr/>
          <p:nvPr/>
        </p:nvGrpSpPr>
        <p:grpSpPr>
          <a:xfrm>
            <a:off x="2824442" y="2802758"/>
            <a:ext cx="1036687" cy="793383"/>
            <a:chOff x="973667" y="2525889"/>
            <a:chExt cx="1439333" cy="1058333"/>
          </a:xfrm>
        </p:grpSpPr>
        <p:sp>
          <p:nvSpPr>
            <p:cNvPr id="12" name="Rounded Rectangle 11"/>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68548" tIns="34275" rIns="68548" bIns="34275" numCol="1" rtlCol="0" anchor="t" anchorCtr="0" compatLnSpc="1">
              <a:prstTxWarp prst="textNoShape">
                <a:avLst/>
              </a:prstTxWarp>
            </a:bodyPr>
            <a:lstStyle/>
            <a:p>
              <a:pPr eaLnBrk="0" fontAlgn="base" hangingPunct="0">
                <a:spcBef>
                  <a:spcPct val="0"/>
                </a:spcBef>
                <a:spcAft>
                  <a:spcPct val="0"/>
                </a:spcAft>
              </a:pPr>
              <a:endParaRPr lang="en-US" sz="1799" baseline="-250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48" tIns="34275" rIns="68548" bIns="34275" numCol="1" rtlCol="0" anchor="t" anchorCtr="0" compatLnSpc="1">
              <a:prstTxWarp prst="textNoShape">
                <a:avLst/>
              </a:prstTxWarp>
            </a:bodyPr>
            <a:lstStyle/>
            <a:p>
              <a:pPr algn="ctr" eaLnBrk="0" fontAlgn="base" hangingPunct="0">
                <a:spcBef>
                  <a:spcPct val="0"/>
                </a:spcBef>
                <a:spcAft>
                  <a:spcPct val="0"/>
                </a:spcAft>
              </a:pPr>
              <a:r>
                <a:rPr lang="en-US" sz="1499" b="1" dirty="0" err="1">
                  <a:solidFill>
                    <a:schemeClr val="bg1"/>
                  </a:solidFill>
                  <a:effectLst>
                    <a:outerShdw blurRad="38100" dist="38100" dir="2700000" algn="tl">
                      <a:srgbClr val="000000">
                        <a:alpha val="43137"/>
                      </a:srgbClr>
                    </a:outerShdw>
                  </a:effectLst>
                  <a:ea typeface="ＭＳ Ｐゴシック" pitchFamily="-105" charset="-128"/>
                  <a:cs typeface="ＭＳ Ｐゴシック" pitchFamily="-105" charset="-128"/>
                </a:rPr>
                <a:t>Datapath</a:t>
              </a:r>
              <a:endParaRPr lang="en-US" sz="1499" b="1" dirty="0">
                <a:solidFill>
                  <a:schemeClr val="bg1"/>
                </a:solidFill>
                <a:effectLst>
                  <a:outerShdw blurRad="38100" dist="38100" dir="2700000" algn="tl">
                    <a:srgbClr val="000000">
                      <a:alpha val="43137"/>
                    </a:srgbClr>
                  </a:outerShdw>
                </a:effectLst>
                <a:ea typeface="ＭＳ Ｐゴシック" pitchFamily="-105" charset="-128"/>
                <a:cs typeface="ＭＳ Ｐゴシック" pitchFamily="-105" charset="-128"/>
              </a:endParaRPr>
            </a:p>
          </p:txBody>
        </p:sp>
        <p:sp>
          <p:nvSpPr>
            <p:cNvPr id="14" name="Rectangle 1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68548" tIns="34275" rIns="68548" bIns="34275" numCol="1" rtlCol="0" anchor="t" anchorCtr="0" compatLnSpc="1">
              <a:prstTxWarp prst="textNoShape">
                <a:avLst/>
              </a:prstTxWarp>
            </a:bodyPr>
            <a:lstStyle/>
            <a:p>
              <a:pPr algn="ctr" eaLnBrk="0" fontAlgn="base" hangingPunct="0">
                <a:spcBef>
                  <a:spcPct val="0"/>
                </a:spcBef>
                <a:spcAft>
                  <a:spcPct val="0"/>
                </a:spcAft>
              </a:pPr>
              <a:r>
                <a:rPr lang="en-US" sz="1499" b="1" dirty="0">
                  <a:solidFill>
                    <a:schemeClr val="bg1"/>
                  </a:solidFill>
                  <a:effectLst>
                    <a:outerShdw blurRad="38100" dist="38100" dir="2700000" algn="tl">
                      <a:srgbClr val="000000">
                        <a:alpha val="43137"/>
                      </a:srgbClr>
                    </a:outerShdw>
                  </a:effectLst>
                  <a:ea typeface="ＭＳ Ｐゴシック" pitchFamily="-105" charset="-128"/>
                  <a:cs typeface="ＭＳ Ｐゴシック" pitchFamily="-105" charset="-128"/>
                </a:rPr>
                <a:t>Control</a:t>
              </a:r>
            </a:p>
          </p:txBody>
        </p:sp>
      </p:grpSp>
      <p:grpSp>
        <p:nvGrpSpPr>
          <p:cNvPr id="15" name="Group 14"/>
          <p:cNvGrpSpPr/>
          <p:nvPr/>
        </p:nvGrpSpPr>
        <p:grpSpPr>
          <a:xfrm>
            <a:off x="2769435" y="4694184"/>
            <a:ext cx="1036687" cy="793383"/>
            <a:chOff x="973667" y="2525889"/>
            <a:chExt cx="1439333" cy="1058333"/>
          </a:xfrm>
        </p:grpSpPr>
        <p:sp>
          <p:nvSpPr>
            <p:cNvPr id="16" name="Rounded Rectangle 15"/>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68548" tIns="34275" rIns="68548" bIns="34275" numCol="1" rtlCol="0" anchor="t" anchorCtr="0" compatLnSpc="1">
              <a:prstTxWarp prst="textNoShape">
                <a:avLst/>
              </a:prstTxWarp>
            </a:bodyPr>
            <a:lstStyle/>
            <a:p>
              <a:pPr eaLnBrk="0" fontAlgn="base" hangingPunct="0">
                <a:spcBef>
                  <a:spcPct val="0"/>
                </a:spcBef>
                <a:spcAft>
                  <a:spcPct val="0"/>
                </a:spcAft>
              </a:pPr>
              <a:endParaRPr lang="en-US" sz="1799" baseline="-250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7" name="Rectangle 1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48" tIns="34275" rIns="68548" bIns="34275" numCol="1" rtlCol="0" anchor="t" anchorCtr="0" compatLnSpc="1">
              <a:prstTxWarp prst="textNoShape">
                <a:avLst/>
              </a:prstTxWarp>
            </a:bodyPr>
            <a:lstStyle/>
            <a:p>
              <a:pPr algn="ctr" eaLnBrk="0" fontAlgn="base" hangingPunct="0">
                <a:spcBef>
                  <a:spcPct val="0"/>
                </a:spcBef>
                <a:spcAft>
                  <a:spcPct val="0"/>
                </a:spcAft>
              </a:pPr>
              <a:r>
                <a:rPr lang="en-US" sz="1499" b="1" dirty="0" err="1">
                  <a:solidFill>
                    <a:schemeClr val="bg1"/>
                  </a:solidFill>
                  <a:effectLst>
                    <a:outerShdw blurRad="38100" dist="38100" dir="2700000" algn="tl">
                      <a:srgbClr val="000000">
                        <a:alpha val="43137"/>
                      </a:srgbClr>
                    </a:outerShdw>
                  </a:effectLst>
                  <a:ea typeface="ＭＳ Ｐゴシック" pitchFamily="-105" charset="-128"/>
                  <a:cs typeface="ＭＳ Ｐゴシック" pitchFamily="-105" charset="-128"/>
                </a:rPr>
                <a:t>Datapath</a:t>
              </a:r>
              <a:endParaRPr lang="en-US" sz="1499" b="1" dirty="0">
                <a:solidFill>
                  <a:schemeClr val="bg1"/>
                </a:solidFill>
                <a:effectLst>
                  <a:outerShdw blurRad="38100" dist="38100" dir="2700000" algn="tl">
                    <a:srgbClr val="000000">
                      <a:alpha val="43137"/>
                    </a:srgbClr>
                  </a:outerShdw>
                </a:effectLst>
                <a:ea typeface="ＭＳ Ｐゴシック" pitchFamily="-105" charset="-128"/>
                <a:cs typeface="ＭＳ Ｐゴシック" pitchFamily="-105" charset="-128"/>
              </a:endParaRPr>
            </a:p>
          </p:txBody>
        </p:sp>
        <p:sp>
          <p:nvSpPr>
            <p:cNvPr id="18" name="Rectangle 1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68548" tIns="34275" rIns="68548" bIns="34275" numCol="1" rtlCol="0" anchor="t" anchorCtr="0" compatLnSpc="1">
              <a:prstTxWarp prst="textNoShape">
                <a:avLst/>
              </a:prstTxWarp>
            </a:bodyPr>
            <a:lstStyle/>
            <a:p>
              <a:pPr algn="ctr" eaLnBrk="0" fontAlgn="base" hangingPunct="0">
                <a:spcBef>
                  <a:spcPct val="0"/>
                </a:spcBef>
                <a:spcAft>
                  <a:spcPct val="0"/>
                </a:spcAft>
              </a:pPr>
              <a:r>
                <a:rPr lang="en-US" sz="1499" b="1" dirty="0">
                  <a:solidFill>
                    <a:schemeClr val="bg1"/>
                  </a:solidFill>
                  <a:effectLst>
                    <a:outerShdw blurRad="38100" dist="38100" dir="2700000" algn="tl">
                      <a:srgbClr val="000000">
                        <a:alpha val="43137"/>
                      </a:srgbClr>
                    </a:outerShdw>
                  </a:effectLst>
                  <a:ea typeface="ＭＳ Ｐゴシック" pitchFamily="-105" charset="-128"/>
                  <a:cs typeface="ＭＳ Ｐゴシック" pitchFamily="-105" charset="-128"/>
                </a:rPr>
                <a:t>Control</a:t>
              </a:r>
            </a:p>
          </p:txBody>
        </p:sp>
      </p:grpSp>
      <p:cxnSp>
        <p:nvCxnSpPr>
          <p:cNvPr id="20" name="Straight Arrow Connector 19"/>
          <p:cNvCxnSpPr>
            <a:endCxn id="14" idx="1"/>
          </p:cNvCxnSpPr>
          <p:nvPr/>
        </p:nvCxnSpPr>
        <p:spPr bwMode="auto">
          <a:xfrm flipV="1">
            <a:off x="2234164" y="3039713"/>
            <a:ext cx="651258" cy="685484"/>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stCxn id="8" idx="3"/>
          </p:cNvCxnSpPr>
          <p:nvPr/>
        </p:nvCxnSpPr>
        <p:spPr bwMode="auto">
          <a:xfrm>
            <a:off x="2406324" y="3909261"/>
            <a:ext cx="737588" cy="852623"/>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3746881" y="3058756"/>
            <a:ext cx="530350" cy="1724286"/>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68548" tIns="34275" rIns="68548" bIns="34275" numCol="1" rtlCol="0" anchor="t" anchorCtr="0" compatLnSpc="1">
            <a:prstTxWarp prst="textNoShape">
              <a:avLst/>
            </a:prstTxWarp>
          </a:bodyPr>
          <a:lstStyle/>
          <a:p>
            <a:pPr eaLnBrk="0" fontAlgn="base" hangingPunct="0">
              <a:spcBef>
                <a:spcPct val="0"/>
              </a:spcBef>
              <a:spcAft>
                <a:spcPct val="0"/>
              </a:spcAft>
            </a:pPr>
            <a:endParaRPr lang="en-US" sz="1799" baseline="-250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2173770" y="2011533"/>
            <a:ext cx="393930" cy="149891"/>
          </a:xfrm>
          <a:prstGeom prst="rect">
            <a:avLst/>
          </a:prstGeom>
        </p:spPr>
        <p:txBody>
          <a:bodyPr wrap="none">
            <a:spAutoFit/>
          </a:bodyPr>
          <a:lstStyle/>
          <a:p>
            <a:r>
              <a:rPr lang="en-US" sz="375" dirty="0"/>
              <a:t>Traditional</a:t>
            </a:r>
          </a:p>
        </p:txBody>
      </p:sp>
      <p:sp>
        <p:nvSpPr>
          <p:cNvPr id="28" name="Rounded Rectangle 27"/>
          <p:cNvSpPr/>
          <p:nvPr/>
        </p:nvSpPr>
        <p:spPr bwMode="auto">
          <a:xfrm>
            <a:off x="1229214" y="2032646"/>
            <a:ext cx="3099483" cy="3691876"/>
          </a:xfrm>
          <a:prstGeom prst="roundRect">
            <a:avLst/>
          </a:prstGeom>
          <a:noFill/>
          <a:ln w="9525" cap="flat" cmpd="sng" algn="ctr">
            <a:solidFill>
              <a:schemeClr val="tx1"/>
            </a:solidFill>
            <a:prstDash val="sysDash"/>
            <a:round/>
            <a:headEnd type="none" w="med" len="med"/>
            <a:tailEnd type="none" w="med" len="med"/>
          </a:ln>
          <a:effectLst/>
        </p:spPr>
        <p:txBody>
          <a:bodyPr vert="horz" wrap="square" lIns="68548" tIns="34275" rIns="68548" bIns="34275" numCol="1" rtlCol="0" anchor="t" anchorCtr="0" compatLnSpc="1">
            <a:prstTxWarp prst="textNoShape">
              <a:avLst/>
            </a:prstTxWarp>
          </a:bodyPr>
          <a:lstStyle/>
          <a:p>
            <a:pPr eaLnBrk="0" fontAlgn="base" hangingPunct="0">
              <a:spcBef>
                <a:spcPct val="0"/>
              </a:spcBef>
              <a:spcAft>
                <a:spcPct val="0"/>
              </a:spcAft>
            </a:pPr>
            <a:endParaRPr lang="en-US" sz="1799" baseline="-250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2477468" y="3608835"/>
            <a:ext cx="486609" cy="460162"/>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stCxn id="16" idx="0"/>
            <a:endCxn id="12" idx="2"/>
          </p:cNvCxnSpPr>
          <p:nvPr/>
        </p:nvCxnSpPr>
        <p:spPr bwMode="auto">
          <a:xfrm flipV="1">
            <a:off x="3287779" y="3596141"/>
            <a:ext cx="55007" cy="109804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2509204" y="4338747"/>
            <a:ext cx="306776" cy="35966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79" name="Group 78"/>
          <p:cNvGrpSpPr/>
          <p:nvPr/>
        </p:nvGrpSpPr>
        <p:grpSpPr>
          <a:xfrm>
            <a:off x="4340173" y="1988260"/>
            <a:ext cx="3456136" cy="3712991"/>
            <a:chOff x="4262754" y="1507124"/>
            <a:chExt cx="4610312" cy="4952944"/>
          </a:xfrm>
        </p:grpSpPr>
        <p:pic>
          <p:nvPicPr>
            <p:cNvPr id="47" name="Picture 4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840111" y="4529667"/>
              <a:ext cx="1806222" cy="537294"/>
            </a:xfrm>
            <a:prstGeom prst="rect">
              <a:avLst/>
            </a:prstGeom>
          </p:spPr>
        </p:pic>
        <p:grpSp>
          <p:nvGrpSpPr>
            <p:cNvPr id="30" name="Group 29"/>
            <p:cNvGrpSpPr/>
            <p:nvPr/>
          </p:nvGrpSpPr>
          <p:grpSpPr>
            <a:xfrm>
              <a:off x="5020732" y="4219222"/>
              <a:ext cx="1382889" cy="561622"/>
              <a:chOff x="973667" y="3022600"/>
              <a:chExt cx="1439333" cy="561622"/>
            </a:xfrm>
          </p:grpSpPr>
          <p:sp>
            <p:nvSpPr>
              <p:cNvPr id="31" name="Rounded Rectangle 30"/>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68548" tIns="34275" rIns="68548" bIns="34275" numCol="1" rtlCol="0" anchor="t" anchorCtr="0" compatLnSpc="1">
                <a:prstTxWarp prst="textNoShape">
                  <a:avLst/>
                </a:prstTxWarp>
              </a:bodyPr>
              <a:lstStyle/>
              <a:p>
                <a:pPr eaLnBrk="0" fontAlgn="base" hangingPunct="0">
                  <a:spcBef>
                    <a:spcPct val="0"/>
                  </a:spcBef>
                  <a:spcAft>
                    <a:spcPct val="0"/>
                  </a:spcAft>
                </a:pPr>
                <a:endParaRPr lang="en-US" sz="1799" baseline="-250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48" tIns="34275" rIns="68548" bIns="34275" numCol="1" rtlCol="0" anchor="t" anchorCtr="0" compatLnSpc="1">
                <a:prstTxWarp prst="textNoShape">
                  <a:avLst/>
                </a:prstTxWarp>
              </a:bodyPr>
              <a:lstStyle/>
              <a:p>
                <a:pPr algn="ctr" eaLnBrk="0" fontAlgn="base" hangingPunct="0">
                  <a:spcBef>
                    <a:spcPct val="0"/>
                  </a:spcBef>
                  <a:spcAft>
                    <a:spcPct val="0"/>
                  </a:spcAft>
                </a:pPr>
                <a:r>
                  <a:rPr lang="en-US" sz="1499" b="1" dirty="0" err="1">
                    <a:solidFill>
                      <a:schemeClr val="bg1"/>
                    </a:solidFill>
                    <a:effectLst>
                      <a:outerShdw blurRad="38100" dist="38100" dir="2700000" algn="tl">
                        <a:srgbClr val="000000">
                          <a:alpha val="43137"/>
                        </a:srgbClr>
                      </a:outerShdw>
                    </a:effectLst>
                    <a:ea typeface="ＭＳ Ｐゴシック" pitchFamily="-105" charset="-128"/>
                    <a:cs typeface="ＭＳ Ｐゴシック" pitchFamily="-105" charset="-128"/>
                  </a:rPr>
                  <a:t>Datapath</a:t>
                </a:r>
                <a:endParaRPr lang="en-US" sz="1499" b="1" dirty="0">
                  <a:solidFill>
                    <a:schemeClr val="bg1"/>
                  </a:solidFill>
                  <a:effectLst>
                    <a:outerShdw blurRad="38100" dist="38100" dir="2700000" algn="tl">
                      <a:srgbClr val="000000">
                        <a:alpha val="43137"/>
                      </a:srgbClr>
                    </a:outerShdw>
                  </a:effectLst>
                  <a:ea typeface="ＭＳ Ｐゴシック" pitchFamily="-105" charset="-128"/>
                  <a:cs typeface="ＭＳ Ｐゴシック" pitchFamily="-105" charset="-128"/>
                </a:endParaRPr>
              </a:p>
            </p:txBody>
          </p:sp>
        </p:grpSp>
        <p:sp>
          <p:nvSpPr>
            <p:cNvPr id="35" name="Rounded Rectangle 34"/>
            <p:cNvSpPr/>
            <p:nvPr/>
          </p:nvSpPr>
          <p:spPr bwMode="auto">
            <a:xfrm>
              <a:off x="6824132" y="3146777"/>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68548" tIns="34275" rIns="68548" bIns="34275" numCol="1" rtlCol="0" anchor="t" anchorCtr="0" compatLnSpc="1">
              <a:prstTxWarp prst="textNoShape">
                <a:avLst/>
              </a:prstTxWarp>
            </a:bodyPr>
            <a:lstStyle/>
            <a:p>
              <a:pPr eaLnBrk="0" fontAlgn="base" hangingPunct="0">
                <a:spcBef>
                  <a:spcPct val="0"/>
                </a:spcBef>
                <a:spcAft>
                  <a:spcPct val="0"/>
                </a:spcAft>
              </a:pPr>
              <a:endParaRPr lang="en-US" sz="1799" baseline="-250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6" name="Rectangle 35"/>
            <p:cNvSpPr/>
            <p:nvPr/>
          </p:nvSpPr>
          <p:spPr bwMode="auto">
            <a:xfrm>
              <a:off x="6905477" y="3225800"/>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48" tIns="34275" rIns="68548" bIns="34275" numCol="1" rtlCol="0" anchor="t" anchorCtr="0" compatLnSpc="1">
              <a:prstTxWarp prst="textNoShape">
                <a:avLst/>
              </a:prstTxWarp>
            </a:bodyPr>
            <a:lstStyle/>
            <a:p>
              <a:pPr algn="ctr" eaLnBrk="0" fontAlgn="base" hangingPunct="0">
                <a:spcBef>
                  <a:spcPct val="0"/>
                </a:spcBef>
                <a:spcAft>
                  <a:spcPct val="0"/>
                </a:spcAft>
              </a:pPr>
              <a:r>
                <a:rPr lang="en-US" sz="1499" b="1" dirty="0" err="1">
                  <a:solidFill>
                    <a:schemeClr val="bg1"/>
                  </a:solidFill>
                  <a:effectLst>
                    <a:outerShdw blurRad="38100" dist="38100" dir="2700000" algn="tl">
                      <a:srgbClr val="000000">
                        <a:alpha val="43137"/>
                      </a:srgbClr>
                    </a:outerShdw>
                  </a:effectLst>
                  <a:ea typeface="ＭＳ Ｐゴシック" pitchFamily="-105" charset="-128"/>
                  <a:cs typeface="ＭＳ Ｐゴシック" pitchFamily="-105" charset="-128"/>
                </a:rPr>
                <a:t>Datapath</a:t>
              </a:r>
              <a:endParaRPr lang="en-US" sz="1499" b="1" dirty="0">
                <a:solidFill>
                  <a:schemeClr val="bg1"/>
                </a:solidFill>
                <a:effectLst>
                  <a:outerShdw blurRad="38100" dist="38100" dir="2700000" algn="tl">
                    <a:srgbClr val="000000">
                      <a:alpha val="43137"/>
                    </a:srgbClr>
                  </a:outerShdw>
                </a:effectLst>
                <a:ea typeface="ＭＳ Ｐゴシック" pitchFamily="-105" charset="-128"/>
                <a:cs typeface="ＭＳ Ｐゴシック" pitchFamily="-105" charset="-128"/>
              </a:endParaRPr>
            </a:p>
          </p:txBody>
        </p:sp>
        <p:sp>
          <p:nvSpPr>
            <p:cNvPr id="37" name="Rectangle 36"/>
            <p:cNvSpPr/>
            <p:nvPr/>
          </p:nvSpPr>
          <p:spPr bwMode="auto">
            <a:xfrm>
              <a:off x="5085144" y="2111021"/>
              <a:ext cx="3169856" cy="462845"/>
            </a:xfrm>
            <a:prstGeom prst="rect">
              <a:avLst/>
            </a:prstGeom>
            <a:solidFill>
              <a:schemeClr val="accent6">
                <a:lumMod val="75000"/>
              </a:schemeClr>
            </a:solidFill>
            <a:ln w="9525" cap="flat" cmpd="sng" algn="ctr">
              <a:solidFill>
                <a:srgbClr val="660066"/>
              </a:solidFill>
              <a:prstDash val="solid"/>
              <a:round/>
              <a:headEnd type="none" w="med" len="med"/>
              <a:tailEnd type="none" w="med" len="med"/>
            </a:ln>
            <a:effectLst/>
          </p:spPr>
          <p:txBody>
            <a:bodyPr vert="horz" wrap="square" lIns="68548" tIns="34275" rIns="68548" bIns="34275" numCol="1" rtlCol="0" anchor="t" anchorCtr="0" compatLnSpc="1">
              <a:prstTxWarp prst="textNoShape">
                <a:avLst/>
              </a:prstTxWarp>
            </a:bodyPr>
            <a:lstStyle/>
            <a:p>
              <a:pPr algn="ctr" eaLnBrk="0" fontAlgn="base" hangingPunct="0">
                <a:spcBef>
                  <a:spcPct val="0"/>
                </a:spcBef>
                <a:spcAft>
                  <a:spcPct val="0"/>
                </a:spcAft>
              </a:pPr>
              <a:r>
                <a:rPr lang="en-US" sz="1499" b="1" dirty="0">
                  <a:solidFill>
                    <a:schemeClr val="bg1"/>
                  </a:solidFill>
                  <a:effectLst>
                    <a:outerShdw blurRad="38100" dist="38100" dir="2700000" algn="tl">
                      <a:srgbClr val="000000">
                        <a:alpha val="43137"/>
                      </a:srgbClr>
                    </a:outerShdw>
                  </a:effectLst>
                  <a:ea typeface="ＭＳ Ｐゴシック" pitchFamily="-105" charset="-128"/>
                  <a:cs typeface="ＭＳ Ｐゴシック" pitchFamily="-105" charset="-128"/>
                </a:rPr>
                <a:t>Control</a:t>
              </a:r>
            </a:p>
          </p:txBody>
        </p:sp>
        <p:grpSp>
          <p:nvGrpSpPr>
            <p:cNvPr id="38" name="Group 37"/>
            <p:cNvGrpSpPr/>
            <p:nvPr/>
          </p:nvGrpSpPr>
          <p:grpSpPr>
            <a:xfrm>
              <a:off x="6849532" y="5432779"/>
              <a:ext cx="1382889" cy="598312"/>
              <a:chOff x="973667" y="3000021"/>
              <a:chExt cx="1439333" cy="598312"/>
            </a:xfrm>
          </p:grpSpPr>
          <p:sp>
            <p:nvSpPr>
              <p:cNvPr id="39" name="Rounded Rectangle 38"/>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68548" tIns="34275" rIns="68548" bIns="34275" numCol="1" rtlCol="0" anchor="t" anchorCtr="0" compatLnSpc="1">
                <a:prstTxWarp prst="textNoShape">
                  <a:avLst/>
                </a:prstTxWarp>
              </a:bodyPr>
              <a:lstStyle/>
              <a:p>
                <a:pPr eaLnBrk="0" fontAlgn="base" hangingPunct="0">
                  <a:spcBef>
                    <a:spcPct val="0"/>
                  </a:spcBef>
                  <a:spcAft>
                    <a:spcPct val="0"/>
                  </a:spcAft>
                </a:pPr>
                <a:endParaRPr lang="en-US" sz="1799" baseline="-250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0" name="Rectangle 39"/>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48" tIns="34275" rIns="68548" bIns="34275" numCol="1" rtlCol="0" anchor="t" anchorCtr="0" compatLnSpc="1">
                <a:prstTxWarp prst="textNoShape">
                  <a:avLst/>
                </a:prstTxWarp>
              </a:bodyPr>
              <a:lstStyle/>
              <a:p>
                <a:pPr algn="ctr" eaLnBrk="0" fontAlgn="base" hangingPunct="0">
                  <a:spcBef>
                    <a:spcPct val="0"/>
                  </a:spcBef>
                  <a:spcAft>
                    <a:spcPct val="0"/>
                  </a:spcAft>
                </a:pPr>
                <a:r>
                  <a:rPr lang="en-US" sz="1499" b="1" dirty="0" err="1">
                    <a:solidFill>
                      <a:schemeClr val="bg1"/>
                    </a:solidFill>
                    <a:effectLst>
                      <a:outerShdw blurRad="38100" dist="38100" dir="2700000" algn="tl">
                        <a:srgbClr val="000000">
                          <a:alpha val="43137"/>
                        </a:srgbClr>
                      </a:outerShdw>
                    </a:effectLst>
                    <a:ea typeface="ＭＳ Ｐゴシック" pitchFamily="-105" charset="-128"/>
                    <a:cs typeface="ＭＳ Ｐゴシック" pitchFamily="-105" charset="-128"/>
                  </a:rPr>
                  <a:t>Datapath</a:t>
                </a:r>
                <a:endParaRPr lang="en-US" sz="1499" b="1" dirty="0">
                  <a:solidFill>
                    <a:schemeClr val="bg1"/>
                  </a:solidFill>
                  <a:effectLst>
                    <a:outerShdw blurRad="38100" dist="38100" dir="2700000" algn="tl">
                      <a:srgbClr val="000000">
                        <a:alpha val="43137"/>
                      </a:srgbClr>
                    </a:outerShdw>
                  </a:effectLst>
                  <a:ea typeface="ＭＳ Ｐゴシック" pitchFamily="-105" charset="-128"/>
                  <a:cs typeface="ＭＳ Ｐゴシック" pitchFamily="-105" charset="-128"/>
                </a:endParaRPr>
              </a:p>
            </p:txBody>
          </p:sp>
        </p:grpSp>
        <p:sp>
          <p:nvSpPr>
            <p:cNvPr id="45" name="Rectangle 44"/>
            <p:cNvSpPr/>
            <p:nvPr/>
          </p:nvSpPr>
          <p:spPr>
            <a:xfrm>
              <a:off x="6181946" y="1507124"/>
              <a:ext cx="376078" cy="199948"/>
            </a:xfrm>
            <a:prstGeom prst="rect">
              <a:avLst/>
            </a:prstGeom>
          </p:spPr>
          <p:txBody>
            <a:bodyPr wrap="none">
              <a:spAutoFit/>
            </a:bodyPr>
            <a:lstStyle/>
            <a:p>
              <a:r>
                <a:rPr lang="en-US" sz="375" dirty="0"/>
                <a:t>SDN</a:t>
              </a:r>
            </a:p>
          </p:txBody>
        </p:sp>
        <p:sp>
          <p:nvSpPr>
            <p:cNvPr id="46" name="Rounded Rectangle 45"/>
            <p:cNvSpPr/>
            <p:nvPr/>
          </p:nvSpPr>
          <p:spPr bwMode="auto">
            <a:xfrm>
              <a:off x="4738511" y="1535290"/>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68548" tIns="34275" rIns="68548" bIns="34275" numCol="1" rtlCol="0" anchor="t" anchorCtr="0" compatLnSpc="1">
              <a:prstTxWarp prst="textNoShape">
                <a:avLst/>
              </a:prstTxWarp>
            </a:bodyPr>
            <a:lstStyle/>
            <a:p>
              <a:pPr eaLnBrk="0" fontAlgn="base" hangingPunct="0">
                <a:spcBef>
                  <a:spcPct val="0"/>
                </a:spcBef>
                <a:spcAft>
                  <a:spcPct val="0"/>
                </a:spcAft>
              </a:pPr>
              <a:endParaRPr lang="en-US" sz="1799" baseline="-250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6" name="Straight Arrow Connector 55"/>
            <p:cNvCxnSpPr/>
            <p:nvPr/>
          </p:nvCxnSpPr>
          <p:spPr bwMode="auto">
            <a:xfrm flipV="1">
              <a:off x="6064952" y="2596444"/>
              <a:ext cx="16934" cy="16058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58" name="Straight Arrow Connector 57"/>
            <p:cNvCxnSpPr/>
            <p:nvPr/>
          </p:nvCxnSpPr>
          <p:spPr bwMode="auto">
            <a:xfrm flipV="1">
              <a:off x="7275690" y="2582333"/>
              <a:ext cx="5645" cy="5644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62" name="Freeform 61"/>
            <p:cNvSpPr/>
            <p:nvPr/>
          </p:nvSpPr>
          <p:spPr>
            <a:xfrm>
              <a:off x="7972778" y="2582333"/>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68548" tIns="34275" rIns="68548" bIns="34275" numCol="1" rtlCol="0" anchor="t" anchorCtr="0" compatLnSpc="1">
              <a:prstTxWarp prst="textNoShape">
                <a:avLst/>
              </a:prstTxWarp>
            </a:bodyPr>
            <a:lstStyle/>
            <a:p>
              <a:pPr eaLnBrk="0" fontAlgn="base" hangingPunct="0">
                <a:spcBef>
                  <a:spcPct val="0"/>
                </a:spcBef>
                <a:spcAft>
                  <a:spcPct val="0"/>
                </a:spcAft>
              </a:pPr>
              <a:endParaRPr lang="en-US" sz="1799" baseline="-250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69" name="Straight Connector 68"/>
            <p:cNvCxnSpPr/>
            <p:nvPr/>
          </p:nvCxnSpPr>
          <p:spPr bwMode="auto">
            <a:xfrm flipV="1">
              <a:off x="6318955" y="3651956"/>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0" name="Straight Connector 69"/>
            <p:cNvCxnSpPr>
              <a:stCxn id="39" idx="0"/>
            </p:cNvCxnSpPr>
            <p:nvPr/>
          </p:nvCxnSpPr>
          <p:spPr bwMode="auto">
            <a:xfrm flipH="1" flipV="1">
              <a:off x="7501466" y="3691466"/>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3" name="Straight Connector 72"/>
            <p:cNvCxnSpPr/>
            <p:nvPr/>
          </p:nvCxnSpPr>
          <p:spPr bwMode="auto">
            <a:xfrm flipH="1" flipV="1">
              <a:off x="6389512" y="4555069"/>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75" name="Rectangle 74"/>
            <p:cNvSpPr/>
            <p:nvPr/>
          </p:nvSpPr>
          <p:spPr>
            <a:xfrm>
              <a:off x="5647234" y="2667057"/>
              <a:ext cx="461452" cy="353964"/>
            </a:xfrm>
            <a:prstGeom prst="rect">
              <a:avLst/>
            </a:prstGeom>
          </p:spPr>
          <p:txBody>
            <a:bodyPr wrap="none">
              <a:spAutoFit/>
            </a:bodyPr>
            <a:lstStyle/>
            <a:p>
              <a:pPr algn="r"/>
              <a:r>
                <a:rPr lang="en-US" sz="375" dirty="0">
                  <a:solidFill>
                    <a:schemeClr val="accent6">
                      <a:lumMod val="50000"/>
                    </a:schemeClr>
                  </a:solidFill>
                </a:rPr>
                <a:t>standard</a:t>
              </a:r>
              <a:br>
                <a:rPr lang="en-US" sz="375" dirty="0">
                  <a:solidFill>
                    <a:schemeClr val="accent6">
                      <a:lumMod val="50000"/>
                    </a:schemeClr>
                  </a:solidFill>
                </a:rPr>
              </a:br>
              <a:r>
                <a:rPr lang="en-US" sz="375" dirty="0">
                  <a:solidFill>
                    <a:schemeClr val="accent6">
                      <a:lumMod val="50000"/>
                    </a:schemeClr>
                  </a:solidFill>
                </a:rPr>
                <a:t>control</a:t>
              </a:r>
            </a:p>
            <a:p>
              <a:pPr algn="r"/>
              <a:r>
                <a:rPr lang="en-US" sz="375" dirty="0">
                  <a:solidFill>
                    <a:schemeClr val="accent6">
                      <a:lumMod val="50000"/>
                    </a:schemeClr>
                  </a:solidFill>
                </a:rPr>
                <a:t>protocol</a:t>
              </a:r>
            </a:p>
          </p:txBody>
        </p:sp>
        <p:pic>
          <p:nvPicPr>
            <p:cNvPr id="76" name="Picture 7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92999" y="1538644"/>
              <a:ext cx="694267" cy="930800"/>
            </a:xfrm>
            <a:prstGeom prst="rect">
              <a:avLst/>
            </a:prstGeom>
          </p:spPr>
        </p:pic>
        <p:sp>
          <p:nvSpPr>
            <p:cNvPr id="78" name="Right Arrow 77"/>
            <p:cNvSpPr/>
            <p:nvPr/>
          </p:nvSpPr>
          <p:spPr bwMode="auto">
            <a:xfrm>
              <a:off x="4262754" y="3555999"/>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48" tIns="34275" rIns="68548" bIns="34275" numCol="1" rtlCol="0" anchor="t" anchorCtr="0" compatLnSpc="1">
              <a:prstTxWarp prst="textNoShape">
                <a:avLst/>
              </a:prstTxWarp>
            </a:bodyPr>
            <a:lstStyle/>
            <a:p>
              <a:pPr eaLnBrk="0" fontAlgn="base" hangingPunct="0">
                <a:spcBef>
                  <a:spcPct val="0"/>
                </a:spcBef>
                <a:spcAft>
                  <a:spcPct val="0"/>
                </a:spcAft>
              </a:pPr>
              <a:endParaRPr lang="en-US" sz="1799" baseline="-250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48" name="Slide Number Placeholder 1">
            <a:extLst>
              <a:ext uri="{FF2B5EF4-FFF2-40B4-BE49-F238E27FC236}">
                <a16:creationId xmlns:a16="http://schemas.microsoft.com/office/drawing/2014/main" id="{1EB117F0-86C6-EC4A-9036-DBBCD0533851}"/>
              </a:ext>
            </a:extLst>
          </p:cNvPr>
          <p:cNvSpPr>
            <a:spLocks noGrp="1"/>
          </p:cNvSpPr>
          <p:nvPr>
            <p:ph type="sldNum" sz="quarter" idx="10"/>
          </p:nvPr>
        </p:nvSpPr>
        <p:spPr>
          <a:xfrm>
            <a:off x="8648700" y="6448425"/>
            <a:ext cx="4191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32</a:t>
            </a:fld>
            <a:endParaRPr lang="en-US" altLang="en-US" sz="1400" dirty="0">
              <a:solidFill>
                <a:srgbClr val="000000"/>
              </a:solidFill>
              <a:latin typeface="Times New Roman" charset="0"/>
            </a:endParaRPr>
          </a:p>
        </p:txBody>
      </p:sp>
    </p:spTree>
    <p:extLst>
      <p:ext uri="{BB962C8B-B14F-4D97-AF65-F5344CB8AC3E}">
        <p14:creationId xmlns:p14="http://schemas.microsoft.com/office/powerpoint/2010/main" val="77517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99" dirty="0"/>
              <a:t>Some Use Cases of SDN</a:t>
            </a:r>
          </a:p>
        </p:txBody>
      </p:sp>
      <p:sp>
        <p:nvSpPr>
          <p:cNvPr id="5" name="Content Placeholder 4"/>
          <p:cNvSpPr>
            <a:spLocks noGrp="1"/>
          </p:cNvSpPr>
          <p:nvPr>
            <p:ph idx="1"/>
          </p:nvPr>
        </p:nvSpPr>
        <p:spPr>
          <a:xfrm>
            <a:off x="6038878" y="991727"/>
            <a:ext cx="3103011" cy="5331535"/>
          </a:xfrm>
        </p:spPr>
        <p:txBody>
          <a:bodyPr/>
          <a:lstStyle/>
          <a:p>
            <a:pPr>
              <a:buFont typeface="Wingdings" pitchFamily="2" charset="2"/>
              <a:buChar char="q"/>
            </a:pPr>
            <a:r>
              <a:rPr lang="en-US" sz="2399" dirty="0"/>
              <a:t>128 Companies responded</a:t>
            </a:r>
          </a:p>
          <a:p>
            <a:pPr lvl="1">
              <a:buFont typeface="Courier New" panose="02070309020205020404" pitchFamily="49" charset="0"/>
              <a:buChar char="o"/>
            </a:pPr>
            <a:r>
              <a:rPr lang="en-US" sz="1999" dirty="0"/>
              <a:t>31% </a:t>
            </a:r>
            <a:r>
              <a:rPr lang="en-US" sz="1999" dirty="0" err="1"/>
              <a:t>Telcos</a:t>
            </a:r>
            <a:r>
              <a:rPr lang="en-US" sz="1999" dirty="0"/>
              <a:t>/Service Providers</a:t>
            </a:r>
          </a:p>
          <a:p>
            <a:pPr lvl="1">
              <a:buFont typeface="Courier New" panose="02070309020205020404" pitchFamily="49" charset="0"/>
              <a:buChar char="o"/>
            </a:pPr>
            <a:r>
              <a:rPr lang="en-US" sz="1999" dirty="0"/>
              <a:t>24% Research/Academia</a:t>
            </a:r>
          </a:p>
          <a:p>
            <a:pPr lvl="1">
              <a:buFont typeface="Courier New" panose="02070309020205020404" pitchFamily="49" charset="0"/>
              <a:buChar char="o"/>
            </a:pPr>
            <a:r>
              <a:rPr lang="en-US" sz="1999" dirty="0"/>
              <a:t>20% Enterprises</a:t>
            </a:r>
          </a:p>
          <a:p>
            <a:pPr lvl="1">
              <a:buFont typeface="Courier New" panose="02070309020205020404" pitchFamily="49" charset="0"/>
              <a:buChar char="o"/>
            </a:pPr>
            <a:r>
              <a:rPr lang="en-US" sz="1999" dirty="0"/>
              <a:t>10% Services/Consulting</a:t>
            </a:r>
          </a:p>
          <a:p>
            <a:pPr lvl="1">
              <a:buFont typeface="Courier New" panose="02070309020205020404" pitchFamily="49" charset="0"/>
              <a:buChar char="o"/>
            </a:pPr>
            <a:r>
              <a:rPr lang="en-US" sz="1999" dirty="0"/>
              <a:t>9% Software/Hardware</a:t>
            </a:r>
          </a:p>
          <a:p>
            <a:pPr lvl="1">
              <a:buFont typeface="Courier New" panose="02070309020205020404" pitchFamily="49" charset="0"/>
              <a:buChar char="o"/>
            </a:pPr>
            <a:r>
              <a:rPr lang="en-US" sz="1999" dirty="0"/>
              <a:t>6% Other</a:t>
            </a:r>
          </a:p>
        </p:txBody>
      </p:sp>
      <p:sp>
        <p:nvSpPr>
          <p:cNvPr id="9" name="Rectangle 8"/>
          <p:cNvSpPr/>
          <p:nvPr/>
        </p:nvSpPr>
        <p:spPr>
          <a:xfrm>
            <a:off x="235338" y="5715182"/>
            <a:ext cx="8906551" cy="307634"/>
          </a:xfrm>
          <a:prstGeom prst="rect">
            <a:avLst/>
          </a:prstGeom>
        </p:spPr>
        <p:txBody>
          <a:bodyPr wrap="square">
            <a:spAutoFit/>
          </a:bodyPr>
          <a:lstStyle/>
          <a:p>
            <a:r>
              <a:rPr lang="en-US" sz="1399" i="1" dirty="0"/>
              <a:t>Source: </a:t>
            </a:r>
            <a:r>
              <a:rPr lang="en-US" sz="1399" i="1" dirty="0" err="1"/>
              <a:t>Neela</a:t>
            </a:r>
            <a:r>
              <a:rPr lang="en-US" sz="1399" i="1" dirty="0"/>
              <a:t> Jacques, July 2015. </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86668" y="1545749"/>
            <a:ext cx="5983336" cy="885122"/>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90439" y="2445760"/>
            <a:ext cx="5983338" cy="2498190"/>
          </a:xfrm>
          <a:prstGeom prst="rect">
            <a:avLst/>
          </a:prstGeom>
        </p:spPr>
      </p:pic>
      <p:sp>
        <p:nvSpPr>
          <p:cNvPr id="8" name="Slide Number Placeholder 1">
            <a:extLst>
              <a:ext uri="{FF2B5EF4-FFF2-40B4-BE49-F238E27FC236}">
                <a16:creationId xmlns:a16="http://schemas.microsoft.com/office/drawing/2014/main" id="{E5A66CA3-EA2B-974D-984B-99331326DC6A}"/>
              </a:ext>
            </a:extLst>
          </p:cNvPr>
          <p:cNvSpPr>
            <a:spLocks noGrp="1"/>
          </p:cNvSpPr>
          <p:nvPr>
            <p:ph type="sldNum" sz="quarter" idx="10"/>
          </p:nvPr>
        </p:nvSpPr>
        <p:spPr>
          <a:xfrm>
            <a:off x="8648700" y="6448425"/>
            <a:ext cx="4191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33</a:t>
            </a:fld>
            <a:endParaRPr lang="en-US" altLang="en-US" sz="1400" dirty="0">
              <a:solidFill>
                <a:srgbClr val="000000"/>
              </a:solidFill>
              <a:latin typeface="Times New Roman" charset="0"/>
            </a:endParaRPr>
          </a:p>
        </p:txBody>
      </p:sp>
    </p:spTree>
    <p:extLst>
      <p:ext uri="{BB962C8B-B14F-4D97-AF65-F5344CB8AC3E}">
        <p14:creationId xmlns:p14="http://schemas.microsoft.com/office/powerpoint/2010/main" val="2801980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dirty="0"/>
              <a:t>Why SDN (A “Wiseman” View)?</a:t>
            </a:r>
          </a:p>
        </p:txBody>
      </p:sp>
      <p:sp>
        <p:nvSpPr>
          <p:cNvPr id="3" name="Content Placeholder 2"/>
          <p:cNvSpPr>
            <a:spLocks noGrp="1"/>
          </p:cNvSpPr>
          <p:nvPr>
            <p:ph idx="1"/>
          </p:nvPr>
        </p:nvSpPr>
        <p:spPr>
          <a:xfrm>
            <a:off x="416788" y="1611627"/>
            <a:ext cx="8400589" cy="3865089"/>
          </a:xfrm>
        </p:spPr>
        <p:txBody>
          <a:bodyPr>
            <a:noAutofit/>
          </a:bodyPr>
          <a:lstStyle/>
          <a:p>
            <a:pPr>
              <a:buFont typeface="Wingdings" pitchFamily="2" charset="2"/>
              <a:buChar char="q"/>
            </a:pPr>
            <a:r>
              <a:rPr lang="en-US" altLang="ja-JP" dirty="0">
                <a:ea typeface="ＭＳ Ｐゴシック" charset="0"/>
                <a:cs typeface="ＭＳ Ｐゴシック" charset="0"/>
              </a:rPr>
              <a:t>Distributed computing is hard, e.g.,</a:t>
            </a:r>
          </a:p>
          <a:p>
            <a:pPr lvl="1">
              <a:buFont typeface="Courier New" panose="02070309020205020404" pitchFamily="49" charset="0"/>
              <a:buChar char="o"/>
            </a:pPr>
            <a:r>
              <a:rPr lang="en-US" altLang="ja-JP" sz="2399" dirty="0">
                <a:cs typeface="ＭＳ Ｐゴシック" charset="0"/>
              </a:rPr>
              <a:t>FLP Impossibility Theorem</a:t>
            </a:r>
          </a:p>
          <a:p>
            <a:pPr lvl="1">
              <a:buFont typeface="Courier New" panose="02070309020205020404" pitchFamily="49" charset="0"/>
              <a:buChar char="o"/>
            </a:pPr>
            <a:r>
              <a:rPr lang="en-US" altLang="ja-JP" sz="2399" dirty="0">
                <a:cs typeface="ＭＳ Ｐゴシック" charset="0"/>
              </a:rPr>
              <a:t>Arrow’s Impossibility Theorem</a:t>
            </a:r>
          </a:p>
          <a:p>
            <a:pPr lvl="1"/>
            <a:endParaRPr lang="en-US" altLang="ja-JP" sz="2399" dirty="0">
              <a:cs typeface="ＭＳ Ｐゴシック" charset="0"/>
            </a:endParaRPr>
          </a:p>
          <a:p>
            <a:pPr>
              <a:buFont typeface="Wingdings" pitchFamily="2" charset="2"/>
              <a:buChar char="q"/>
            </a:pPr>
            <a:r>
              <a:rPr lang="en-US" altLang="ja-JP" dirty="0">
                <a:ea typeface="ＭＳ Ｐゴシック" charset="0"/>
                <a:cs typeface="ＭＳ Ｐゴシック" charset="0"/>
              </a:rPr>
              <a:t>Achieved good design for few distributed-computing tasks (e.g., state distribution, leader election). </a:t>
            </a:r>
          </a:p>
        </p:txBody>
      </p:sp>
      <p:sp>
        <p:nvSpPr>
          <p:cNvPr id="4" name="Slide Number Placeholder 1">
            <a:extLst>
              <a:ext uri="{FF2B5EF4-FFF2-40B4-BE49-F238E27FC236}">
                <a16:creationId xmlns:a16="http://schemas.microsoft.com/office/drawing/2014/main" id="{5C3CAFF5-16CA-1F4E-BAA5-6C8DF3D60301}"/>
              </a:ext>
            </a:extLst>
          </p:cNvPr>
          <p:cNvSpPr>
            <a:spLocks noGrp="1"/>
          </p:cNvSpPr>
          <p:nvPr>
            <p:ph type="sldNum" sz="quarter" idx="10"/>
          </p:nvPr>
        </p:nvSpPr>
        <p:spPr>
          <a:xfrm>
            <a:off x="8648700" y="6448425"/>
            <a:ext cx="4191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34</a:t>
            </a:fld>
            <a:endParaRPr lang="en-US" altLang="en-US" sz="1400" dirty="0">
              <a:solidFill>
                <a:srgbClr val="000000"/>
              </a:solidFill>
              <a:latin typeface="Times New Roman" charset="0"/>
            </a:endParaRPr>
          </a:p>
        </p:txBody>
      </p:sp>
    </p:spTree>
    <p:extLst>
      <p:ext uri="{BB962C8B-B14F-4D97-AF65-F5344CB8AC3E}">
        <p14:creationId xmlns:p14="http://schemas.microsoft.com/office/powerpoint/2010/main" val="20693964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dirty="0"/>
              <a:t>An Evolution View of </a:t>
            </a:r>
            <a:r>
              <a:rPr kumimoji="1" lang="en-US" altLang="zh-CN" dirty="0" err="1"/>
              <a:t>Intradomain</a:t>
            </a:r>
            <a:r>
              <a:rPr kumimoji="1" lang="en-US" altLang="zh-CN" dirty="0"/>
              <a:t> Routing Toward SDN</a:t>
            </a:r>
            <a:endParaRPr kumimoji="1" lang="zh-CN" altLang="en-US" dirty="0"/>
          </a:p>
        </p:txBody>
      </p:sp>
      <p:sp>
        <p:nvSpPr>
          <p:cNvPr id="5" name="幻灯片编号占位符 4"/>
          <p:cNvSpPr>
            <a:spLocks noGrp="1"/>
          </p:cNvSpPr>
          <p:nvPr>
            <p:ph type="sldNum" sz="quarter" idx="12"/>
          </p:nvPr>
        </p:nvSpPr>
        <p:spPr/>
        <p:txBody>
          <a:bodyPr/>
          <a:lstStyle/>
          <a:p>
            <a:pPr>
              <a:defRPr/>
            </a:pPr>
            <a:endParaRPr lang="en-US" altLang="x-none" dirty="0">
              <a:solidFill>
                <a:srgbClr val="000000"/>
              </a:solidFill>
            </a:endParaRPr>
          </a:p>
        </p:txBody>
      </p:sp>
      <p:cxnSp>
        <p:nvCxnSpPr>
          <p:cNvPr id="38" name="Straight Connector 49"/>
          <p:cNvCxnSpPr/>
          <p:nvPr/>
        </p:nvCxnSpPr>
        <p:spPr bwMode="auto">
          <a:xfrm flipV="1">
            <a:off x="3457738" y="4120124"/>
            <a:ext cx="1537400" cy="50776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pic>
        <p:nvPicPr>
          <p:cNvPr id="39"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41413" y="5248824"/>
            <a:ext cx="1886847" cy="1438337"/>
          </a:xfrm>
          <a:prstGeom prst="rect">
            <a:avLst/>
          </a:prstGeom>
        </p:spPr>
      </p:pic>
      <p:sp>
        <p:nvSpPr>
          <p:cNvPr id="40" name="Rounded Rectangle 90"/>
          <p:cNvSpPr/>
          <p:nvPr/>
        </p:nvSpPr>
        <p:spPr bwMode="auto">
          <a:xfrm>
            <a:off x="1638245" y="3852137"/>
            <a:ext cx="1904121" cy="1918225"/>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398" tIns="45699" rIns="91398" bIns="45699" numCol="1" rtlCol="0" anchor="t" anchorCtr="0" compatLnSpc="1">
            <a:prstTxWarp prst="textNoShape">
              <a:avLst/>
            </a:prstTxWarp>
          </a:bodyPr>
          <a:lstStyle/>
          <a:p>
            <a:pPr defTabSz="914032"/>
            <a:endParaRPr lang="en-US" sz="2399" baseline="-250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1" name="Rectangle 26"/>
          <p:cNvSpPr/>
          <p:nvPr/>
        </p:nvSpPr>
        <p:spPr>
          <a:xfrm>
            <a:off x="3292583" y="1299264"/>
            <a:ext cx="601169" cy="169326"/>
          </a:xfrm>
          <a:prstGeom prst="rect">
            <a:avLst/>
          </a:prstGeom>
        </p:spPr>
        <p:txBody>
          <a:bodyPr wrap="none">
            <a:spAutoFit/>
          </a:bodyPr>
          <a:lstStyle/>
          <a:p>
            <a:r>
              <a:rPr lang="en-US" sz="500" dirty="0"/>
              <a:t>Distance Vector</a:t>
            </a:r>
          </a:p>
        </p:txBody>
      </p:sp>
      <p:sp>
        <p:nvSpPr>
          <p:cNvPr id="42" name="Rounded Rectangle 27"/>
          <p:cNvSpPr/>
          <p:nvPr/>
        </p:nvSpPr>
        <p:spPr bwMode="auto">
          <a:xfrm>
            <a:off x="411149" y="1369730"/>
            <a:ext cx="7828047" cy="543026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398" tIns="45699" rIns="91398" bIns="45699" numCol="1" rtlCol="0" anchor="t" anchorCtr="0" compatLnSpc="1">
            <a:prstTxWarp prst="textNoShape">
              <a:avLst/>
            </a:prstTxWarp>
          </a:bodyPr>
          <a:lstStyle/>
          <a:p>
            <a:pPr defTabSz="914032"/>
            <a:endParaRPr lang="en-US" sz="3198" baseline="-250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3" name="Straight Connector 48"/>
          <p:cNvCxnSpPr/>
          <p:nvPr/>
        </p:nvCxnSpPr>
        <p:spPr bwMode="auto">
          <a:xfrm flipH="1">
            <a:off x="5686259" y="4374007"/>
            <a:ext cx="70523" cy="1212995"/>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44" name="Straight Connector 52"/>
          <p:cNvCxnSpPr/>
          <p:nvPr/>
        </p:nvCxnSpPr>
        <p:spPr bwMode="auto">
          <a:xfrm flipH="1" flipV="1">
            <a:off x="3528262" y="5488272"/>
            <a:ext cx="1438667" cy="69112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45" name="Rectangle 75"/>
          <p:cNvSpPr/>
          <p:nvPr/>
        </p:nvSpPr>
        <p:spPr bwMode="auto">
          <a:xfrm>
            <a:off x="1741650" y="5087701"/>
            <a:ext cx="1696342" cy="5190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398" tIns="45699" rIns="91398" bIns="45699" numCol="1" rtlCol="0" anchor="t" anchorCtr="0" compatLnSpc="1">
            <a:prstTxWarp prst="textNoShape">
              <a:avLst/>
            </a:prstTxWarp>
          </a:bodyPr>
          <a:lstStyle/>
          <a:p>
            <a:pPr algn="ctr" defTabSz="914032"/>
            <a:r>
              <a:rPr lang="en-US" sz="2000" b="1"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46" name="Rectangle 80"/>
          <p:cNvSpPr/>
          <p:nvPr/>
        </p:nvSpPr>
        <p:spPr bwMode="auto">
          <a:xfrm>
            <a:off x="1755753" y="4007288"/>
            <a:ext cx="1682237" cy="1023998"/>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398" tIns="45699" rIns="91398" bIns="45699" numCol="1" rtlCol="0" anchor="ctr" anchorCtr="0" compatLnSpc="1">
            <a:prstTxWarp prst="textNoShape">
              <a:avLst/>
            </a:prstTxWarp>
          </a:bodyPr>
          <a:lstStyle/>
          <a:p>
            <a:pPr lvl="0" algn="ctr" eaLnBrk="0" hangingPunct="0"/>
            <a:r>
              <a:rPr lang="en-US" sz="1999" b="1"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Ford</a:t>
            </a:r>
          </a:p>
        </p:txBody>
      </p:sp>
      <p:sp>
        <p:nvSpPr>
          <p:cNvPr id="47" name="Rectangle 84"/>
          <p:cNvSpPr/>
          <p:nvPr/>
        </p:nvSpPr>
        <p:spPr bwMode="auto">
          <a:xfrm>
            <a:off x="1747293" y="4407863"/>
            <a:ext cx="1682237" cy="634708"/>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398" tIns="45699" rIns="91398" bIns="45699" numCol="1" rtlCol="0" anchor="ctr" anchorCtr="0" compatLnSpc="1">
            <a:prstTxWarp prst="textNoShape">
              <a:avLst/>
            </a:prstTxWarp>
          </a:bodyPr>
          <a:lstStyle/>
          <a:p>
            <a:pPr lvl="0" algn="ctr" eaLnBrk="0" hangingPunct="0"/>
            <a:r>
              <a:rPr lang="en-US" sz="1999" b="1"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Link State</a:t>
            </a:r>
          </a:p>
        </p:txBody>
      </p:sp>
      <p:sp>
        <p:nvSpPr>
          <p:cNvPr id="48" name="Rectangle 85"/>
          <p:cNvSpPr/>
          <p:nvPr/>
        </p:nvSpPr>
        <p:spPr bwMode="auto">
          <a:xfrm>
            <a:off x="1765187" y="4001642"/>
            <a:ext cx="1678446" cy="372363"/>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398" tIns="45699" rIns="91398" bIns="45699" numCol="1" rtlCol="0" anchor="ctr" anchorCtr="0" compatLnSpc="1">
            <a:prstTxWarp prst="textNoShape">
              <a:avLst/>
            </a:prstTxWarp>
          </a:bodyPr>
          <a:lstStyle/>
          <a:p>
            <a:pPr algn="ctr" eaLnBrk="0" hangingPunct="0"/>
            <a:r>
              <a:rPr lang="en-US" sz="1999" b="1"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lang="en-US" sz="1999" b="1"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49" name="Rectangle 86"/>
          <p:cNvSpPr/>
          <p:nvPr/>
        </p:nvSpPr>
        <p:spPr bwMode="auto">
          <a:xfrm>
            <a:off x="1922661" y="2066497"/>
            <a:ext cx="5315108" cy="33287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398" tIns="45699" rIns="91398" bIns="45699" numCol="1" rtlCol="0" anchor="ctr" anchorCtr="0" compatLnSpc="1">
            <a:prstTxWarp prst="textNoShape">
              <a:avLst/>
            </a:prstTxWarp>
          </a:bodyPr>
          <a:lstStyle/>
          <a:p>
            <a:pPr lvl="0" algn="ctr" eaLnBrk="0" hangingPunct="0"/>
            <a:r>
              <a:rPr lang="en-US" sz="1999" b="1"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Logically Central Link State</a:t>
            </a:r>
          </a:p>
        </p:txBody>
      </p:sp>
      <p:sp>
        <p:nvSpPr>
          <p:cNvPr id="50" name="Rectangle 87"/>
          <p:cNvSpPr/>
          <p:nvPr/>
        </p:nvSpPr>
        <p:spPr bwMode="auto">
          <a:xfrm>
            <a:off x="1925478" y="1688497"/>
            <a:ext cx="5312291" cy="358255"/>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398" tIns="45699" rIns="91398" bIns="45699" numCol="1" rtlCol="0" anchor="t" anchorCtr="0" compatLnSpc="1">
            <a:prstTxWarp prst="textNoShape">
              <a:avLst/>
            </a:prstTxWarp>
          </a:bodyPr>
          <a:lstStyle/>
          <a:p>
            <a:pPr algn="ctr" defTabSz="914032"/>
            <a:r>
              <a:rPr lang="en-US" sz="1999" b="1"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p>
        </p:txBody>
      </p:sp>
      <p:pic>
        <p:nvPicPr>
          <p:cNvPr id="51" name="Picture 8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15899" y="1667711"/>
            <a:ext cx="524689" cy="703447"/>
          </a:xfrm>
          <a:prstGeom prst="rect">
            <a:avLst/>
          </a:prstGeom>
        </p:spPr>
      </p:pic>
      <p:sp>
        <p:nvSpPr>
          <p:cNvPr id="52" name="Rounded Rectangle 93"/>
          <p:cNvSpPr/>
          <p:nvPr/>
        </p:nvSpPr>
        <p:spPr bwMode="auto">
          <a:xfrm>
            <a:off x="5006420" y="2664530"/>
            <a:ext cx="1904121" cy="1918225"/>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398" tIns="45699" rIns="91398" bIns="45699" numCol="1" rtlCol="0" anchor="t" anchorCtr="0" compatLnSpc="1">
            <a:prstTxWarp prst="textNoShape">
              <a:avLst/>
            </a:prstTxWarp>
          </a:bodyPr>
          <a:lstStyle/>
          <a:p>
            <a:pPr defTabSz="914032"/>
            <a:endParaRPr lang="en-US" sz="2399" baseline="-250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3" name="Rectangle 94"/>
          <p:cNvSpPr/>
          <p:nvPr/>
        </p:nvSpPr>
        <p:spPr bwMode="auto">
          <a:xfrm>
            <a:off x="5109824" y="3900095"/>
            <a:ext cx="1696342" cy="5190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398" tIns="45699" rIns="91398" bIns="45699" numCol="1" rtlCol="0" anchor="t" anchorCtr="0" compatLnSpc="1">
            <a:prstTxWarp prst="textNoShape">
              <a:avLst/>
            </a:prstTxWarp>
          </a:bodyPr>
          <a:lstStyle/>
          <a:p>
            <a:pPr algn="ctr" defTabSz="914032"/>
            <a:r>
              <a:rPr lang="en-US" sz="2000" b="1"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4" name="Rectangle 95"/>
          <p:cNvSpPr/>
          <p:nvPr/>
        </p:nvSpPr>
        <p:spPr bwMode="auto">
          <a:xfrm>
            <a:off x="5123929" y="2819681"/>
            <a:ext cx="1682237" cy="1023998"/>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398" tIns="45699" rIns="91398" bIns="45699" numCol="1" rtlCol="0" anchor="ctr" anchorCtr="0" compatLnSpc="1">
            <a:prstTxWarp prst="textNoShape">
              <a:avLst/>
            </a:prstTxWarp>
          </a:bodyPr>
          <a:lstStyle/>
          <a:p>
            <a:pPr lvl="0" algn="ctr" eaLnBrk="0" hangingPunct="0"/>
            <a:r>
              <a:rPr lang="en-US" sz="1999" b="1"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Ford</a:t>
            </a:r>
          </a:p>
        </p:txBody>
      </p:sp>
      <p:sp>
        <p:nvSpPr>
          <p:cNvPr id="55" name="Rounded Rectangle 96"/>
          <p:cNvSpPr/>
          <p:nvPr/>
        </p:nvSpPr>
        <p:spPr bwMode="auto">
          <a:xfrm>
            <a:off x="4933078" y="4833815"/>
            <a:ext cx="1904121" cy="1918225"/>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398" tIns="45699" rIns="91398" bIns="45699" numCol="1" rtlCol="0" anchor="t" anchorCtr="0" compatLnSpc="1">
            <a:prstTxWarp prst="textNoShape">
              <a:avLst/>
            </a:prstTxWarp>
          </a:bodyPr>
          <a:lstStyle/>
          <a:p>
            <a:pPr defTabSz="914032"/>
            <a:endParaRPr lang="en-US" sz="2399" baseline="-250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6" name="Rectangle 97"/>
          <p:cNvSpPr/>
          <p:nvPr/>
        </p:nvSpPr>
        <p:spPr bwMode="auto">
          <a:xfrm>
            <a:off x="5022378" y="6069380"/>
            <a:ext cx="1696342" cy="5190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398" tIns="45699" rIns="91398" bIns="45699" numCol="1" rtlCol="0" anchor="t" anchorCtr="0" compatLnSpc="1">
            <a:prstTxWarp prst="textNoShape">
              <a:avLst/>
            </a:prstTxWarp>
          </a:bodyPr>
          <a:lstStyle/>
          <a:p>
            <a:pPr algn="ctr" defTabSz="914032"/>
            <a:r>
              <a:rPr lang="en-US" sz="2000" b="1"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7" name="Rectangle 98"/>
          <p:cNvSpPr/>
          <p:nvPr/>
        </p:nvSpPr>
        <p:spPr bwMode="auto">
          <a:xfrm>
            <a:off x="5036482" y="4988966"/>
            <a:ext cx="1682237" cy="1023998"/>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398" tIns="45699" rIns="91398" bIns="45699" numCol="1" rtlCol="0" anchor="ctr" anchorCtr="0" compatLnSpc="1">
            <a:prstTxWarp prst="textNoShape">
              <a:avLst/>
            </a:prstTxWarp>
          </a:bodyPr>
          <a:lstStyle/>
          <a:p>
            <a:pPr lvl="0" algn="ctr" eaLnBrk="0" hangingPunct="0"/>
            <a:r>
              <a:rPr lang="en-US" sz="1999" b="1"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Ford</a:t>
            </a:r>
          </a:p>
        </p:txBody>
      </p:sp>
      <p:cxnSp>
        <p:nvCxnSpPr>
          <p:cNvPr id="58" name="Straight Arrow Connector 19"/>
          <p:cNvCxnSpPr/>
          <p:nvPr/>
        </p:nvCxnSpPr>
        <p:spPr bwMode="auto">
          <a:xfrm flipV="1">
            <a:off x="3457738" y="3543248"/>
            <a:ext cx="1666191" cy="929492"/>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59" name="Straight Arrow Connector 20"/>
          <p:cNvCxnSpPr>
            <a:endCxn id="57" idx="1"/>
          </p:cNvCxnSpPr>
          <p:nvPr/>
        </p:nvCxnSpPr>
        <p:spPr bwMode="auto">
          <a:xfrm>
            <a:off x="3443633" y="4839460"/>
            <a:ext cx="1592849" cy="661506"/>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60" name="Freeform 25"/>
          <p:cNvSpPr/>
          <p:nvPr/>
        </p:nvSpPr>
        <p:spPr>
          <a:xfrm>
            <a:off x="6720173" y="3499522"/>
            <a:ext cx="829798" cy="2327258"/>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398" tIns="45699" rIns="91398" bIns="45699" numCol="1" rtlCol="0" anchor="t" anchorCtr="0" compatLnSpc="1">
            <a:prstTxWarp prst="textNoShape">
              <a:avLst/>
            </a:prstTxWarp>
          </a:bodyPr>
          <a:lstStyle/>
          <a:p>
            <a:pPr defTabSz="914032"/>
            <a:endParaRPr lang="en-US" sz="3198" baseline="-250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1" name="Rectangle 106"/>
          <p:cNvSpPr/>
          <p:nvPr/>
        </p:nvSpPr>
        <p:spPr bwMode="auto">
          <a:xfrm>
            <a:off x="5129573" y="3206151"/>
            <a:ext cx="1682237" cy="634708"/>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398" tIns="45699" rIns="91398" bIns="45699" numCol="1" rtlCol="0" anchor="ctr" anchorCtr="0" compatLnSpc="1">
            <a:prstTxWarp prst="textNoShape">
              <a:avLst/>
            </a:prstTxWarp>
          </a:bodyPr>
          <a:lstStyle/>
          <a:p>
            <a:pPr lvl="0" algn="ctr" eaLnBrk="0" hangingPunct="0"/>
            <a:r>
              <a:rPr lang="en-US" sz="1999" b="1"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Link State</a:t>
            </a:r>
          </a:p>
        </p:txBody>
      </p:sp>
      <p:sp>
        <p:nvSpPr>
          <p:cNvPr id="62" name="Rectangle 107"/>
          <p:cNvSpPr/>
          <p:nvPr/>
        </p:nvSpPr>
        <p:spPr bwMode="auto">
          <a:xfrm>
            <a:off x="5042124" y="5375437"/>
            <a:ext cx="1682237" cy="634708"/>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398" tIns="45699" rIns="91398" bIns="45699" numCol="1" rtlCol="0" anchor="ctr" anchorCtr="0" compatLnSpc="1">
            <a:prstTxWarp prst="textNoShape">
              <a:avLst/>
            </a:prstTxWarp>
          </a:bodyPr>
          <a:lstStyle/>
          <a:p>
            <a:pPr lvl="0" algn="ctr" eaLnBrk="0" hangingPunct="0"/>
            <a:r>
              <a:rPr lang="en-US" sz="1999" b="1"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Link State</a:t>
            </a:r>
          </a:p>
        </p:txBody>
      </p:sp>
      <p:sp>
        <p:nvSpPr>
          <p:cNvPr id="63" name="Rectangle 108"/>
          <p:cNvSpPr/>
          <p:nvPr/>
        </p:nvSpPr>
        <p:spPr bwMode="auto">
          <a:xfrm>
            <a:off x="5105155" y="2799931"/>
            <a:ext cx="1678446" cy="372363"/>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398" tIns="45699" rIns="91398" bIns="45699" numCol="1" rtlCol="0" anchor="ctr" anchorCtr="0" compatLnSpc="1">
            <a:prstTxWarp prst="textNoShape">
              <a:avLst/>
            </a:prstTxWarp>
          </a:bodyPr>
          <a:lstStyle/>
          <a:p>
            <a:pPr algn="ctr" eaLnBrk="0" hangingPunct="0"/>
            <a:r>
              <a:rPr lang="en-US" sz="1999" b="1"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lang="en-US" sz="1999" b="1"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4" name="Rectangle 109"/>
          <p:cNvSpPr/>
          <p:nvPr/>
        </p:nvSpPr>
        <p:spPr bwMode="auto">
          <a:xfrm>
            <a:off x="5045916" y="4983321"/>
            <a:ext cx="1678446" cy="372363"/>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398" tIns="45699" rIns="91398" bIns="45699" numCol="1" rtlCol="0" anchor="ctr" anchorCtr="0" compatLnSpc="1">
            <a:prstTxWarp prst="textNoShape">
              <a:avLst/>
            </a:prstTxWarp>
          </a:bodyPr>
          <a:lstStyle/>
          <a:p>
            <a:pPr algn="ctr" eaLnBrk="0" hangingPunct="0"/>
            <a:r>
              <a:rPr lang="en-US" sz="1999" b="1"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lang="en-US" sz="1999" b="1"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5" name="Rectangle 110"/>
          <p:cNvSpPr/>
          <p:nvPr/>
        </p:nvSpPr>
        <p:spPr>
          <a:xfrm>
            <a:off x="3614167" y="1296445"/>
            <a:ext cx="448955" cy="169326"/>
          </a:xfrm>
          <a:prstGeom prst="rect">
            <a:avLst/>
          </a:prstGeom>
        </p:spPr>
        <p:txBody>
          <a:bodyPr wrap="none">
            <a:spAutoFit/>
          </a:bodyPr>
          <a:lstStyle/>
          <a:p>
            <a:r>
              <a:rPr lang="en-US" sz="500" dirty="0"/>
              <a:t>Link State</a:t>
            </a:r>
          </a:p>
        </p:txBody>
      </p:sp>
      <p:sp>
        <p:nvSpPr>
          <p:cNvPr id="66" name="Rectangle 112"/>
          <p:cNvSpPr/>
          <p:nvPr/>
        </p:nvSpPr>
        <p:spPr>
          <a:xfrm>
            <a:off x="4136037" y="1310548"/>
            <a:ext cx="312762" cy="169326"/>
          </a:xfrm>
          <a:prstGeom prst="rect">
            <a:avLst/>
          </a:prstGeom>
        </p:spPr>
        <p:txBody>
          <a:bodyPr wrap="none">
            <a:spAutoFit/>
          </a:bodyPr>
          <a:lstStyle/>
          <a:p>
            <a:r>
              <a:rPr lang="en-US" sz="500" dirty="0"/>
              <a:t>SDN</a:t>
            </a:r>
          </a:p>
        </p:txBody>
      </p:sp>
      <p:cxnSp>
        <p:nvCxnSpPr>
          <p:cNvPr id="67" name="Straight Arrow Connector 113"/>
          <p:cNvCxnSpPr/>
          <p:nvPr/>
        </p:nvCxnSpPr>
        <p:spPr bwMode="auto">
          <a:xfrm flipV="1">
            <a:off x="2442208" y="2413469"/>
            <a:ext cx="14105" cy="1466878"/>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68" name="Straight Arrow Connector 115"/>
          <p:cNvCxnSpPr/>
          <p:nvPr/>
        </p:nvCxnSpPr>
        <p:spPr bwMode="auto">
          <a:xfrm flipH="1" flipV="1">
            <a:off x="5485979" y="2396545"/>
            <a:ext cx="2822" cy="313121"/>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69" name="Freeform 117"/>
          <p:cNvSpPr/>
          <p:nvPr/>
        </p:nvSpPr>
        <p:spPr>
          <a:xfrm>
            <a:off x="6603060" y="2399368"/>
            <a:ext cx="664334" cy="2482405"/>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398" tIns="45699" rIns="91398" bIns="45699" numCol="1" rtlCol="0" anchor="t" anchorCtr="0" compatLnSpc="1">
            <a:prstTxWarp prst="textNoShape">
              <a:avLst/>
            </a:prstTxWarp>
          </a:bodyPr>
          <a:lstStyle/>
          <a:p>
            <a:pPr defTabSz="914032"/>
            <a:endParaRPr lang="en-US" sz="2399" baseline="-250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0" name="Rectangle 35"/>
          <p:cNvSpPr/>
          <p:nvPr/>
        </p:nvSpPr>
        <p:spPr>
          <a:xfrm>
            <a:off x="914161" y="2455843"/>
            <a:ext cx="1568935" cy="1324623"/>
          </a:xfrm>
          <a:prstGeom prst="rect">
            <a:avLst/>
          </a:prstGeom>
        </p:spPr>
        <p:txBody>
          <a:bodyPr wrap="none">
            <a:spAutoFit/>
          </a:bodyPr>
          <a:lstStyle/>
          <a:p>
            <a:pPr algn="r"/>
            <a:r>
              <a:rPr lang="en-US" sz="1999" dirty="0">
                <a:solidFill>
                  <a:srgbClr val="660066"/>
                </a:solidFill>
              </a:rPr>
              <a:t>notification/</a:t>
            </a:r>
          </a:p>
          <a:p>
            <a:pPr algn="r"/>
            <a:r>
              <a:rPr lang="en-US" sz="1999" dirty="0">
                <a:solidFill>
                  <a:srgbClr val="660066"/>
                </a:solidFill>
              </a:rPr>
              <a:t>management/</a:t>
            </a:r>
            <a:br>
              <a:rPr lang="en-US" sz="1999" dirty="0">
                <a:solidFill>
                  <a:srgbClr val="660066"/>
                </a:solidFill>
              </a:rPr>
            </a:br>
            <a:r>
              <a:rPr lang="en-US" sz="1999" dirty="0">
                <a:solidFill>
                  <a:srgbClr val="660066"/>
                </a:solidFill>
              </a:rPr>
              <a:t>control</a:t>
            </a:r>
          </a:p>
          <a:p>
            <a:pPr algn="r"/>
            <a:r>
              <a:rPr lang="en-US" sz="1999" dirty="0">
                <a:solidFill>
                  <a:srgbClr val="660066"/>
                </a:solidFill>
              </a:rPr>
              <a:t>protocol</a:t>
            </a:r>
          </a:p>
        </p:txBody>
      </p:sp>
      <p:sp>
        <p:nvSpPr>
          <p:cNvPr id="37" name="Slide Number Placeholder 1">
            <a:extLst>
              <a:ext uri="{FF2B5EF4-FFF2-40B4-BE49-F238E27FC236}">
                <a16:creationId xmlns:a16="http://schemas.microsoft.com/office/drawing/2014/main" id="{3CDE5DA5-7909-D645-8587-F8C13236F671}"/>
              </a:ext>
            </a:extLst>
          </p:cNvPr>
          <p:cNvSpPr>
            <a:spLocks noGrp="1"/>
          </p:cNvSpPr>
          <p:nvPr>
            <p:ph type="sldNum" sz="quarter" idx="10"/>
          </p:nvPr>
        </p:nvSpPr>
        <p:spPr>
          <a:xfrm>
            <a:off x="8648700" y="6448425"/>
            <a:ext cx="4191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35</a:t>
            </a:fld>
            <a:endParaRPr lang="en-US" altLang="en-US" sz="1400" dirty="0">
              <a:solidFill>
                <a:srgbClr val="000000"/>
              </a:solidFill>
              <a:latin typeface="Times New Roman" charset="0"/>
            </a:endParaRPr>
          </a:p>
        </p:txBody>
      </p:sp>
    </p:spTree>
    <p:extLst>
      <p:ext uri="{BB962C8B-B14F-4D97-AF65-F5344CB8AC3E}">
        <p14:creationId xmlns:p14="http://schemas.microsoft.com/office/powerpoint/2010/main" val="196946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54"/>
                                        </p:tgtEl>
                                      </p:cBhvr>
                                    </p:animEffect>
                                    <p:set>
                                      <p:cBhvr>
                                        <p:cTn id="10" dur="1" fill="hold">
                                          <p:stCondLst>
                                            <p:cond delay="499"/>
                                          </p:stCondLst>
                                        </p:cTn>
                                        <p:tgtEl>
                                          <p:spTgt spid="54"/>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57"/>
                                        </p:tgtEl>
                                      </p:cBhvr>
                                    </p:animEffect>
                                    <p:set>
                                      <p:cBhvr>
                                        <p:cTn id="13" dur="1" fill="hold">
                                          <p:stCondLst>
                                            <p:cond delay="499"/>
                                          </p:stCondLst>
                                        </p:cTn>
                                        <p:tgtEl>
                                          <p:spTgt spid="57"/>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41"/>
                                        </p:tgtEl>
                                      </p:cBhvr>
                                    </p:animEffect>
                                    <p:set>
                                      <p:cBhvr>
                                        <p:cTn id="16" dur="1" fill="hold">
                                          <p:stCondLst>
                                            <p:cond delay="499"/>
                                          </p:stCondLst>
                                        </p:cTn>
                                        <p:tgtEl>
                                          <p:spTgt spid="4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6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1" nodeType="clickEffect">
                                  <p:stCondLst>
                                    <p:cond delay="0"/>
                                  </p:stCondLst>
                                  <p:childTnLst>
                                    <p:animMotion origin="layout" path="M 0 0 L 0.14201 -0.34167 " pathEditMode="relative" ptsTypes="AA">
                                      <p:cBhvr>
                                        <p:cTn id="48" dur="2000" fill="hold"/>
                                        <p:tgtEl>
                                          <p:spTgt spid="47"/>
                                        </p:tgtEl>
                                        <p:attrNameLst>
                                          <p:attrName>ppt_x</p:attrName>
                                          <p:attrName>ppt_y</p:attrName>
                                        </p:attrNameLst>
                                      </p:cBhvr>
                                    </p:animMotion>
                                  </p:childTnLst>
                                </p:cTn>
                              </p:par>
                            </p:childTnLst>
                          </p:cTn>
                        </p:par>
                        <p:par>
                          <p:cTn id="49" fill="hold">
                            <p:stCondLst>
                              <p:cond delay="2000"/>
                            </p:stCondLst>
                            <p:childTnLst>
                              <p:par>
                                <p:cTn id="50" presetID="1" presetClass="exit" presetSubtype="0" fill="hold" grpId="2" nodeType="afterEffect">
                                  <p:stCondLst>
                                    <p:cond delay="0"/>
                                  </p:stCondLst>
                                  <p:childTnLst>
                                    <p:set>
                                      <p:cBhvr>
                                        <p:cTn id="51" dur="1" fill="hold">
                                          <p:stCondLst>
                                            <p:cond delay="0"/>
                                          </p:stCondLst>
                                        </p:cTn>
                                        <p:tgtEl>
                                          <p:spTgt spid="47"/>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0" presetClass="path" presetSubtype="0" accel="50000" decel="50000" fill="hold" grpId="1" nodeType="clickEffect">
                                  <p:stCondLst>
                                    <p:cond delay="0"/>
                                  </p:stCondLst>
                                  <p:childTnLst>
                                    <p:animMotion origin="layout" path="M 0 0 L -0.08646 -0.19352 " pathEditMode="relative" ptsTypes="AA">
                                      <p:cBhvr>
                                        <p:cTn id="55" dur="2000" fill="hold"/>
                                        <p:tgtEl>
                                          <p:spTgt spid="61"/>
                                        </p:tgtEl>
                                        <p:attrNameLst>
                                          <p:attrName>ppt_x</p:attrName>
                                          <p:attrName>ppt_y</p:attrName>
                                        </p:attrNameLst>
                                      </p:cBhvr>
                                    </p:animMotion>
                                  </p:childTnLst>
                                </p:cTn>
                              </p:par>
                            </p:childTnLst>
                          </p:cTn>
                        </p:par>
                        <p:par>
                          <p:cTn id="56" fill="hold">
                            <p:stCondLst>
                              <p:cond delay="2000"/>
                            </p:stCondLst>
                            <p:childTnLst>
                              <p:par>
                                <p:cTn id="57" presetID="1" presetClass="exit" presetSubtype="0" fill="hold" grpId="2" nodeType="afterEffect">
                                  <p:stCondLst>
                                    <p:cond delay="0"/>
                                  </p:stCondLst>
                                  <p:childTnLst>
                                    <p:set>
                                      <p:cBhvr>
                                        <p:cTn id="58" dur="1" fill="hold">
                                          <p:stCondLst>
                                            <p:cond delay="0"/>
                                          </p:stCondLst>
                                        </p:cTn>
                                        <p:tgtEl>
                                          <p:spTgt spid="6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grpId="1" nodeType="clickEffect">
                                  <p:stCondLst>
                                    <p:cond delay="0"/>
                                  </p:stCondLst>
                                  <p:childTnLst>
                                    <p:animMotion origin="layout" path="M 0 0 L -0.10643 -0.5 " pathEditMode="relative" ptsTypes="AA">
                                      <p:cBhvr>
                                        <p:cTn id="62" dur="2000" fill="hold"/>
                                        <p:tgtEl>
                                          <p:spTgt spid="62"/>
                                        </p:tgtEl>
                                        <p:attrNameLst>
                                          <p:attrName>ppt_x</p:attrName>
                                          <p:attrName>ppt_y</p:attrName>
                                        </p:attrNameLst>
                                      </p:cBhvr>
                                    </p:animMotion>
                                  </p:childTnLst>
                                </p:cTn>
                              </p:par>
                            </p:childTnLst>
                          </p:cTn>
                        </p:par>
                        <p:par>
                          <p:cTn id="63" fill="hold">
                            <p:stCondLst>
                              <p:cond delay="2000"/>
                            </p:stCondLst>
                            <p:childTnLst>
                              <p:par>
                                <p:cTn id="64" presetID="1" presetClass="exit" presetSubtype="0" fill="hold" grpId="2" nodeType="afterEffect">
                                  <p:stCondLst>
                                    <p:cond delay="0"/>
                                  </p:stCondLst>
                                  <p:childTnLst>
                                    <p:set>
                                      <p:cBhvr>
                                        <p:cTn id="65" dur="1" fill="hold">
                                          <p:stCondLst>
                                            <p:cond delay="0"/>
                                          </p:stCondLst>
                                        </p:cTn>
                                        <p:tgtEl>
                                          <p:spTgt spid="6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5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0" presetClass="path" presetSubtype="0" accel="50000" decel="50000" fill="hold" grpId="1" nodeType="clickEffect">
                                  <p:stCondLst>
                                    <p:cond delay="0"/>
                                  </p:stCondLst>
                                  <p:childTnLst>
                                    <p:animMotion origin="layout" path="M 0 0 L 0.06476 -0.33935 " pathEditMode="relative" ptsTypes="AA">
                                      <p:cBhvr>
                                        <p:cTn id="73" dur="2000" fill="hold"/>
                                        <p:tgtEl>
                                          <p:spTgt spid="48"/>
                                        </p:tgtEl>
                                        <p:attrNameLst>
                                          <p:attrName>ppt_x</p:attrName>
                                          <p:attrName>ppt_y</p:attrName>
                                        </p:attrNameLst>
                                      </p:cBhvr>
                                    </p:animMotion>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2" nodeType="clickEffect">
                                  <p:stCondLst>
                                    <p:cond delay="0"/>
                                  </p:stCondLst>
                                  <p:childTnLst>
                                    <p:set>
                                      <p:cBhvr>
                                        <p:cTn id="77" dur="1" fill="hold">
                                          <p:stCondLst>
                                            <p:cond delay="0"/>
                                          </p:stCondLst>
                                        </p:cTn>
                                        <p:tgtEl>
                                          <p:spTgt spid="48"/>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0" presetClass="path" presetSubtype="0" accel="50000" decel="50000" fill="hold" grpId="1" nodeType="clickEffect">
                                  <p:stCondLst>
                                    <p:cond delay="0"/>
                                  </p:stCondLst>
                                  <p:childTnLst>
                                    <p:animMotion origin="layout" path="M 0 0 L -0.03541 -0.15857 " pathEditMode="relative" ptsTypes="AA">
                                      <p:cBhvr>
                                        <p:cTn id="81" dur="2000" fill="hold"/>
                                        <p:tgtEl>
                                          <p:spTgt spid="63"/>
                                        </p:tgtEl>
                                        <p:attrNameLst>
                                          <p:attrName>ppt_x</p:attrName>
                                          <p:attrName>ppt_y</p:attrName>
                                        </p:attrNameLst>
                                      </p:cBhvr>
                                    </p:animMotion>
                                  </p:childTnLst>
                                </p:cTn>
                              </p:par>
                            </p:childTnLst>
                          </p:cTn>
                        </p:par>
                        <p:par>
                          <p:cTn id="82" fill="hold">
                            <p:stCondLst>
                              <p:cond delay="2000"/>
                            </p:stCondLst>
                            <p:childTnLst>
                              <p:par>
                                <p:cTn id="83" presetID="1" presetClass="exit" presetSubtype="0" fill="hold" grpId="2" nodeType="afterEffect">
                                  <p:stCondLst>
                                    <p:cond delay="0"/>
                                  </p:stCondLst>
                                  <p:childTnLst>
                                    <p:set>
                                      <p:cBhvr>
                                        <p:cTn id="84" dur="1" fill="hold">
                                          <p:stCondLst>
                                            <p:cond delay="0"/>
                                          </p:stCondLst>
                                        </p:cTn>
                                        <p:tgtEl>
                                          <p:spTgt spid="63"/>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0" presetClass="path" presetSubtype="0" accel="50000" decel="50000" fill="hold" grpId="1" nodeType="clickEffect">
                                  <p:stCondLst>
                                    <p:cond delay="0"/>
                                  </p:stCondLst>
                                  <p:childTnLst>
                                    <p:animMotion origin="layout" path="M 0 0 L -0.01093 -0.47523 " pathEditMode="relative" ptsTypes="AA">
                                      <p:cBhvr>
                                        <p:cTn id="88" dur="2000" fill="hold"/>
                                        <p:tgtEl>
                                          <p:spTgt spid="64"/>
                                        </p:tgtEl>
                                        <p:attrNameLst>
                                          <p:attrName>ppt_x</p:attrName>
                                          <p:attrName>ppt_y</p:attrName>
                                        </p:attrNameLst>
                                      </p:cBhvr>
                                    </p:animMotion>
                                  </p:childTnLst>
                                </p:cTn>
                              </p:par>
                            </p:childTnLst>
                          </p:cTn>
                        </p:par>
                        <p:par>
                          <p:cTn id="89" fill="hold">
                            <p:stCondLst>
                              <p:cond delay="2000"/>
                            </p:stCondLst>
                            <p:childTnLst>
                              <p:par>
                                <p:cTn id="90" presetID="1" presetClass="exit" presetSubtype="0" fill="hold" grpId="2" nodeType="afterEffect">
                                  <p:stCondLst>
                                    <p:cond delay="0"/>
                                  </p:stCondLst>
                                  <p:childTnLst>
                                    <p:set>
                                      <p:cBhvr>
                                        <p:cTn id="91" dur="1" fill="hold">
                                          <p:stCondLst>
                                            <p:cond delay="0"/>
                                          </p:stCondLst>
                                        </p:cTn>
                                        <p:tgtEl>
                                          <p:spTgt spid="64"/>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nodeType="clickEffect">
                                  <p:stCondLst>
                                    <p:cond delay="0"/>
                                  </p:stCondLst>
                                  <p:childTnLst>
                                    <p:set>
                                      <p:cBhvr>
                                        <p:cTn id="95" dur="1" fill="hold">
                                          <p:stCondLst>
                                            <p:cond delay="0"/>
                                          </p:stCondLst>
                                        </p:cTn>
                                        <p:tgtEl>
                                          <p:spTgt spid="58"/>
                                        </p:tgtEl>
                                        <p:attrNameLst>
                                          <p:attrName>style.visibility</p:attrName>
                                        </p:attrNameLst>
                                      </p:cBhvr>
                                      <p:to>
                                        <p:strVal val="hidden"/>
                                      </p:to>
                                    </p:set>
                                  </p:childTnLst>
                                </p:cTn>
                              </p:par>
                              <p:par>
                                <p:cTn id="96" presetID="1" presetClass="exit" presetSubtype="0" fill="hold" grpId="0" nodeType="withEffect">
                                  <p:stCondLst>
                                    <p:cond delay="0"/>
                                  </p:stCondLst>
                                  <p:childTnLst>
                                    <p:set>
                                      <p:cBhvr>
                                        <p:cTn id="97" dur="1" fill="hold">
                                          <p:stCondLst>
                                            <p:cond delay="0"/>
                                          </p:stCondLst>
                                        </p:cTn>
                                        <p:tgtEl>
                                          <p:spTgt spid="60"/>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59"/>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67"/>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68"/>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69"/>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70"/>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6" grpId="0" animBg="1"/>
      <p:bldP spid="47" grpId="0" animBg="1"/>
      <p:bldP spid="47" grpId="1" animBg="1"/>
      <p:bldP spid="47" grpId="2" animBg="1"/>
      <p:bldP spid="48" grpId="0" animBg="1"/>
      <p:bldP spid="48" grpId="1" animBg="1"/>
      <p:bldP spid="48" grpId="2" animBg="1"/>
      <p:bldP spid="49" grpId="0" animBg="1"/>
      <p:bldP spid="50" grpId="0" animBg="1"/>
      <p:bldP spid="54" grpId="0" animBg="1"/>
      <p:bldP spid="57" grpId="0" animBg="1"/>
      <p:bldP spid="60" grpId="0" animBg="1"/>
      <p:bldP spid="61" grpId="0" animBg="1"/>
      <p:bldP spid="61" grpId="1" animBg="1"/>
      <p:bldP spid="61" grpId="2" animBg="1"/>
      <p:bldP spid="62" grpId="0" animBg="1"/>
      <p:bldP spid="62" grpId="1" animBg="1"/>
      <p:bldP spid="62" grpId="2" animBg="1"/>
      <p:bldP spid="63" grpId="0" animBg="1"/>
      <p:bldP spid="63" grpId="1" animBg="1"/>
      <p:bldP spid="63" grpId="2" animBg="1"/>
      <p:bldP spid="64" grpId="0" animBg="1"/>
      <p:bldP spid="64" grpId="1" animBg="1"/>
      <p:bldP spid="64" grpId="2" animBg="1"/>
      <p:bldP spid="65" grpId="0"/>
      <p:bldP spid="65" grpId="1"/>
      <p:bldP spid="66" grpId="0"/>
      <p:bldP spid="69" grpId="0" animBg="1"/>
      <p:bldP spid="7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Software-Defined Networking (SDN)</a:t>
            </a:r>
            <a:br>
              <a:rPr kumimoji="1" lang="en-US" altLang="zh-CN" dirty="0"/>
            </a:br>
            <a:endParaRPr kumimoji="1" lang="zh-CN" altLang="en-US" dirty="0"/>
          </a:p>
        </p:txBody>
      </p:sp>
      <p:sp>
        <p:nvSpPr>
          <p:cNvPr id="3" name="内容占位符 2"/>
          <p:cNvSpPr>
            <a:spLocks noGrp="1"/>
          </p:cNvSpPr>
          <p:nvPr>
            <p:ph idx="1"/>
          </p:nvPr>
        </p:nvSpPr>
        <p:spPr>
          <a:xfrm>
            <a:off x="534527" y="1601258"/>
            <a:ext cx="3757497" cy="4645383"/>
          </a:xfrm>
        </p:spPr>
        <p:txBody>
          <a:bodyPr/>
          <a:lstStyle/>
          <a:p>
            <a:pPr>
              <a:buFont typeface="Wingdings" pitchFamily="2" charset="2"/>
              <a:buChar char="q"/>
            </a:pPr>
            <a:r>
              <a:rPr kumimoji="1" lang="en-US" altLang="zh-CN" dirty="0"/>
              <a:t>Directly programmable </a:t>
            </a:r>
          </a:p>
          <a:p>
            <a:pPr>
              <a:buFont typeface="Wingdings" pitchFamily="2" charset="2"/>
              <a:buChar char="q"/>
            </a:pPr>
            <a:r>
              <a:rPr kumimoji="1" lang="en-US" altLang="zh-CN" dirty="0"/>
              <a:t>Agile</a:t>
            </a:r>
          </a:p>
          <a:p>
            <a:pPr>
              <a:buFont typeface="Wingdings" pitchFamily="2" charset="2"/>
              <a:buChar char="q"/>
            </a:pPr>
            <a:r>
              <a:rPr kumimoji="1" lang="en-US" altLang="zh-CN" dirty="0"/>
              <a:t>Centrally managed</a:t>
            </a:r>
          </a:p>
          <a:p>
            <a:pPr>
              <a:buFont typeface="Wingdings" pitchFamily="2" charset="2"/>
              <a:buChar char="q"/>
            </a:pPr>
            <a:r>
              <a:rPr kumimoji="1" lang="en-US" altLang="zh-CN" dirty="0"/>
              <a:t>Programmatically configured</a:t>
            </a:r>
          </a:p>
          <a:p>
            <a:pPr>
              <a:buFont typeface="Wingdings" pitchFamily="2" charset="2"/>
              <a:buChar char="q"/>
            </a:pPr>
            <a:r>
              <a:rPr kumimoji="1" lang="en-US" altLang="zh-CN" dirty="0"/>
              <a:t>Open standards-based and vendor-neutral</a:t>
            </a:r>
            <a:endParaRPr kumimoji="1" lang="zh-CN" altLang="en-US" dirty="0"/>
          </a:p>
        </p:txBody>
      </p:sp>
      <p:sp>
        <p:nvSpPr>
          <p:cNvPr id="4" name="幻灯片编号占位符 3"/>
          <p:cNvSpPr>
            <a:spLocks noGrp="1"/>
          </p:cNvSpPr>
          <p:nvPr>
            <p:ph type="sldNum" sz="quarter" idx="12"/>
          </p:nvPr>
        </p:nvSpPr>
        <p:spPr/>
        <p:txBody>
          <a:bodyPr/>
          <a:lstStyle/>
          <a:p>
            <a:pPr>
              <a:defRPr/>
            </a:pPr>
            <a:endParaRPr lang="en-US" altLang="x-none" dirty="0">
              <a:solidFill>
                <a:srgbClr val="000000"/>
              </a:solidFill>
            </a:endParaRPr>
          </a:p>
        </p:txBody>
      </p:sp>
      <p:pic>
        <p:nvPicPr>
          <p:cNvPr id="5" name="图片 4"/>
          <p:cNvPicPr>
            <a:picLocks noChangeAspect="1"/>
          </p:cNvPicPr>
          <p:nvPr/>
        </p:nvPicPr>
        <p:blipFill rotWithShape="1">
          <a:blip r:embed="rId3"/>
          <a:srcRect r="27005"/>
          <a:stretch/>
        </p:blipFill>
        <p:spPr>
          <a:xfrm>
            <a:off x="4142030" y="1601258"/>
            <a:ext cx="4999858" cy="4483984"/>
          </a:xfrm>
          <a:prstGeom prst="rect">
            <a:avLst/>
          </a:prstGeom>
        </p:spPr>
      </p:pic>
      <p:sp>
        <p:nvSpPr>
          <p:cNvPr id="7" name="矩形 6"/>
          <p:cNvSpPr/>
          <p:nvPr/>
        </p:nvSpPr>
        <p:spPr>
          <a:xfrm>
            <a:off x="2113" y="6594927"/>
            <a:ext cx="8970604" cy="261489"/>
          </a:xfrm>
          <a:prstGeom prst="rect">
            <a:avLst/>
          </a:prstGeom>
        </p:spPr>
        <p:txBody>
          <a:bodyPr wrap="square">
            <a:spAutoFit/>
          </a:bodyPr>
          <a:lstStyle/>
          <a:p>
            <a:r>
              <a:rPr lang="en-US" altLang="zh-CN" sz="1100" dirty="0"/>
              <a:t>https://</a:t>
            </a:r>
            <a:r>
              <a:rPr lang="en-US" altLang="zh-CN" sz="1100" dirty="0" err="1"/>
              <a:t>www.opennetworking.org</a:t>
            </a:r>
            <a:r>
              <a:rPr lang="en-US" altLang="zh-CN" sz="1100" dirty="0"/>
              <a:t>/</a:t>
            </a:r>
            <a:r>
              <a:rPr lang="en-US" altLang="zh-CN" sz="1100" dirty="0" err="1"/>
              <a:t>sdn</a:t>
            </a:r>
            <a:r>
              <a:rPr lang="en-US" altLang="zh-CN" sz="1100" dirty="0"/>
              <a:t>-resources/</a:t>
            </a:r>
            <a:r>
              <a:rPr lang="en-US" altLang="zh-CN" sz="1100" dirty="0" err="1"/>
              <a:t>sdn</a:t>
            </a:r>
            <a:r>
              <a:rPr lang="en-US" altLang="zh-CN" sz="1100" dirty="0"/>
              <a:t>-definition</a:t>
            </a:r>
            <a:endParaRPr lang="zh-CN" altLang="en-US" sz="1100" dirty="0"/>
          </a:p>
        </p:txBody>
      </p:sp>
      <p:sp>
        <p:nvSpPr>
          <p:cNvPr id="8" name="Slide Number Placeholder 1">
            <a:extLst>
              <a:ext uri="{FF2B5EF4-FFF2-40B4-BE49-F238E27FC236}">
                <a16:creationId xmlns:a16="http://schemas.microsoft.com/office/drawing/2014/main" id="{D4B62B56-759F-6C4C-A9B4-7287333A9FDA}"/>
              </a:ext>
            </a:extLst>
          </p:cNvPr>
          <p:cNvSpPr>
            <a:spLocks noGrp="1"/>
          </p:cNvSpPr>
          <p:nvPr>
            <p:ph type="sldNum" sz="quarter" idx="10"/>
          </p:nvPr>
        </p:nvSpPr>
        <p:spPr>
          <a:xfrm>
            <a:off x="8648700" y="6448425"/>
            <a:ext cx="4191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36</a:t>
            </a:fld>
            <a:endParaRPr lang="en-US" altLang="en-US" sz="1400" dirty="0">
              <a:solidFill>
                <a:srgbClr val="000000"/>
              </a:solidFill>
              <a:latin typeface="Times New Roman" charset="0"/>
            </a:endParaRPr>
          </a:p>
        </p:txBody>
      </p:sp>
    </p:spTree>
    <p:extLst>
      <p:ext uri="{BB962C8B-B14F-4D97-AF65-F5344CB8AC3E}">
        <p14:creationId xmlns:p14="http://schemas.microsoft.com/office/powerpoint/2010/main" val="698886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37</a:t>
            </a:fld>
            <a:endParaRPr lang="en-US" altLang="en-US" sz="1400">
              <a:solidFill>
                <a:srgbClr val="000000"/>
              </a:solidFill>
              <a:latin typeface="Times New Roman" charset="0"/>
            </a:endParaRPr>
          </a:p>
        </p:txBody>
      </p:sp>
      <p:sp>
        <p:nvSpPr>
          <p:cNvPr id="177154"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4000" u="sng" dirty="0">
                <a:solidFill>
                  <a:srgbClr val="3333CC"/>
                </a:solidFill>
              </a:rPr>
              <a:t>Outline</a:t>
            </a:r>
          </a:p>
        </p:txBody>
      </p:sp>
      <p:sp>
        <p:nvSpPr>
          <p:cNvPr id="22532" name="Rectangle 5"/>
          <p:cNvSpPr>
            <a:spLocks noChangeArrowheads="1"/>
          </p:cNvSpPr>
          <p:nvPr/>
        </p:nvSpPr>
        <p:spPr bwMode="auto">
          <a:xfrm>
            <a:off x="484188" y="1419225"/>
            <a:ext cx="8343900" cy="4648200"/>
          </a:xfrm>
          <a:prstGeom prst="rect">
            <a:avLst/>
          </a:prstGeom>
          <a:noFill/>
          <a:ln w="9525">
            <a:noFill/>
            <a:miter lim="800000"/>
            <a:headEnd/>
            <a:tailEnd/>
          </a:ln>
        </p:spPr>
        <p:txBody>
          <a:bodyPr/>
          <a:lstStyle/>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Admin and recap</a:t>
            </a:r>
          </a:p>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Link layer</a:t>
            </a:r>
          </a:p>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Software defined networking</a:t>
            </a:r>
          </a:p>
          <a:p>
            <a:pPr marL="800100" lvl="1" indent="-342900">
              <a:spcBef>
                <a:spcPct val="20000"/>
              </a:spcBef>
              <a:buClr>
                <a:srgbClr val="3333CC"/>
              </a:buClr>
              <a:buSzPct val="85000"/>
              <a:buFont typeface="Courier New" charset="0"/>
              <a:buChar char="o"/>
              <a:defRPr/>
            </a:pPr>
            <a:r>
              <a:rPr lang="en-US" sz="2400" dirty="0">
                <a:solidFill>
                  <a:srgbClr val="000000"/>
                </a:solidFill>
                <a:latin typeface="Comic Sans MS" pitchFamily="66" charset="0"/>
                <a:ea typeface=""/>
              </a:rPr>
              <a:t>Motivation: from simple forwarding to network functions</a:t>
            </a:r>
          </a:p>
          <a:p>
            <a:pPr marL="800100" lvl="1" indent="-342900">
              <a:spcBef>
                <a:spcPct val="20000"/>
              </a:spcBef>
              <a:buClr>
                <a:srgbClr val="3333CC"/>
              </a:buClr>
              <a:buSzPct val="85000"/>
              <a:buFont typeface="Courier New" charset="0"/>
              <a:buChar char="o"/>
              <a:defRPr/>
            </a:pPr>
            <a:r>
              <a:rPr lang="en-US" sz="2400" dirty="0">
                <a:solidFill>
                  <a:srgbClr val="000000"/>
                </a:solidFill>
                <a:latin typeface="Comic Sans MS" pitchFamily="66" charset="0"/>
                <a:ea typeface=""/>
              </a:rPr>
              <a:t>Design overview</a:t>
            </a:r>
          </a:p>
          <a:p>
            <a:pPr marL="800100" lvl="1" indent="-342900">
              <a:spcBef>
                <a:spcPct val="20000"/>
              </a:spcBef>
              <a:buClr>
                <a:srgbClr val="3333CC"/>
              </a:buClr>
              <a:buSzPct val="85000"/>
              <a:buFont typeface="Courier New" charset="0"/>
              <a:buChar char="o"/>
              <a:defRPr/>
            </a:pPr>
            <a:r>
              <a:rPr lang="en-US" sz="2400" dirty="0">
                <a:solidFill>
                  <a:srgbClr val="000000"/>
                </a:solidFill>
                <a:latin typeface="Comic Sans MS" pitchFamily="66" charset="0"/>
                <a:ea typeface=""/>
              </a:rPr>
              <a:t>Data path (</a:t>
            </a:r>
            <a:r>
              <a:rPr lang="en-US" sz="2400" dirty="0" err="1">
                <a:solidFill>
                  <a:srgbClr val="000000"/>
                </a:solidFill>
                <a:latin typeface="Comic Sans MS" pitchFamily="66" charset="0"/>
                <a:ea typeface=""/>
              </a:rPr>
              <a:t>OpenFlow</a:t>
            </a:r>
            <a:r>
              <a:rPr lang="en-US" sz="2400" dirty="0">
                <a:solidFill>
                  <a:srgbClr val="000000"/>
                </a:solidFill>
                <a:latin typeface="Comic Sans MS" pitchFamily="66" charset="0"/>
                <a:ea typeface=""/>
              </a:rPr>
              <a:t>)</a:t>
            </a:r>
          </a:p>
        </p:txBody>
      </p:sp>
    </p:spTree>
    <p:extLst>
      <p:ext uri="{BB962C8B-B14F-4D97-AF65-F5344CB8AC3E}">
        <p14:creationId xmlns:p14="http://schemas.microsoft.com/office/powerpoint/2010/main" val="357205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AutoShape 1"/>
          <p:cNvSpPr>
            <a:spLocks/>
          </p:cNvSpPr>
          <p:nvPr/>
        </p:nvSpPr>
        <p:spPr bwMode="auto">
          <a:xfrm>
            <a:off x="500063" y="1635125"/>
            <a:ext cx="7385050" cy="3027363"/>
          </a:xfrm>
          <a:prstGeom prst="roundRect">
            <a:avLst>
              <a:gd name="adj" fmla="val 6486"/>
            </a:avLst>
          </a:prstGeom>
          <a:solidFill>
            <a:srgbClr val="7F7F7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pic>
        <p:nvPicPr>
          <p:cNvPr id="9218"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5626100"/>
            <a:ext cx="1143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219"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5626100"/>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220"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2075" y="5635625"/>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221"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9113" y="5626100"/>
            <a:ext cx="1143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222" name="Line 5"/>
          <p:cNvSpPr>
            <a:spLocks noChangeShapeType="1"/>
          </p:cNvSpPr>
          <p:nvPr/>
        </p:nvSpPr>
        <p:spPr bwMode="auto">
          <a:xfrm>
            <a:off x="1106488" y="4324350"/>
            <a:ext cx="196849" cy="1427163"/>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23" name="Line 6"/>
          <p:cNvSpPr>
            <a:spLocks noChangeShapeType="1"/>
          </p:cNvSpPr>
          <p:nvPr/>
        </p:nvSpPr>
        <p:spPr bwMode="auto">
          <a:xfrm>
            <a:off x="1500187" y="4324350"/>
            <a:ext cx="1214437" cy="1381125"/>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24" name="Line 7"/>
          <p:cNvSpPr>
            <a:spLocks noChangeShapeType="1"/>
          </p:cNvSpPr>
          <p:nvPr/>
        </p:nvSpPr>
        <p:spPr bwMode="auto">
          <a:xfrm>
            <a:off x="1834356" y="4287838"/>
            <a:ext cx="2577307" cy="1427163"/>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25" name="Line 8"/>
          <p:cNvSpPr>
            <a:spLocks noChangeShapeType="1"/>
          </p:cNvSpPr>
          <p:nvPr/>
        </p:nvSpPr>
        <p:spPr bwMode="auto">
          <a:xfrm>
            <a:off x="2222501" y="4324350"/>
            <a:ext cx="3644900" cy="1452563"/>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61" name="Rectangle 45"/>
          <p:cNvSpPr>
            <a:spLocks/>
          </p:cNvSpPr>
          <p:nvPr/>
        </p:nvSpPr>
        <p:spPr bwMode="auto">
          <a:xfrm>
            <a:off x="3348035" y="4594226"/>
            <a:ext cx="8302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dirty="0">
                <a:solidFill>
                  <a:srgbClr val="000000"/>
                </a:solidFill>
                <a:latin typeface="Calibri" charset="0"/>
              </a:rPr>
              <a:t>port 4</a:t>
            </a:r>
          </a:p>
        </p:txBody>
      </p:sp>
      <p:sp>
        <p:nvSpPr>
          <p:cNvPr id="9262" name="Rectangle 46"/>
          <p:cNvSpPr>
            <a:spLocks/>
          </p:cNvSpPr>
          <p:nvPr/>
        </p:nvSpPr>
        <p:spPr bwMode="auto">
          <a:xfrm>
            <a:off x="2102643" y="4632325"/>
            <a:ext cx="8302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port 3</a:t>
            </a:r>
          </a:p>
        </p:txBody>
      </p:sp>
      <p:sp>
        <p:nvSpPr>
          <p:cNvPr id="9263" name="Rectangle 47"/>
          <p:cNvSpPr>
            <a:spLocks/>
          </p:cNvSpPr>
          <p:nvPr/>
        </p:nvSpPr>
        <p:spPr bwMode="auto">
          <a:xfrm>
            <a:off x="1347787" y="4632325"/>
            <a:ext cx="83026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port 2</a:t>
            </a:r>
          </a:p>
        </p:txBody>
      </p:sp>
      <p:sp>
        <p:nvSpPr>
          <p:cNvPr id="9264" name="Rectangle 48"/>
          <p:cNvSpPr>
            <a:spLocks/>
          </p:cNvSpPr>
          <p:nvPr/>
        </p:nvSpPr>
        <p:spPr bwMode="auto">
          <a:xfrm>
            <a:off x="691356" y="4653757"/>
            <a:ext cx="8302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port 1</a:t>
            </a:r>
          </a:p>
        </p:txBody>
      </p:sp>
      <p:sp>
        <p:nvSpPr>
          <p:cNvPr id="9265" name="Rectangle 51"/>
          <p:cNvSpPr>
            <a:spLocks/>
          </p:cNvSpPr>
          <p:nvPr/>
        </p:nvSpPr>
        <p:spPr bwMode="auto">
          <a:xfrm>
            <a:off x="5881688" y="6345238"/>
            <a:ext cx="8318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1.2.3.4</a:t>
            </a:r>
          </a:p>
        </p:txBody>
      </p:sp>
      <p:sp>
        <p:nvSpPr>
          <p:cNvPr id="9266" name="Rectangle 52"/>
          <p:cNvSpPr>
            <a:spLocks/>
          </p:cNvSpPr>
          <p:nvPr/>
        </p:nvSpPr>
        <p:spPr bwMode="auto">
          <a:xfrm>
            <a:off x="738188" y="6345238"/>
            <a:ext cx="8318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5.6.7.8</a:t>
            </a:r>
          </a:p>
        </p:txBody>
      </p:sp>
      <p:sp>
        <p:nvSpPr>
          <p:cNvPr id="9267" name="Rectangle 58"/>
          <p:cNvSpPr>
            <a:spLocks/>
          </p:cNvSpPr>
          <p:nvPr/>
        </p:nvSpPr>
        <p:spPr bwMode="auto">
          <a:xfrm>
            <a:off x="557213" y="393699"/>
            <a:ext cx="780415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914400"/>
            <a:r>
              <a:rPr lang="en-US" altLang="en-US" sz="3200" u="sng" dirty="0" err="1">
                <a:solidFill>
                  <a:srgbClr val="3333CC"/>
                </a:solidFill>
                <a:latin typeface="Comic Sans MS" charset="0"/>
              </a:rPr>
              <a:t>OpenFlow</a:t>
            </a:r>
            <a:r>
              <a:rPr lang="en-US" altLang="en-US" sz="3200" u="sng" dirty="0">
                <a:solidFill>
                  <a:srgbClr val="3333CC"/>
                </a:solidFill>
                <a:latin typeface="Comic Sans MS" charset="0"/>
              </a:rPr>
              <a:t> </a:t>
            </a:r>
            <a:r>
              <a:rPr lang="en-US" altLang="en-US" sz="3200" u="sng" dirty="0" err="1">
                <a:solidFill>
                  <a:srgbClr val="3333CC"/>
                </a:solidFill>
                <a:latin typeface="Comic Sans MS" charset="0"/>
              </a:rPr>
              <a:t>Datapath</a:t>
            </a:r>
            <a:endParaRPr lang="en-US" altLang="en-US" sz="3200" u="sng" dirty="0">
              <a:solidFill>
                <a:srgbClr val="3333CC"/>
              </a:solidFill>
              <a:latin typeface="Comic Sans MS" charset="0"/>
            </a:endParaRPr>
          </a:p>
        </p:txBody>
      </p:sp>
      <p:pic>
        <p:nvPicPr>
          <p:cNvPr id="70" name="Picture 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3" y="3446463"/>
            <a:ext cx="327501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1" name="Rectangle 70"/>
          <p:cNvSpPr>
            <a:spLocks/>
          </p:cNvSpPr>
          <p:nvPr/>
        </p:nvSpPr>
        <p:spPr bwMode="auto">
          <a:xfrm>
            <a:off x="787400" y="1784350"/>
            <a:ext cx="3709988" cy="692150"/>
          </a:xfrm>
          <a:prstGeom prst="rect">
            <a:avLst/>
          </a:prstGeom>
          <a:noFill/>
          <a:ln>
            <a:noFill/>
          </a:ln>
          <a:effectLst>
            <a:outerShdw blurRad="63500" dist="25399" dir="3600114" algn="ctr" rotWithShape="0">
              <a:srgbClr val="000000">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defTabSz="457200" fontAlgn="auto">
              <a:spcBef>
                <a:spcPts val="0"/>
              </a:spcBef>
              <a:spcAft>
                <a:spcPts val="0"/>
              </a:spcAft>
              <a:defRPr/>
            </a:pPr>
            <a:r>
              <a:rPr lang="en-US" sz="4500" dirty="0">
                <a:solidFill>
                  <a:srgbClr val="FFFFFF"/>
                </a:solidFill>
                <a:latin typeface="Comic Sans MS"/>
                <a:ea typeface="Gill Sans" charset="0"/>
                <a:cs typeface="Gill Sans" charset="0"/>
              </a:rPr>
              <a:t>Ethernet Switch</a:t>
            </a:r>
          </a:p>
        </p:txBody>
      </p:sp>
      <p:pic>
        <p:nvPicPr>
          <p:cNvPr id="72" name="Picture 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13" y="3886200"/>
            <a:ext cx="3278187"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3" name="Picture 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0" y="3446463"/>
            <a:ext cx="327501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4" name="Picture 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3886200"/>
            <a:ext cx="327818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5" name="Picture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9575" y="1920875"/>
            <a:ext cx="4032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6" name="Picture 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1213" y="1920875"/>
            <a:ext cx="4032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 name="Slide Number Placeholder 1">
            <a:extLst>
              <a:ext uri="{FF2B5EF4-FFF2-40B4-BE49-F238E27FC236}">
                <a16:creationId xmlns:a16="http://schemas.microsoft.com/office/drawing/2014/main" id="{B8382B7C-FA5D-A14F-BCB5-E8F4FDC6EEEF}"/>
              </a:ext>
            </a:extLst>
          </p:cNvPr>
          <p:cNvSpPr>
            <a:spLocks noGrp="1"/>
          </p:cNvSpPr>
          <p:nvPr>
            <p:ph type="sldNum" sz="quarter" idx="10"/>
          </p:nvPr>
        </p:nvSpPr>
        <p:spPr>
          <a:xfrm>
            <a:off x="8648700" y="6460300"/>
            <a:ext cx="4191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38</a:t>
            </a:fld>
            <a:endParaRPr lang="en-US" altLang="en-US" sz="1400" dirty="0">
              <a:solidFill>
                <a:srgbClr val="000000"/>
              </a:solidFill>
              <a:latin typeface="Times New Roman" charset="0"/>
            </a:endParaRPr>
          </a:p>
        </p:txBody>
      </p:sp>
    </p:spTree>
    <p:extLst>
      <p:ext uri="{BB962C8B-B14F-4D97-AF65-F5344CB8AC3E}">
        <p14:creationId xmlns:p14="http://schemas.microsoft.com/office/powerpoint/2010/main" val="158924235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5626100"/>
            <a:ext cx="1143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219"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5626100"/>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220"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2075" y="5635625"/>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221"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9113" y="5626100"/>
            <a:ext cx="1143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222" name="Line 5"/>
          <p:cNvSpPr>
            <a:spLocks noChangeShapeType="1"/>
          </p:cNvSpPr>
          <p:nvPr/>
        </p:nvSpPr>
        <p:spPr bwMode="auto">
          <a:xfrm flipH="1">
            <a:off x="1303338" y="4786313"/>
            <a:ext cx="536575" cy="965200"/>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23" name="Line 6"/>
          <p:cNvSpPr>
            <a:spLocks noChangeShapeType="1"/>
          </p:cNvSpPr>
          <p:nvPr/>
        </p:nvSpPr>
        <p:spPr bwMode="auto">
          <a:xfrm flipH="1">
            <a:off x="2714625" y="4776788"/>
            <a:ext cx="284163" cy="928687"/>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24" name="Line 7"/>
          <p:cNvSpPr>
            <a:spLocks noChangeShapeType="1"/>
          </p:cNvSpPr>
          <p:nvPr/>
        </p:nvSpPr>
        <p:spPr bwMode="auto">
          <a:xfrm>
            <a:off x="4286250" y="4786313"/>
            <a:ext cx="125413" cy="928687"/>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25" name="Line 8"/>
          <p:cNvSpPr>
            <a:spLocks noChangeShapeType="1"/>
          </p:cNvSpPr>
          <p:nvPr/>
        </p:nvSpPr>
        <p:spPr bwMode="auto">
          <a:xfrm>
            <a:off x="5643563" y="4803775"/>
            <a:ext cx="223837" cy="973138"/>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26" name="Rectangle 9"/>
          <p:cNvSpPr>
            <a:spLocks/>
          </p:cNvSpPr>
          <p:nvPr/>
        </p:nvSpPr>
        <p:spPr bwMode="auto">
          <a:xfrm>
            <a:off x="7550150" y="1375643"/>
            <a:ext cx="14112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0000"/>
              </a:lnSpc>
            </a:pPr>
            <a:r>
              <a:rPr lang="en-US" altLang="en-US" sz="2700">
                <a:solidFill>
                  <a:srgbClr val="163F88"/>
                </a:solidFill>
                <a:latin typeface="Calibri" charset="0"/>
              </a:rPr>
              <a:t>Controller</a:t>
            </a:r>
          </a:p>
        </p:txBody>
      </p:sp>
      <p:pic>
        <p:nvPicPr>
          <p:cNvPr id="9227"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100" y="1850305"/>
            <a:ext cx="1446213"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228" name="Rectangle 11"/>
          <p:cNvSpPr>
            <a:spLocks/>
          </p:cNvSpPr>
          <p:nvPr/>
        </p:nvSpPr>
        <p:spPr bwMode="auto">
          <a:xfrm>
            <a:off x="8286750" y="2331318"/>
            <a:ext cx="322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2400">
                <a:solidFill>
                  <a:srgbClr val="FFFFFF"/>
                </a:solidFill>
                <a:latin typeface="Calibri" charset="0"/>
              </a:rPr>
              <a:t>PC</a:t>
            </a:r>
          </a:p>
        </p:txBody>
      </p:sp>
      <p:sp>
        <p:nvSpPr>
          <p:cNvPr id="9230" name="Rectangle 13"/>
          <p:cNvSpPr>
            <a:spLocks/>
          </p:cNvSpPr>
          <p:nvPr/>
        </p:nvSpPr>
        <p:spPr bwMode="auto">
          <a:xfrm>
            <a:off x="312738" y="3354388"/>
            <a:ext cx="866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163F88"/>
                </a:solidFill>
                <a:latin typeface="Calibri" charset="0"/>
              </a:rPr>
              <a:t>Hardware</a:t>
            </a:r>
          </a:p>
          <a:p>
            <a:r>
              <a:rPr lang="en-US" altLang="en-US" sz="1700">
                <a:solidFill>
                  <a:srgbClr val="163F88"/>
                </a:solidFill>
                <a:latin typeface="Calibri" charset="0"/>
              </a:rPr>
              <a:t>Layer</a:t>
            </a:r>
          </a:p>
        </p:txBody>
      </p:sp>
      <p:sp>
        <p:nvSpPr>
          <p:cNvPr id="9231" name="Rectangle 14"/>
          <p:cNvSpPr>
            <a:spLocks/>
          </p:cNvSpPr>
          <p:nvPr/>
        </p:nvSpPr>
        <p:spPr bwMode="auto">
          <a:xfrm>
            <a:off x="360363" y="1755775"/>
            <a:ext cx="788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163F88"/>
                </a:solidFill>
                <a:latin typeface="Calibri" charset="0"/>
              </a:rPr>
              <a:t>Software</a:t>
            </a:r>
          </a:p>
          <a:p>
            <a:r>
              <a:rPr lang="en-US" altLang="en-US" sz="1700">
                <a:solidFill>
                  <a:srgbClr val="163F88"/>
                </a:solidFill>
                <a:latin typeface="Calibri" charset="0"/>
              </a:rPr>
              <a:t>Layer</a:t>
            </a:r>
          </a:p>
        </p:txBody>
      </p:sp>
      <p:sp>
        <p:nvSpPr>
          <p:cNvPr id="9232" name="AutoShape 15"/>
          <p:cNvSpPr>
            <a:spLocks/>
          </p:cNvSpPr>
          <p:nvPr/>
        </p:nvSpPr>
        <p:spPr bwMode="auto">
          <a:xfrm>
            <a:off x="1258888" y="1312863"/>
            <a:ext cx="5037137" cy="3455987"/>
          </a:xfrm>
          <a:prstGeom prst="roundRect">
            <a:avLst>
              <a:gd name="adj" fmla="val 3875"/>
            </a:avLst>
          </a:prstGeom>
          <a:solidFill>
            <a:srgbClr val="C8D2DF"/>
          </a:solidFill>
          <a:ln w="25400">
            <a:solidFill>
              <a:srgbClr val="163F88"/>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9233" name="Rectangle 16"/>
          <p:cNvSpPr>
            <a:spLocks/>
          </p:cNvSpPr>
          <p:nvPr/>
        </p:nvSpPr>
        <p:spPr bwMode="auto">
          <a:xfrm>
            <a:off x="2819400" y="2619375"/>
            <a:ext cx="1830388"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Flow Table</a:t>
            </a:r>
          </a:p>
        </p:txBody>
      </p:sp>
      <p:sp>
        <p:nvSpPr>
          <p:cNvPr id="9234" name="Line 17"/>
          <p:cNvSpPr>
            <a:spLocks noChangeShapeType="1"/>
          </p:cNvSpPr>
          <p:nvPr/>
        </p:nvSpPr>
        <p:spPr bwMode="auto">
          <a:xfrm rot="10800000" flipH="1" flipV="1">
            <a:off x="6278563" y="1990725"/>
            <a:ext cx="1651000" cy="305668"/>
          </a:xfrm>
          <a:prstGeom prst="line">
            <a:avLst/>
          </a:prstGeom>
          <a:noFill/>
          <a:ln w="7620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50" name="AutoShape 33"/>
          <p:cNvSpPr>
            <a:spLocks/>
          </p:cNvSpPr>
          <p:nvPr/>
        </p:nvSpPr>
        <p:spPr bwMode="auto">
          <a:xfrm>
            <a:off x="1500188" y="1581150"/>
            <a:ext cx="4537075" cy="785813"/>
          </a:xfrm>
          <a:prstGeom prst="roundRect">
            <a:avLst>
              <a:gd name="adj" fmla="val 17042"/>
            </a:avLst>
          </a:prstGeom>
          <a:solidFill>
            <a:srgbClr val="E6E6E6"/>
          </a:solidFill>
          <a:ln w="25400">
            <a:solidFill>
              <a:srgbClr val="163F88"/>
            </a:solidFill>
            <a:miter lim="800000"/>
            <a:headEnd/>
            <a:tailEnd/>
          </a:ln>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2800">
                <a:solidFill>
                  <a:srgbClr val="000000"/>
                </a:solidFill>
                <a:latin typeface="Calibri" charset="0"/>
              </a:rPr>
              <a:t>OpenFlow Firmware</a:t>
            </a:r>
          </a:p>
        </p:txBody>
      </p:sp>
      <p:sp>
        <p:nvSpPr>
          <p:cNvPr id="9251" name="Line 34"/>
          <p:cNvSpPr>
            <a:spLocks noChangeShapeType="1"/>
          </p:cNvSpPr>
          <p:nvPr/>
        </p:nvSpPr>
        <p:spPr bwMode="auto">
          <a:xfrm>
            <a:off x="1339850" y="2616200"/>
            <a:ext cx="4830763"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61" name="Rectangle 45"/>
          <p:cNvSpPr>
            <a:spLocks/>
          </p:cNvSpPr>
          <p:nvPr/>
        </p:nvSpPr>
        <p:spPr bwMode="auto">
          <a:xfrm>
            <a:off x="5739605" y="4757738"/>
            <a:ext cx="8302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port 4</a:t>
            </a:r>
          </a:p>
        </p:txBody>
      </p:sp>
      <p:sp>
        <p:nvSpPr>
          <p:cNvPr id="9262" name="Rectangle 46"/>
          <p:cNvSpPr>
            <a:spLocks/>
          </p:cNvSpPr>
          <p:nvPr/>
        </p:nvSpPr>
        <p:spPr bwMode="auto">
          <a:xfrm>
            <a:off x="4382293" y="4732430"/>
            <a:ext cx="8302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port 3</a:t>
            </a:r>
          </a:p>
        </p:txBody>
      </p:sp>
      <p:sp>
        <p:nvSpPr>
          <p:cNvPr id="9263" name="Rectangle 47"/>
          <p:cNvSpPr>
            <a:spLocks/>
          </p:cNvSpPr>
          <p:nvPr/>
        </p:nvSpPr>
        <p:spPr bwMode="auto">
          <a:xfrm>
            <a:off x="2480468" y="4732430"/>
            <a:ext cx="83026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port 2</a:t>
            </a:r>
          </a:p>
        </p:txBody>
      </p:sp>
      <p:sp>
        <p:nvSpPr>
          <p:cNvPr id="9264" name="Rectangle 48"/>
          <p:cNvSpPr>
            <a:spLocks/>
          </p:cNvSpPr>
          <p:nvPr/>
        </p:nvSpPr>
        <p:spPr bwMode="auto">
          <a:xfrm>
            <a:off x="1336675" y="4746625"/>
            <a:ext cx="8302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port 1</a:t>
            </a:r>
          </a:p>
        </p:txBody>
      </p:sp>
      <p:sp>
        <p:nvSpPr>
          <p:cNvPr id="9265" name="Rectangle 51"/>
          <p:cNvSpPr>
            <a:spLocks/>
          </p:cNvSpPr>
          <p:nvPr/>
        </p:nvSpPr>
        <p:spPr bwMode="auto">
          <a:xfrm>
            <a:off x="5881688" y="6345238"/>
            <a:ext cx="8318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1.2.3.4</a:t>
            </a:r>
          </a:p>
        </p:txBody>
      </p:sp>
      <p:sp>
        <p:nvSpPr>
          <p:cNvPr id="9266" name="Rectangle 52"/>
          <p:cNvSpPr>
            <a:spLocks/>
          </p:cNvSpPr>
          <p:nvPr/>
        </p:nvSpPr>
        <p:spPr bwMode="auto">
          <a:xfrm>
            <a:off x="738188" y="6345238"/>
            <a:ext cx="8318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5.6.7.8</a:t>
            </a:r>
          </a:p>
        </p:txBody>
      </p:sp>
      <p:sp>
        <p:nvSpPr>
          <p:cNvPr id="9267" name="Rectangle 58"/>
          <p:cNvSpPr>
            <a:spLocks/>
          </p:cNvSpPr>
          <p:nvPr/>
        </p:nvSpPr>
        <p:spPr bwMode="auto">
          <a:xfrm>
            <a:off x="528638" y="312738"/>
            <a:ext cx="7804150" cy="819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914400"/>
            <a:r>
              <a:rPr lang="en-US" altLang="en-US" sz="3200" u="sng" dirty="0" err="1">
                <a:solidFill>
                  <a:srgbClr val="3333CC"/>
                </a:solidFill>
                <a:latin typeface="Comic Sans MS" charset="0"/>
              </a:rPr>
              <a:t>OpenFlow</a:t>
            </a:r>
            <a:r>
              <a:rPr lang="en-US" altLang="en-US" sz="3200" u="sng" dirty="0">
                <a:solidFill>
                  <a:srgbClr val="3333CC"/>
                </a:solidFill>
                <a:latin typeface="Comic Sans MS" charset="0"/>
              </a:rPr>
              <a:t> </a:t>
            </a:r>
            <a:r>
              <a:rPr lang="en-US" altLang="en-US" sz="3200" u="sng" dirty="0" err="1">
                <a:solidFill>
                  <a:srgbClr val="3333CC"/>
                </a:solidFill>
                <a:latin typeface="Comic Sans MS" charset="0"/>
              </a:rPr>
              <a:t>Datapath</a:t>
            </a:r>
            <a:endParaRPr lang="en-US" altLang="en-US" sz="3200" u="sng" dirty="0">
              <a:solidFill>
                <a:srgbClr val="3333CC"/>
              </a:solidFill>
              <a:latin typeface="Comic Sans MS" charset="0"/>
            </a:endParaRPr>
          </a:p>
        </p:txBody>
      </p:sp>
      <p:pic>
        <p:nvPicPr>
          <p:cNvPr id="52" name="Picture 51"/>
          <p:cNvPicPr>
            <a:picLocks noChangeAspect="1"/>
          </p:cNvPicPr>
          <p:nvPr/>
        </p:nvPicPr>
        <p:blipFill>
          <a:blip r:embed="rId4"/>
          <a:stretch>
            <a:fillRect/>
          </a:stretch>
        </p:blipFill>
        <p:spPr>
          <a:xfrm>
            <a:off x="1560513" y="2803710"/>
            <a:ext cx="4168185" cy="1882406"/>
          </a:xfrm>
          <a:prstGeom prst="rect">
            <a:avLst/>
          </a:prstGeom>
        </p:spPr>
      </p:pic>
      <p:sp>
        <p:nvSpPr>
          <p:cNvPr id="28" name="Slide Number Placeholder 1">
            <a:extLst>
              <a:ext uri="{FF2B5EF4-FFF2-40B4-BE49-F238E27FC236}">
                <a16:creationId xmlns:a16="http://schemas.microsoft.com/office/drawing/2014/main" id="{2CCF9EE6-69A5-304F-B56B-228DE95957EB}"/>
              </a:ext>
            </a:extLst>
          </p:cNvPr>
          <p:cNvSpPr>
            <a:spLocks noGrp="1"/>
          </p:cNvSpPr>
          <p:nvPr>
            <p:ph type="sldNum" sz="quarter" idx="10"/>
          </p:nvPr>
        </p:nvSpPr>
        <p:spPr>
          <a:xfrm>
            <a:off x="8648700" y="6448425"/>
            <a:ext cx="4191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39</a:t>
            </a:fld>
            <a:endParaRPr lang="en-US" altLang="en-US" sz="1400" dirty="0">
              <a:solidFill>
                <a:srgbClr val="000000"/>
              </a:solidFill>
              <a:latin typeface="Times New Roman" charset="0"/>
            </a:endParaRPr>
          </a:p>
        </p:txBody>
      </p:sp>
    </p:spTree>
    <p:extLst>
      <p:ext uri="{BB962C8B-B14F-4D97-AF65-F5344CB8AC3E}">
        <p14:creationId xmlns:p14="http://schemas.microsoft.com/office/powerpoint/2010/main" val="358984165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BB9C6537-AF08-3446-807B-2C05C4690E08}" type="slidenum">
              <a:rPr lang="en-US" altLang="en-US" sz="1400">
                <a:solidFill>
                  <a:srgbClr val="000000"/>
                </a:solidFill>
                <a:latin typeface="Times New Roman" charset="0"/>
              </a:rPr>
              <a:pPr>
                <a:spcBef>
                  <a:spcPct val="0"/>
                </a:spcBef>
                <a:buClrTx/>
                <a:buSzTx/>
                <a:buFontTx/>
                <a:buNone/>
              </a:pPr>
              <a:t>4</a:t>
            </a:fld>
            <a:endParaRPr lang="en-US" altLang="en-US" sz="1400">
              <a:solidFill>
                <a:srgbClr val="000000"/>
              </a:solidFill>
              <a:latin typeface="Times New Roman" charset="0"/>
            </a:endParaRPr>
          </a:p>
        </p:txBody>
      </p:sp>
      <p:sp>
        <p:nvSpPr>
          <p:cNvPr id="179202"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zh-CN" sz="4000" u="sng" dirty="0">
                <a:solidFill>
                  <a:srgbClr val="3333CC"/>
                </a:solidFill>
              </a:rPr>
              <a:t>Recap:</a:t>
            </a:r>
            <a:r>
              <a:rPr lang="zh-CN" altLang="en-US" sz="4000" u="sng" dirty="0">
                <a:solidFill>
                  <a:srgbClr val="3333CC"/>
                </a:solidFill>
              </a:rPr>
              <a:t> </a:t>
            </a:r>
            <a:r>
              <a:rPr lang="en-US" altLang="en-US" sz="4000" u="sng" dirty="0">
                <a:solidFill>
                  <a:srgbClr val="3333CC"/>
                </a:solidFill>
              </a:rPr>
              <a:t>Adaptors Communicating</a:t>
            </a:r>
          </a:p>
        </p:txBody>
      </p:sp>
      <p:sp>
        <p:nvSpPr>
          <p:cNvPr id="179203" name="Rectangle 5"/>
          <p:cNvSpPr>
            <a:spLocks noChangeArrowheads="1"/>
          </p:cNvSpPr>
          <p:nvPr/>
        </p:nvSpPr>
        <p:spPr bwMode="auto">
          <a:xfrm>
            <a:off x="398463" y="3101975"/>
            <a:ext cx="3602037"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buClr>
                <a:srgbClr val="3333CC"/>
              </a:buClr>
              <a:buFont typeface="Wingdings" pitchFamily="2" charset="2"/>
              <a:buChar char="q"/>
            </a:pPr>
            <a:r>
              <a:rPr lang="en-US" altLang="en-US" sz="2400" dirty="0">
                <a:solidFill>
                  <a:srgbClr val="000000"/>
                </a:solidFill>
              </a:rPr>
              <a:t>link layer typically implemented in </a:t>
            </a:r>
            <a:r>
              <a:rPr lang="ja-JP" altLang="en-US" sz="2400" dirty="0">
                <a:solidFill>
                  <a:srgbClr val="000000"/>
                </a:solidFill>
              </a:rPr>
              <a:t>“</a:t>
            </a:r>
            <a:r>
              <a:rPr lang="en-US" altLang="ja-JP" sz="2400" dirty="0">
                <a:solidFill>
                  <a:srgbClr val="000000"/>
                </a:solidFill>
              </a:rPr>
              <a:t>adaptor</a:t>
            </a:r>
            <a:r>
              <a:rPr lang="ja-JP" altLang="en-US" sz="2400" dirty="0">
                <a:solidFill>
                  <a:srgbClr val="000000"/>
                </a:solidFill>
              </a:rPr>
              <a:t>”</a:t>
            </a:r>
            <a:r>
              <a:rPr lang="en-US" altLang="ja-JP" sz="2400" dirty="0">
                <a:solidFill>
                  <a:srgbClr val="000000"/>
                </a:solidFill>
              </a:rPr>
              <a:t> (aka NIC)</a:t>
            </a:r>
          </a:p>
          <a:p>
            <a:pPr lvl="1">
              <a:buClr>
                <a:srgbClr val="3333CC"/>
              </a:buClr>
              <a:buFont typeface="Courier New" panose="02070309020205020404" pitchFamily="49" charset="0"/>
              <a:buChar char="o"/>
            </a:pPr>
            <a:r>
              <a:rPr lang="en-US" altLang="en-US" sz="2000" dirty="0">
                <a:solidFill>
                  <a:srgbClr val="000000"/>
                </a:solidFill>
              </a:rPr>
              <a:t>Ethernet card, modem, 802.11 card, cloud virtual switch</a:t>
            </a:r>
          </a:p>
          <a:p>
            <a:pPr>
              <a:buClr>
                <a:srgbClr val="3333CC"/>
              </a:buClr>
              <a:buFont typeface="Wingdings" pitchFamily="2" charset="2"/>
              <a:buChar char="q"/>
            </a:pPr>
            <a:r>
              <a:rPr lang="en-US" altLang="en-US" sz="2400" dirty="0">
                <a:solidFill>
                  <a:srgbClr val="000000"/>
                </a:solidFill>
              </a:rPr>
              <a:t>adapter is semi-autonomous, implementing link &amp; physical layers</a:t>
            </a:r>
          </a:p>
        </p:txBody>
      </p:sp>
      <p:sp>
        <p:nvSpPr>
          <p:cNvPr id="179204" name="Rectangle 6"/>
          <p:cNvSpPr>
            <a:spLocks noChangeArrowheads="1"/>
          </p:cNvSpPr>
          <p:nvPr/>
        </p:nvSpPr>
        <p:spPr bwMode="auto">
          <a:xfrm>
            <a:off x="4508500" y="3092450"/>
            <a:ext cx="4090988"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
                <a:srgbClr val="3333CC"/>
              </a:buClr>
              <a:buFont typeface="Wingdings" charset="2"/>
              <a:buChar char="q"/>
            </a:pPr>
            <a:r>
              <a:rPr lang="en-US" altLang="en-US" sz="2400">
                <a:solidFill>
                  <a:srgbClr val="000000"/>
                </a:solidFill>
              </a:rPr>
              <a:t>in most link-layer, each adapter has a unique link layer address (also called MAC address)</a:t>
            </a:r>
            <a:endParaRPr lang="en-US" altLang="en-US" sz="2400">
              <a:solidFill>
                <a:srgbClr val="FF0000"/>
              </a:solidFill>
            </a:endParaRPr>
          </a:p>
        </p:txBody>
      </p:sp>
      <p:sp>
        <p:nvSpPr>
          <p:cNvPr id="179205" name="Text Box 7"/>
          <p:cNvSpPr txBox="1">
            <a:spLocks noChangeArrowheads="1"/>
          </p:cNvSpPr>
          <p:nvPr/>
        </p:nvSpPr>
        <p:spPr bwMode="auto">
          <a:xfrm>
            <a:off x="239713" y="1641475"/>
            <a:ext cx="9779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sending</a:t>
            </a:r>
          </a:p>
          <a:p>
            <a:pPr>
              <a:spcBef>
                <a:spcPct val="0"/>
              </a:spcBef>
              <a:buClrTx/>
              <a:buSzTx/>
              <a:buFontTx/>
              <a:buNone/>
            </a:pPr>
            <a:r>
              <a:rPr lang="en-US" altLang="en-US" sz="1800">
                <a:solidFill>
                  <a:srgbClr val="000000"/>
                </a:solidFill>
              </a:rPr>
              <a:t>node</a:t>
            </a:r>
          </a:p>
        </p:txBody>
      </p:sp>
      <p:grpSp>
        <p:nvGrpSpPr>
          <p:cNvPr id="179206" name="Group 8"/>
          <p:cNvGrpSpPr>
            <a:grpSpLocks/>
          </p:cNvGrpSpPr>
          <p:nvPr/>
        </p:nvGrpSpPr>
        <p:grpSpPr bwMode="auto">
          <a:xfrm>
            <a:off x="2344738" y="2185988"/>
            <a:ext cx="965200" cy="427037"/>
            <a:chOff x="1477" y="1377"/>
            <a:chExt cx="608" cy="269"/>
          </a:xfrm>
        </p:grpSpPr>
        <p:sp>
          <p:nvSpPr>
            <p:cNvPr id="179225" name="Rectangle 9"/>
            <p:cNvSpPr>
              <a:spLocks noChangeArrowheads="1"/>
            </p:cNvSpPr>
            <p:nvPr/>
          </p:nvSpPr>
          <p:spPr bwMode="auto">
            <a:xfrm>
              <a:off x="1477" y="1377"/>
              <a:ext cx="608" cy="269"/>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179226" name="Rectangle 10"/>
            <p:cNvSpPr>
              <a:spLocks noChangeArrowheads="1"/>
            </p:cNvSpPr>
            <p:nvPr/>
          </p:nvSpPr>
          <p:spPr bwMode="auto">
            <a:xfrm>
              <a:off x="1546" y="1415"/>
              <a:ext cx="477" cy="18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FF0000"/>
                  </a:solidFill>
                </a:rPr>
                <a:t>frame</a:t>
              </a:r>
              <a:endParaRPr lang="en-US" altLang="en-US" sz="1800">
                <a:solidFill>
                  <a:srgbClr val="000000"/>
                </a:solidFill>
              </a:endParaRPr>
            </a:p>
          </p:txBody>
        </p:sp>
      </p:grpSp>
      <p:sp>
        <p:nvSpPr>
          <p:cNvPr id="179207" name="Line 11"/>
          <p:cNvSpPr>
            <a:spLocks noChangeShapeType="1"/>
          </p:cNvSpPr>
          <p:nvPr/>
        </p:nvSpPr>
        <p:spPr bwMode="auto">
          <a:xfrm>
            <a:off x="3297238" y="2454275"/>
            <a:ext cx="25273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9208" name="Rectangle 12"/>
          <p:cNvSpPr>
            <a:spLocks noChangeArrowheads="1"/>
          </p:cNvSpPr>
          <p:nvPr/>
        </p:nvSpPr>
        <p:spPr bwMode="auto">
          <a:xfrm>
            <a:off x="6783388" y="1392238"/>
            <a:ext cx="1125537" cy="1220787"/>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179209" name="Rectangle 13"/>
          <p:cNvSpPr>
            <a:spLocks noChangeArrowheads="1"/>
          </p:cNvSpPr>
          <p:nvPr/>
        </p:nvSpPr>
        <p:spPr bwMode="auto">
          <a:xfrm>
            <a:off x="7083425" y="1771650"/>
            <a:ext cx="487363" cy="2809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179210" name="Rectangle 14"/>
          <p:cNvSpPr>
            <a:spLocks noChangeArrowheads="1"/>
          </p:cNvSpPr>
          <p:nvPr/>
        </p:nvSpPr>
        <p:spPr bwMode="auto">
          <a:xfrm>
            <a:off x="1219200" y="1392238"/>
            <a:ext cx="1125538" cy="1220787"/>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179211" name="Rectangle 15"/>
          <p:cNvSpPr>
            <a:spLocks noChangeArrowheads="1"/>
          </p:cNvSpPr>
          <p:nvPr/>
        </p:nvSpPr>
        <p:spPr bwMode="auto">
          <a:xfrm>
            <a:off x="1544638" y="1763713"/>
            <a:ext cx="487362" cy="25717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179212" name="Text Box 16"/>
          <p:cNvSpPr txBox="1">
            <a:spLocks noChangeArrowheads="1"/>
          </p:cNvSpPr>
          <p:nvPr/>
        </p:nvSpPr>
        <p:spPr bwMode="auto">
          <a:xfrm>
            <a:off x="7967663" y="1457325"/>
            <a:ext cx="11398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receiving</a:t>
            </a:r>
          </a:p>
          <a:p>
            <a:pPr>
              <a:spcBef>
                <a:spcPct val="0"/>
              </a:spcBef>
              <a:buClrTx/>
              <a:buSzTx/>
              <a:buFontTx/>
              <a:buNone/>
            </a:pPr>
            <a:r>
              <a:rPr lang="en-US" altLang="en-US" sz="1800">
                <a:solidFill>
                  <a:srgbClr val="000000"/>
                </a:solidFill>
              </a:rPr>
              <a:t>node</a:t>
            </a:r>
          </a:p>
        </p:txBody>
      </p:sp>
      <p:sp>
        <p:nvSpPr>
          <p:cNvPr id="179213" name="Line 17"/>
          <p:cNvSpPr>
            <a:spLocks noChangeShapeType="1"/>
          </p:cNvSpPr>
          <p:nvPr/>
        </p:nvSpPr>
        <p:spPr bwMode="auto">
          <a:xfrm flipH="1">
            <a:off x="2063750" y="1611313"/>
            <a:ext cx="414338" cy="22066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9214" name="Text Box 18"/>
          <p:cNvSpPr txBox="1">
            <a:spLocks noChangeArrowheads="1"/>
          </p:cNvSpPr>
          <p:nvPr/>
        </p:nvSpPr>
        <p:spPr bwMode="auto">
          <a:xfrm>
            <a:off x="2344738" y="1244600"/>
            <a:ext cx="118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FF0000"/>
                </a:solidFill>
              </a:rPr>
              <a:t>datagram</a:t>
            </a:r>
            <a:endParaRPr lang="en-US" altLang="en-US" sz="1800">
              <a:solidFill>
                <a:srgbClr val="000000"/>
              </a:solidFill>
            </a:endParaRPr>
          </a:p>
        </p:txBody>
      </p:sp>
      <p:sp>
        <p:nvSpPr>
          <p:cNvPr id="179215" name="Freeform 19"/>
          <p:cNvSpPr>
            <a:spLocks/>
          </p:cNvSpPr>
          <p:nvPr/>
        </p:nvSpPr>
        <p:spPr bwMode="auto">
          <a:xfrm>
            <a:off x="1746250" y="1978025"/>
            <a:ext cx="695325" cy="460375"/>
          </a:xfrm>
          <a:custGeom>
            <a:avLst/>
            <a:gdLst>
              <a:gd name="T0" fmla="*/ 2147483646 w 438"/>
              <a:gd name="T1" fmla="*/ 0 h 290"/>
              <a:gd name="T2" fmla="*/ 2147483646 w 438"/>
              <a:gd name="T3" fmla="*/ 2147483646 h 290"/>
              <a:gd name="T4" fmla="*/ 2147483646 w 438"/>
              <a:gd name="T5" fmla="*/ 2147483646 h 290"/>
              <a:gd name="T6" fmla="*/ 2147483646 w 438"/>
              <a:gd name="T7" fmla="*/ 2147483646 h 290"/>
              <a:gd name="T8" fmla="*/ 0 60000 65536"/>
              <a:gd name="T9" fmla="*/ 0 60000 65536"/>
              <a:gd name="T10" fmla="*/ 0 60000 65536"/>
              <a:gd name="T11" fmla="*/ 0 60000 65536"/>
              <a:gd name="T12" fmla="*/ 0 w 438"/>
              <a:gd name="T13" fmla="*/ 0 h 290"/>
              <a:gd name="T14" fmla="*/ 438 w 438"/>
              <a:gd name="T15" fmla="*/ 290 h 290"/>
            </a:gdLst>
            <a:ahLst/>
            <a:cxnLst>
              <a:cxn ang="T8">
                <a:pos x="T0" y="T1"/>
              </a:cxn>
              <a:cxn ang="T9">
                <a:pos x="T2" y="T3"/>
              </a:cxn>
              <a:cxn ang="T10">
                <a:pos x="T4" y="T5"/>
              </a:cxn>
              <a:cxn ang="T11">
                <a:pos x="T6" y="T7"/>
              </a:cxn>
            </a:cxnLst>
            <a:rect l="T12" t="T13" r="T14" b="T15"/>
            <a:pathLst>
              <a:path w="438" h="290">
                <a:moveTo>
                  <a:pt x="15" y="0"/>
                </a:moveTo>
                <a:cubicBezTo>
                  <a:pt x="7" y="58"/>
                  <a:pt x="0" y="117"/>
                  <a:pt x="15" y="162"/>
                </a:cubicBezTo>
                <a:cubicBezTo>
                  <a:pt x="30" y="207"/>
                  <a:pt x="38" y="248"/>
                  <a:pt x="108" y="269"/>
                </a:cubicBezTo>
                <a:cubicBezTo>
                  <a:pt x="178" y="290"/>
                  <a:pt x="383" y="282"/>
                  <a:pt x="438" y="285"/>
                </a:cubicBez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79216" name="Group 20"/>
          <p:cNvGrpSpPr>
            <a:grpSpLocks/>
          </p:cNvGrpSpPr>
          <p:nvPr/>
        </p:nvGrpSpPr>
        <p:grpSpPr bwMode="auto">
          <a:xfrm>
            <a:off x="5819775" y="2179638"/>
            <a:ext cx="965200" cy="427037"/>
            <a:chOff x="1477" y="1377"/>
            <a:chExt cx="608" cy="269"/>
          </a:xfrm>
        </p:grpSpPr>
        <p:sp>
          <p:nvSpPr>
            <p:cNvPr id="179223" name="Rectangle 21"/>
            <p:cNvSpPr>
              <a:spLocks noChangeArrowheads="1"/>
            </p:cNvSpPr>
            <p:nvPr/>
          </p:nvSpPr>
          <p:spPr bwMode="auto">
            <a:xfrm>
              <a:off x="1477" y="1377"/>
              <a:ext cx="608" cy="269"/>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179224" name="Rectangle 22"/>
            <p:cNvSpPr>
              <a:spLocks noChangeArrowheads="1"/>
            </p:cNvSpPr>
            <p:nvPr/>
          </p:nvSpPr>
          <p:spPr bwMode="auto">
            <a:xfrm>
              <a:off x="1546" y="1415"/>
              <a:ext cx="477" cy="18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FF0000"/>
                  </a:solidFill>
                </a:rPr>
                <a:t>frame</a:t>
              </a:r>
              <a:endParaRPr lang="en-US" altLang="en-US" sz="1800">
                <a:solidFill>
                  <a:srgbClr val="000000"/>
                </a:solidFill>
              </a:endParaRPr>
            </a:p>
          </p:txBody>
        </p:sp>
      </p:grpSp>
      <p:sp>
        <p:nvSpPr>
          <p:cNvPr id="179217" name="Text Box 23"/>
          <p:cNvSpPr txBox="1">
            <a:spLocks noChangeArrowheads="1"/>
          </p:cNvSpPr>
          <p:nvPr/>
        </p:nvSpPr>
        <p:spPr bwMode="auto">
          <a:xfrm>
            <a:off x="2411413" y="2617788"/>
            <a:ext cx="10191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adapter</a:t>
            </a:r>
          </a:p>
        </p:txBody>
      </p:sp>
      <p:sp>
        <p:nvSpPr>
          <p:cNvPr id="179218" name="Text Box 24"/>
          <p:cNvSpPr txBox="1">
            <a:spLocks noChangeArrowheads="1"/>
          </p:cNvSpPr>
          <p:nvPr/>
        </p:nvSpPr>
        <p:spPr bwMode="auto">
          <a:xfrm>
            <a:off x="5824538" y="2624138"/>
            <a:ext cx="10191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adapter</a:t>
            </a:r>
          </a:p>
        </p:txBody>
      </p:sp>
      <p:sp>
        <p:nvSpPr>
          <p:cNvPr id="179219" name="AutoShape 25"/>
          <p:cNvSpPr>
            <a:spLocks/>
          </p:cNvSpPr>
          <p:nvPr/>
        </p:nvSpPr>
        <p:spPr bwMode="auto">
          <a:xfrm rot="5399521">
            <a:off x="4533901" y="555625"/>
            <a:ext cx="220662" cy="2865437"/>
          </a:xfrm>
          <a:prstGeom prst="leftBrace">
            <a:avLst>
              <a:gd name="adj1" fmla="val 10821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179220" name="Text Box 26"/>
          <p:cNvSpPr txBox="1">
            <a:spLocks noChangeArrowheads="1"/>
          </p:cNvSpPr>
          <p:nvPr/>
        </p:nvSpPr>
        <p:spPr bwMode="auto">
          <a:xfrm>
            <a:off x="3635375" y="1511300"/>
            <a:ext cx="21034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link layer protocol</a:t>
            </a:r>
          </a:p>
        </p:txBody>
      </p:sp>
      <p:sp>
        <p:nvSpPr>
          <p:cNvPr id="179221" name="Freeform 27"/>
          <p:cNvSpPr>
            <a:spLocks/>
          </p:cNvSpPr>
          <p:nvPr/>
        </p:nvSpPr>
        <p:spPr bwMode="auto">
          <a:xfrm>
            <a:off x="6704013" y="2063750"/>
            <a:ext cx="647700" cy="342900"/>
          </a:xfrm>
          <a:custGeom>
            <a:avLst/>
            <a:gdLst>
              <a:gd name="T0" fmla="*/ 0 w 408"/>
              <a:gd name="T1" fmla="*/ 2147483646 h 216"/>
              <a:gd name="T2" fmla="*/ 2147483646 w 408"/>
              <a:gd name="T3" fmla="*/ 2147483646 h 216"/>
              <a:gd name="T4" fmla="*/ 2147483646 w 408"/>
              <a:gd name="T5" fmla="*/ 2147483646 h 216"/>
              <a:gd name="T6" fmla="*/ 2147483646 w 408"/>
              <a:gd name="T7" fmla="*/ 0 h 216"/>
              <a:gd name="T8" fmla="*/ 0 60000 65536"/>
              <a:gd name="T9" fmla="*/ 0 60000 65536"/>
              <a:gd name="T10" fmla="*/ 0 60000 65536"/>
              <a:gd name="T11" fmla="*/ 0 60000 65536"/>
              <a:gd name="T12" fmla="*/ 0 w 408"/>
              <a:gd name="T13" fmla="*/ 0 h 216"/>
              <a:gd name="T14" fmla="*/ 408 w 408"/>
              <a:gd name="T15" fmla="*/ 216 h 216"/>
            </a:gdLst>
            <a:ahLst/>
            <a:cxnLst>
              <a:cxn ang="T8">
                <a:pos x="T0" y="T1"/>
              </a:cxn>
              <a:cxn ang="T9">
                <a:pos x="T2" y="T3"/>
              </a:cxn>
              <a:cxn ang="T10">
                <a:pos x="T4" y="T5"/>
              </a:cxn>
              <a:cxn ang="T11">
                <a:pos x="T6" y="T7"/>
              </a:cxn>
            </a:cxnLst>
            <a:rect l="T12" t="T13" r="T14" b="T15"/>
            <a:pathLst>
              <a:path w="408" h="216">
                <a:moveTo>
                  <a:pt x="0" y="208"/>
                </a:moveTo>
                <a:cubicBezTo>
                  <a:pt x="62" y="212"/>
                  <a:pt x="124" y="216"/>
                  <a:pt x="184" y="208"/>
                </a:cubicBezTo>
                <a:cubicBezTo>
                  <a:pt x="244" y="200"/>
                  <a:pt x="324" y="196"/>
                  <a:pt x="361" y="161"/>
                </a:cubicBezTo>
                <a:cubicBezTo>
                  <a:pt x="398" y="126"/>
                  <a:pt x="400" y="27"/>
                  <a:pt x="408" y="0"/>
                </a:cubicBez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179222" name="Picture 3"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750" y="4711700"/>
            <a:ext cx="2492375"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02707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B52BD2BD-B903-134D-AE54-2FD4265963CD}" type="slidenum">
              <a:rPr lang="en-US" altLang="en-US" sz="1400">
                <a:solidFill>
                  <a:srgbClr val="000000"/>
                </a:solidFill>
                <a:latin typeface="Times New Roman" charset="0"/>
              </a:rPr>
              <a:pPr>
                <a:spcBef>
                  <a:spcPct val="0"/>
                </a:spcBef>
                <a:buClrTx/>
                <a:buSzTx/>
                <a:buFontTx/>
                <a:buNone/>
              </a:pPr>
              <a:t>40</a:t>
            </a:fld>
            <a:endParaRPr lang="en-US" altLang="en-US" sz="1400">
              <a:solidFill>
                <a:srgbClr val="000000"/>
              </a:solidFill>
              <a:latin typeface="Times New Roman" charset="0"/>
            </a:endParaRPr>
          </a:p>
        </p:txBody>
      </p:sp>
      <p:sp>
        <p:nvSpPr>
          <p:cNvPr id="175106" name="Rectangle 4"/>
          <p:cNvSpPr>
            <a:spLocks noChangeArrowheads="1"/>
          </p:cNvSpPr>
          <p:nvPr/>
        </p:nvSpPr>
        <p:spPr bwMode="auto">
          <a:xfrm>
            <a:off x="493712" y="258763"/>
            <a:ext cx="8167687"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8" rIns="91411" bIns="45708"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3200" u="sng" dirty="0" err="1">
                <a:solidFill>
                  <a:srgbClr val="3333CC"/>
                </a:solidFill>
              </a:rPr>
              <a:t>Datapath</a:t>
            </a:r>
            <a:r>
              <a:rPr lang="en-US" altLang="en-US" sz="3200" u="sng" dirty="0">
                <a:solidFill>
                  <a:srgbClr val="3333CC"/>
                </a:solidFill>
              </a:rPr>
              <a:t> Model: </a:t>
            </a:r>
            <a:r>
              <a:rPr lang="en-US" altLang="en-US" sz="3200" u="sng" dirty="0" err="1">
                <a:solidFill>
                  <a:srgbClr val="3333CC"/>
                </a:solidFill>
              </a:rPr>
              <a:t>OpenFlow</a:t>
            </a:r>
            <a:endParaRPr lang="en-US" altLang="en-US" sz="3200" u="sng" dirty="0">
              <a:solidFill>
                <a:srgbClr val="3333CC"/>
              </a:solidFill>
            </a:endParaRPr>
          </a:p>
        </p:txBody>
      </p:sp>
      <p:pic>
        <p:nvPicPr>
          <p:cNvPr id="5" name="Picture 4"/>
          <p:cNvPicPr>
            <a:picLocks noChangeAspect="1"/>
          </p:cNvPicPr>
          <p:nvPr/>
        </p:nvPicPr>
        <p:blipFill>
          <a:blip r:embed="rId3"/>
          <a:stretch>
            <a:fillRect/>
          </a:stretch>
        </p:blipFill>
        <p:spPr>
          <a:xfrm>
            <a:off x="1430928" y="1288743"/>
            <a:ext cx="6671672" cy="3013013"/>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39311" y="4752827"/>
            <a:ext cx="5824134" cy="1773692"/>
          </a:xfrm>
          <a:prstGeom prst="rect">
            <a:avLst/>
          </a:prstGeom>
        </p:spPr>
      </p:pic>
    </p:spTree>
    <p:extLst>
      <p:ext uri="{BB962C8B-B14F-4D97-AF65-F5344CB8AC3E}">
        <p14:creationId xmlns:p14="http://schemas.microsoft.com/office/powerpoint/2010/main" val="1808652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5626100"/>
            <a:ext cx="1143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219"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5626100"/>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220"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2075" y="5635625"/>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221"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9113" y="5626100"/>
            <a:ext cx="1143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222" name="Line 5"/>
          <p:cNvSpPr>
            <a:spLocks noChangeShapeType="1"/>
          </p:cNvSpPr>
          <p:nvPr/>
        </p:nvSpPr>
        <p:spPr bwMode="auto">
          <a:xfrm flipH="1">
            <a:off x="1303338" y="4786313"/>
            <a:ext cx="536575" cy="965200"/>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23" name="Line 6"/>
          <p:cNvSpPr>
            <a:spLocks noChangeShapeType="1"/>
          </p:cNvSpPr>
          <p:nvPr/>
        </p:nvSpPr>
        <p:spPr bwMode="auto">
          <a:xfrm flipH="1">
            <a:off x="2714625" y="4776788"/>
            <a:ext cx="284163" cy="928687"/>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24" name="Line 7"/>
          <p:cNvSpPr>
            <a:spLocks noChangeShapeType="1"/>
          </p:cNvSpPr>
          <p:nvPr/>
        </p:nvSpPr>
        <p:spPr bwMode="auto">
          <a:xfrm>
            <a:off x="4286250" y="4786313"/>
            <a:ext cx="125413" cy="928687"/>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25" name="Line 8"/>
          <p:cNvSpPr>
            <a:spLocks noChangeShapeType="1"/>
          </p:cNvSpPr>
          <p:nvPr/>
        </p:nvSpPr>
        <p:spPr bwMode="auto">
          <a:xfrm>
            <a:off x="5643563" y="4803775"/>
            <a:ext cx="223837" cy="973138"/>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26" name="Rectangle 9"/>
          <p:cNvSpPr>
            <a:spLocks/>
          </p:cNvSpPr>
          <p:nvPr/>
        </p:nvSpPr>
        <p:spPr bwMode="auto">
          <a:xfrm>
            <a:off x="7518400" y="525463"/>
            <a:ext cx="14112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0000"/>
              </a:lnSpc>
            </a:pPr>
            <a:r>
              <a:rPr lang="en-US" altLang="en-US" sz="2700">
                <a:solidFill>
                  <a:srgbClr val="163F88"/>
                </a:solidFill>
                <a:latin typeface="Calibri" charset="0"/>
              </a:rPr>
              <a:t>Controller</a:t>
            </a:r>
          </a:p>
        </p:txBody>
      </p:sp>
      <p:pic>
        <p:nvPicPr>
          <p:cNvPr id="9227"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6350" y="1000125"/>
            <a:ext cx="1446213"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228" name="Rectangle 11"/>
          <p:cNvSpPr>
            <a:spLocks/>
          </p:cNvSpPr>
          <p:nvPr/>
        </p:nvSpPr>
        <p:spPr bwMode="auto">
          <a:xfrm>
            <a:off x="8255000" y="1481138"/>
            <a:ext cx="322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2400">
                <a:solidFill>
                  <a:srgbClr val="FFFFFF"/>
                </a:solidFill>
                <a:latin typeface="Calibri" charset="0"/>
              </a:rPr>
              <a:t>PC</a:t>
            </a:r>
          </a:p>
        </p:txBody>
      </p:sp>
      <p:sp>
        <p:nvSpPr>
          <p:cNvPr id="9229" name="Line 12"/>
          <p:cNvSpPr>
            <a:spLocks noChangeShapeType="1"/>
          </p:cNvSpPr>
          <p:nvPr/>
        </p:nvSpPr>
        <p:spPr bwMode="auto">
          <a:xfrm>
            <a:off x="3027363" y="3313113"/>
            <a:ext cx="1749425" cy="1587"/>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30" name="Rectangle 13"/>
          <p:cNvSpPr>
            <a:spLocks/>
          </p:cNvSpPr>
          <p:nvPr/>
        </p:nvSpPr>
        <p:spPr bwMode="auto">
          <a:xfrm>
            <a:off x="312738" y="3354388"/>
            <a:ext cx="866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163F88"/>
                </a:solidFill>
                <a:latin typeface="Calibri" charset="0"/>
              </a:rPr>
              <a:t>Hardware</a:t>
            </a:r>
          </a:p>
          <a:p>
            <a:r>
              <a:rPr lang="en-US" altLang="en-US" sz="1700">
                <a:solidFill>
                  <a:srgbClr val="163F88"/>
                </a:solidFill>
                <a:latin typeface="Calibri" charset="0"/>
              </a:rPr>
              <a:t>Layer</a:t>
            </a:r>
          </a:p>
        </p:txBody>
      </p:sp>
      <p:sp>
        <p:nvSpPr>
          <p:cNvPr id="9231" name="Rectangle 14"/>
          <p:cNvSpPr>
            <a:spLocks/>
          </p:cNvSpPr>
          <p:nvPr/>
        </p:nvSpPr>
        <p:spPr bwMode="auto">
          <a:xfrm>
            <a:off x="360363" y="1755775"/>
            <a:ext cx="788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163F88"/>
                </a:solidFill>
                <a:latin typeface="Calibri" charset="0"/>
              </a:rPr>
              <a:t>Software</a:t>
            </a:r>
          </a:p>
          <a:p>
            <a:r>
              <a:rPr lang="en-US" altLang="en-US" sz="1700">
                <a:solidFill>
                  <a:srgbClr val="163F88"/>
                </a:solidFill>
                <a:latin typeface="Calibri" charset="0"/>
              </a:rPr>
              <a:t>Layer</a:t>
            </a:r>
          </a:p>
        </p:txBody>
      </p:sp>
      <p:sp>
        <p:nvSpPr>
          <p:cNvPr id="9232" name="AutoShape 15"/>
          <p:cNvSpPr>
            <a:spLocks/>
          </p:cNvSpPr>
          <p:nvPr/>
        </p:nvSpPr>
        <p:spPr bwMode="auto">
          <a:xfrm>
            <a:off x="1258888" y="1312863"/>
            <a:ext cx="5037137" cy="3455987"/>
          </a:xfrm>
          <a:prstGeom prst="roundRect">
            <a:avLst>
              <a:gd name="adj" fmla="val 3875"/>
            </a:avLst>
          </a:prstGeom>
          <a:solidFill>
            <a:srgbClr val="C8D2DF"/>
          </a:solidFill>
          <a:ln w="25400">
            <a:solidFill>
              <a:srgbClr val="163F88"/>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9233" name="Rectangle 16"/>
          <p:cNvSpPr>
            <a:spLocks/>
          </p:cNvSpPr>
          <p:nvPr/>
        </p:nvSpPr>
        <p:spPr bwMode="auto">
          <a:xfrm>
            <a:off x="2819400" y="2619375"/>
            <a:ext cx="1830388"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Flow Table</a:t>
            </a:r>
          </a:p>
        </p:txBody>
      </p:sp>
      <p:sp>
        <p:nvSpPr>
          <p:cNvPr id="9234" name="Line 17"/>
          <p:cNvSpPr>
            <a:spLocks noChangeShapeType="1"/>
          </p:cNvSpPr>
          <p:nvPr/>
        </p:nvSpPr>
        <p:spPr bwMode="auto">
          <a:xfrm rot="10800000" flipH="1">
            <a:off x="6323013" y="1446213"/>
            <a:ext cx="1574800" cy="544512"/>
          </a:xfrm>
          <a:prstGeom prst="line">
            <a:avLst/>
          </a:prstGeom>
          <a:noFill/>
          <a:ln w="7620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grpSp>
        <p:nvGrpSpPr>
          <p:cNvPr id="9235" name="Group 18"/>
          <p:cNvGrpSpPr>
            <a:grpSpLocks/>
          </p:cNvGrpSpPr>
          <p:nvPr/>
        </p:nvGrpSpPr>
        <p:grpSpPr bwMode="auto">
          <a:xfrm>
            <a:off x="1352550" y="2851150"/>
            <a:ext cx="4827588" cy="571500"/>
            <a:chOff x="0" y="0"/>
            <a:chExt cx="4323" cy="512"/>
          </a:xfrm>
        </p:grpSpPr>
        <p:sp>
          <p:nvSpPr>
            <p:cNvPr id="9236" name="Rectangle 19"/>
            <p:cNvSpPr>
              <a:spLocks/>
            </p:cNvSpPr>
            <p:nvPr/>
          </p:nvSpPr>
          <p:spPr bwMode="auto">
            <a:xfrm>
              <a:off x="4"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9237" name="Rectangle 20"/>
            <p:cNvSpPr>
              <a:spLocks/>
            </p:cNvSpPr>
            <p:nvPr/>
          </p:nvSpPr>
          <p:spPr bwMode="auto">
            <a:xfrm>
              <a:off x="0"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MAC</a:t>
              </a:r>
            </a:p>
            <a:p>
              <a:r>
                <a:rPr lang="en-US" altLang="en-US" sz="1700">
                  <a:solidFill>
                    <a:srgbClr val="000000"/>
                  </a:solidFill>
                  <a:latin typeface="Calibri" charset="0"/>
                </a:rPr>
                <a:t>src</a:t>
              </a:r>
            </a:p>
          </p:txBody>
        </p:sp>
        <p:sp>
          <p:nvSpPr>
            <p:cNvPr id="9238" name="Rectangle 21"/>
            <p:cNvSpPr>
              <a:spLocks/>
            </p:cNvSpPr>
            <p:nvPr/>
          </p:nvSpPr>
          <p:spPr bwMode="auto">
            <a:xfrm>
              <a:off x="597"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9239" name="Rectangle 22"/>
            <p:cNvSpPr>
              <a:spLocks/>
            </p:cNvSpPr>
            <p:nvPr/>
          </p:nvSpPr>
          <p:spPr bwMode="auto">
            <a:xfrm>
              <a:off x="623" y="0"/>
              <a:ext cx="568"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MAC</a:t>
              </a:r>
            </a:p>
            <a:p>
              <a:r>
                <a:rPr lang="en-US" altLang="en-US" sz="1700">
                  <a:solidFill>
                    <a:srgbClr val="000000"/>
                  </a:solidFill>
                  <a:latin typeface="Calibri" charset="0"/>
                </a:rPr>
                <a:t>dst</a:t>
              </a:r>
            </a:p>
          </p:txBody>
        </p:sp>
        <p:sp>
          <p:nvSpPr>
            <p:cNvPr id="9240" name="Rectangle 23"/>
            <p:cNvSpPr>
              <a:spLocks/>
            </p:cNvSpPr>
            <p:nvPr/>
          </p:nvSpPr>
          <p:spPr bwMode="auto">
            <a:xfrm>
              <a:off x="1191"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9241" name="Rectangle 24"/>
            <p:cNvSpPr>
              <a:spLocks/>
            </p:cNvSpPr>
            <p:nvPr/>
          </p:nvSpPr>
          <p:spPr bwMode="auto">
            <a:xfrm>
              <a:off x="1196"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Src</a:t>
              </a:r>
            </a:p>
          </p:txBody>
        </p:sp>
        <p:sp>
          <p:nvSpPr>
            <p:cNvPr id="9242" name="Rectangle 25"/>
            <p:cNvSpPr>
              <a:spLocks/>
            </p:cNvSpPr>
            <p:nvPr/>
          </p:nvSpPr>
          <p:spPr bwMode="auto">
            <a:xfrm>
              <a:off x="1790"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9243" name="Rectangle 26"/>
            <p:cNvSpPr>
              <a:spLocks/>
            </p:cNvSpPr>
            <p:nvPr/>
          </p:nvSpPr>
          <p:spPr bwMode="auto">
            <a:xfrm>
              <a:off x="178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Dst</a:t>
              </a:r>
            </a:p>
          </p:txBody>
        </p:sp>
        <p:sp>
          <p:nvSpPr>
            <p:cNvPr id="9244" name="Rectangle 27"/>
            <p:cNvSpPr>
              <a:spLocks/>
            </p:cNvSpPr>
            <p:nvPr/>
          </p:nvSpPr>
          <p:spPr bwMode="auto">
            <a:xfrm>
              <a:off x="237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9245" name="Rectangle 28"/>
            <p:cNvSpPr>
              <a:spLocks/>
            </p:cNvSpPr>
            <p:nvPr/>
          </p:nvSpPr>
          <p:spPr bwMode="auto">
            <a:xfrm>
              <a:off x="238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TCP</a:t>
              </a:r>
            </a:p>
            <a:p>
              <a:r>
                <a:rPr lang="en-US" altLang="en-US" sz="1700">
                  <a:solidFill>
                    <a:srgbClr val="000000"/>
                  </a:solidFill>
                  <a:latin typeface="Calibri" charset="0"/>
                </a:rPr>
                <a:t>sport</a:t>
              </a:r>
            </a:p>
          </p:txBody>
        </p:sp>
        <p:sp>
          <p:nvSpPr>
            <p:cNvPr id="9246" name="Rectangle 29"/>
            <p:cNvSpPr>
              <a:spLocks/>
            </p:cNvSpPr>
            <p:nvPr/>
          </p:nvSpPr>
          <p:spPr bwMode="auto">
            <a:xfrm>
              <a:off x="297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9247" name="Rectangle 30"/>
            <p:cNvSpPr>
              <a:spLocks/>
            </p:cNvSpPr>
            <p:nvPr/>
          </p:nvSpPr>
          <p:spPr bwMode="auto">
            <a:xfrm>
              <a:off x="2971"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TCP</a:t>
              </a:r>
            </a:p>
            <a:p>
              <a:r>
                <a:rPr lang="en-US" altLang="en-US" sz="1700">
                  <a:solidFill>
                    <a:srgbClr val="000000"/>
                  </a:solidFill>
                  <a:latin typeface="Calibri" charset="0"/>
                </a:rPr>
                <a:t>dport</a:t>
              </a:r>
            </a:p>
          </p:txBody>
        </p:sp>
        <p:sp>
          <p:nvSpPr>
            <p:cNvPr id="9248" name="Rectangle 31"/>
            <p:cNvSpPr>
              <a:spLocks/>
            </p:cNvSpPr>
            <p:nvPr/>
          </p:nvSpPr>
          <p:spPr bwMode="auto">
            <a:xfrm>
              <a:off x="3576" y="12"/>
              <a:ext cx="747" cy="488"/>
            </a:xfrm>
            <a:prstGeom prst="rect">
              <a:avLst/>
            </a:prstGeom>
            <a:solidFill>
              <a:srgbClr val="CBE97B"/>
            </a:solidFill>
            <a:ln w="12700">
              <a:solidFill>
                <a:srgbClr val="697D3A"/>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9249" name="Rectangle 32"/>
            <p:cNvSpPr>
              <a:spLocks/>
            </p:cNvSpPr>
            <p:nvPr/>
          </p:nvSpPr>
          <p:spPr bwMode="auto">
            <a:xfrm>
              <a:off x="356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Action</a:t>
              </a:r>
            </a:p>
          </p:txBody>
        </p:sp>
      </p:grpSp>
      <p:sp>
        <p:nvSpPr>
          <p:cNvPr id="9250" name="AutoShape 33"/>
          <p:cNvSpPr>
            <a:spLocks/>
          </p:cNvSpPr>
          <p:nvPr/>
        </p:nvSpPr>
        <p:spPr bwMode="auto">
          <a:xfrm>
            <a:off x="1500188" y="1581150"/>
            <a:ext cx="4537075" cy="785813"/>
          </a:xfrm>
          <a:prstGeom prst="roundRect">
            <a:avLst>
              <a:gd name="adj" fmla="val 17042"/>
            </a:avLst>
          </a:prstGeom>
          <a:solidFill>
            <a:srgbClr val="E6E6E6"/>
          </a:solidFill>
          <a:ln w="25400">
            <a:solidFill>
              <a:srgbClr val="163F88"/>
            </a:solidFill>
            <a:miter lim="800000"/>
            <a:headEnd/>
            <a:tailEnd/>
          </a:ln>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2800">
                <a:solidFill>
                  <a:srgbClr val="000000"/>
                </a:solidFill>
                <a:latin typeface="Calibri" charset="0"/>
              </a:rPr>
              <a:t>OpenFlow Firmware</a:t>
            </a:r>
          </a:p>
        </p:txBody>
      </p:sp>
      <p:sp>
        <p:nvSpPr>
          <p:cNvPr id="9251" name="Line 34"/>
          <p:cNvSpPr>
            <a:spLocks noChangeShapeType="1"/>
          </p:cNvSpPr>
          <p:nvPr/>
        </p:nvSpPr>
        <p:spPr bwMode="auto">
          <a:xfrm>
            <a:off x="1339850" y="2616200"/>
            <a:ext cx="4830763"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grpSp>
        <p:nvGrpSpPr>
          <p:cNvPr id="3" name="Group 36"/>
          <p:cNvGrpSpPr>
            <a:grpSpLocks/>
          </p:cNvGrpSpPr>
          <p:nvPr/>
        </p:nvGrpSpPr>
        <p:grpSpPr bwMode="auto">
          <a:xfrm>
            <a:off x="1357313" y="3490913"/>
            <a:ext cx="4822825" cy="312737"/>
            <a:chOff x="0" y="0"/>
            <a:chExt cx="4320" cy="280"/>
          </a:xfrm>
        </p:grpSpPr>
        <p:sp>
          <p:nvSpPr>
            <p:cNvPr id="9253" name="Rectangle 37"/>
            <p:cNvSpPr>
              <a:spLocks/>
            </p:cNvSpPr>
            <p:nvPr/>
          </p:nvSpPr>
          <p:spPr bwMode="auto">
            <a:xfrm>
              <a:off x="0" y="0"/>
              <a:ext cx="4320" cy="280"/>
            </a:xfrm>
            <a:prstGeom prst="rect">
              <a:avLst/>
            </a:prstGeom>
            <a:solidFill>
              <a:srgbClr val="E6E6E6"/>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9254" name="Rectangle 38"/>
            <p:cNvSpPr>
              <a:spLocks/>
            </p:cNvSpPr>
            <p:nvPr/>
          </p:nvSpPr>
          <p:spPr bwMode="auto">
            <a:xfrm>
              <a:off x="2990" y="21"/>
              <a:ext cx="57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a:t>
              </a:r>
            </a:p>
          </p:txBody>
        </p:sp>
        <p:sp>
          <p:nvSpPr>
            <p:cNvPr id="9255" name="Rectangle 39"/>
            <p:cNvSpPr>
              <a:spLocks/>
            </p:cNvSpPr>
            <p:nvPr/>
          </p:nvSpPr>
          <p:spPr bwMode="auto">
            <a:xfrm>
              <a:off x="2390" y="21"/>
              <a:ext cx="57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a:t>
              </a:r>
            </a:p>
          </p:txBody>
        </p:sp>
        <p:sp>
          <p:nvSpPr>
            <p:cNvPr id="9256" name="Rectangle 40"/>
            <p:cNvSpPr>
              <a:spLocks/>
            </p:cNvSpPr>
            <p:nvPr/>
          </p:nvSpPr>
          <p:spPr bwMode="auto">
            <a:xfrm>
              <a:off x="1790" y="21"/>
              <a:ext cx="57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5.6.7.8</a:t>
              </a:r>
            </a:p>
          </p:txBody>
        </p:sp>
        <p:sp>
          <p:nvSpPr>
            <p:cNvPr id="9257" name="Rectangle 41"/>
            <p:cNvSpPr>
              <a:spLocks/>
            </p:cNvSpPr>
            <p:nvPr/>
          </p:nvSpPr>
          <p:spPr bwMode="auto">
            <a:xfrm>
              <a:off x="1198" y="21"/>
              <a:ext cx="57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a:t>
              </a:r>
            </a:p>
          </p:txBody>
        </p:sp>
        <p:sp>
          <p:nvSpPr>
            <p:cNvPr id="9258" name="Rectangle 42"/>
            <p:cNvSpPr>
              <a:spLocks/>
            </p:cNvSpPr>
            <p:nvPr/>
          </p:nvSpPr>
          <p:spPr bwMode="auto">
            <a:xfrm>
              <a:off x="606" y="21"/>
              <a:ext cx="57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a:t>
              </a:r>
            </a:p>
          </p:txBody>
        </p:sp>
        <p:sp>
          <p:nvSpPr>
            <p:cNvPr id="9259" name="Rectangle 43"/>
            <p:cNvSpPr>
              <a:spLocks/>
            </p:cNvSpPr>
            <p:nvPr/>
          </p:nvSpPr>
          <p:spPr bwMode="auto">
            <a:xfrm>
              <a:off x="22" y="21"/>
              <a:ext cx="57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a:t>
              </a:r>
            </a:p>
          </p:txBody>
        </p:sp>
        <p:sp>
          <p:nvSpPr>
            <p:cNvPr id="9260" name="Rectangle 44"/>
            <p:cNvSpPr>
              <a:spLocks/>
            </p:cNvSpPr>
            <p:nvPr/>
          </p:nvSpPr>
          <p:spPr bwMode="auto">
            <a:xfrm>
              <a:off x="3566" y="21"/>
              <a:ext cx="74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port 1</a:t>
              </a:r>
            </a:p>
          </p:txBody>
        </p:sp>
      </p:grpSp>
      <p:sp>
        <p:nvSpPr>
          <p:cNvPr id="9261" name="Rectangle 45"/>
          <p:cNvSpPr>
            <a:spLocks/>
          </p:cNvSpPr>
          <p:nvPr/>
        </p:nvSpPr>
        <p:spPr bwMode="auto">
          <a:xfrm>
            <a:off x="5622925" y="4783138"/>
            <a:ext cx="8302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port 4</a:t>
            </a:r>
          </a:p>
        </p:txBody>
      </p:sp>
      <p:sp>
        <p:nvSpPr>
          <p:cNvPr id="9262" name="Rectangle 46"/>
          <p:cNvSpPr>
            <a:spLocks/>
          </p:cNvSpPr>
          <p:nvPr/>
        </p:nvSpPr>
        <p:spPr bwMode="auto">
          <a:xfrm>
            <a:off x="4257675" y="4783138"/>
            <a:ext cx="8302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port 3</a:t>
            </a:r>
          </a:p>
        </p:txBody>
      </p:sp>
      <p:sp>
        <p:nvSpPr>
          <p:cNvPr id="9263" name="Rectangle 47"/>
          <p:cNvSpPr>
            <a:spLocks/>
          </p:cNvSpPr>
          <p:nvPr/>
        </p:nvSpPr>
        <p:spPr bwMode="auto">
          <a:xfrm>
            <a:off x="2908300" y="4746625"/>
            <a:ext cx="83026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port 2</a:t>
            </a:r>
          </a:p>
        </p:txBody>
      </p:sp>
      <p:sp>
        <p:nvSpPr>
          <p:cNvPr id="9264" name="Rectangle 48"/>
          <p:cNvSpPr>
            <a:spLocks/>
          </p:cNvSpPr>
          <p:nvPr/>
        </p:nvSpPr>
        <p:spPr bwMode="auto">
          <a:xfrm>
            <a:off x="1641475" y="4783138"/>
            <a:ext cx="8302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port 1</a:t>
            </a:r>
          </a:p>
        </p:txBody>
      </p:sp>
      <p:sp>
        <p:nvSpPr>
          <p:cNvPr id="9265" name="Rectangle 51"/>
          <p:cNvSpPr>
            <a:spLocks/>
          </p:cNvSpPr>
          <p:nvPr/>
        </p:nvSpPr>
        <p:spPr bwMode="auto">
          <a:xfrm>
            <a:off x="5881688" y="6345238"/>
            <a:ext cx="8318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1.2.3.4</a:t>
            </a:r>
          </a:p>
        </p:txBody>
      </p:sp>
      <p:sp>
        <p:nvSpPr>
          <p:cNvPr id="9266" name="Rectangle 52"/>
          <p:cNvSpPr>
            <a:spLocks/>
          </p:cNvSpPr>
          <p:nvPr/>
        </p:nvSpPr>
        <p:spPr bwMode="auto">
          <a:xfrm>
            <a:off x="738188" y="6345238"/>
            <a:ext cx="8318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5.6.7.8</a:t>
            </a:r>
          </a:p>
        </p:txBody>
      </p:sp>
      <p:sp>
        <p:nvSpPr>
          <p:cNvPr id="9267" name="Rectangle 58"/>
          <p:cNvSpPr>
            <a:spLocks/>
          </p:cNvSpPr>
          <p:nvPr/>
        </p:nvSpPr>
        <p:spPr bwMode="auto">
          <a:xfrm>
            <a:off x="481013" y="268287"/>
            <a:ext cx="7804150"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914400"/>
            <a:r>
              <a:rPr lang="en-US" altLang="en-US" sz="3200" u="sng" dirty="0" err="1">
                <a:solidFill>
                  <a:srgbClr val="3333CC"/>
                </a:solidFill>
                <a:latin typeface="Comic Sans MS" charset="0"/>
              </a:rPr>
              <a:t>OpenFlow</a:t>
            </a:r>
            <a:r>
              <a:rPr lang="en-US" altLang="en-US" sz="3200" u="sng" dirty="0">
                <a:solidFill>
                  <a:srgbClr val="3333CC"/>
                </a:solidFill>
                <a:latin typeface="Comic Sans MS" charset="0"/>
              </a:rPr>
              <a:t> </a:t>
            </a:r>
            <a:r>
              <a:rPr lang="en-US" altLang="en-US" sz="3200" u="sng" dirty="0" err="1">
                <a:solidFill>
                  <a:srgbClr val="3333CC"/>
                </a:solidFill>
                <a:latin typeface="Comic Sans MS" charset="0"/>
              </a:rPr>
              <a:t>Datapath</a:t>
            </a:r>
            <a:r>
              <a:rPr lang="en-US" altLang="en-US" sz="3200" u="sng" dirty="0">
                <a:solidFill>
                  <a:srgbClr val="3333CC"/>
                </a:solidFill>
                <a:latin typeface="Comic Sans MS" charset="0"/>
              </a:rPr>
              <a:t>: Example</a:t>
            </a:r>
          </a:p>
        </p:txBody>
      </p:sp>
      <p:sp>
        <p:nvSpPr>
          <p:cNvPr id="52" name="Slide Number Placeholder 1">
            <a:extLst>
              <a:ext uri="{FF2B5EF4-FFF2-40B4-BE49-F238E27FC236}">
                <a16:creationId xmlns:a16="http://schemas.microsoft.com/office/drawing/2014/main" id="{8E932A4F-0812-4545-B414-25D9AB09BD21}"/>
              </a:ext>
            </a:extLst>
          </p:cNvPr>
          <p:cNvSpPr>
            <a:spLocks noGrp="1"/>
          </p:cNvSpPr>
          <p:nvPr>
            <p:ph type="sldNum" sz="quarter" idx="10"/>
          </p:nvPr>
        </p:nvSpPr>
        <p:spPr>
          <a:xfrm>
            <a:off x="8648700" y="6460300"/>
            <a:ext cx="4191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41</a:t>
            </a:fld>
            <a:endParaRPr lang="en-US" altLang="en-US" sz="1400" dirty="0">
              <a:solidFill>
                <a:srgbClr val="000000"/>
              </a:solidFill>
              <a:latin typeface="Times New Roman" charset="0"/>
            </a:endParaRPr>
          </a:p>
        </p:txBody>
      </p:sp>
    </p:spTree>
    <p:extLst>
      <p:ext uri="{BB962C8B-B14F-4D97-AF65-F5344CB8AC3E}">
        <p14:creationId xmlns:p14="http://schemas.microsoft.com/office/powerpoint/2010/main" val="8517441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Grp="1" noChangeArrowheads="1"/>
          </p:cNvSpPr>
          <p:nvPr>
            <p:ph type="title" idx="4294967295"/>
          </p:nvPr>
        </p:nvSpPr>
        <p:spPr/>
        <p:txBody>
          <a:bodyPr/>
          <a:lstStyle/>
          <a:p>
            <a:pPr lvl="0" defTabSz="914400"/>
            <a:r>
              <a:rPr lang="en-US" altLang="en-US" sz="3600" dirty="0" err="1">
                <a:solidFill>
                  <a:srgbClr val="3333CC"/>
                </a:solidFill>
                <a:latin typeface="Comic Sans MS" charset="0"/>
              </a:rPr>
              <a:t>OpenFlow</a:t>
            </a:r>
            <a:r>
              <a:rPr lang="en-US" altLang="en-US" sz="3600" dirty="0">
                <a:solidFill>
                  <a:srgbClr val="3333CC"/>
                </a:solidFill>
                <a:latin typeface="Comic Sans MS" charset="0"/>
              </a:rPr>
              <a:t> </a:t>
            </a:r>
            <a:r>
              <a:rPr lang="en-US" altLang="en-US" sz="3600" dirty="0" err="1">
                <a:solidFill>
                  <a:srgbClr val="3333CC"/>
                </a:solidFill>
                <a:latin typeface="Comic Sans MS" charset="0"/>
              </a:rPr>
              <a:t>Datapath</a:t>
            </a:r>
            <a:r>
              <a:rPr lang="en-US" altLang="en-US" sz="3600" dirty="0">
                <a:solidFill>
                  <a:srgbClr val="3333CC"/>
                </a:solidFill>
                <a:latin typeface="Comic Sans MS" charset="0"/>
              </a:rPr>
              <a:t>: Examples</a:t>
            </a:r>
          </a:p>
        </p:txBody>
      </p:sp>
      <p:sp>
        <p:nvSpPr>
          <p:cNvPr id="13315" name="Rectangle 2"/>
          <p:cNvSpPr>
            <a:spLocks/>
          </p:cNvSpPr>
          <p:nvPr/>
        </p:nvSpPr>
        <p:spPr bwMode="auto">
          <a:xfrm>
            <a:off x="563563" y="1346200"/>
            <a:ext cx="898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a:solidFill>
                  <a:srgbClr val="000000"/>
                </a:solidFill>
                <a:latin typeface="Calibri" charset="0"/>
              </a:rPr>
              <a:t>Switching</a:t>
            </a:r>
          </a:p>
        </p:txBody>
      </p:sp>
      <p:sp>
        <p:nvSpPr>
          <p:cNvPr id="13316" name="Rectangle 3"/>
          <p:cNvSpPr>
            <a:spLocks/>
          </p:cNvSpPr>
          <p:nvPr/>
        </p:nvSpPr>
        <p:spPr bwMode="auto">
          <a:xfrm>
            <a:off x="685800"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grpSp>
        <p:nvGrpSpPr>
          <p:cNvPr id="13317" name="Group 4"/>
          <p:cNvGrpSpPr>
            <a:grpSpLocks/>
          </p:cNvGrpSpPr>
          <p:nvPr/>
        </p:nvGrpSpPr>
        <p:grpSpPr bwMode="auto">
          <a:xfrm>
            <a:off x="687388" y="1878013"/>
            <a:ext cx="7483475" cy="571500"/>
            <a:chOff x="0" y="0"/>
            <a:chExt cx="6704" cy="512"/>
          </a:xfrm>
        </p:grpSpPr>
        <p:sp>
          <p:nvSpPr>
            <p:cNvPr id="13318" name="Rectangle 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19" name="Rectangle 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Switch</a:t>
              </a:r>
            </a:p>
            <a:p>
              <a:r>
                <a:rPr lang="en-US" altLang="en-US" sz="1700">
                  <a:solidFill>
                    <a:srgbClr val="000000"/>
                  </a:solidFill>
                  <a:latin typeface="Calibri" charset="0"/>
                </a:rPr>
                <a:t>Port</a:t>
              </a:r>
            </a:p>
          </p:txBody>
        </p:sp>
        <p:sp>
          <p:nvSpPr>
            <p:cNvPr id="13320" name="Rectangle 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21" name="Rectangle 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MAC</a:t>
              </a:r>
            </a:p>
            <a:p>
              <a:r>
                <a:rPr lang="en-US" altLang="en-US" sz="1700">
                  <a:solidFill>
                    <a:srgbClr val="000000"/>
                  </a:solidFill>
                  <a:latin typeface="Calibri" charset="0"/>
                </a:rPr>
                <a:t>src</a:t>
              </a:r>
            </a:p>
          </p:txBody>
        </p:sp>
        <p:sp>
          <p:nvSpPr>
            <p:cNvPr id="13322" name="Rectangle 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23" name="Rectangle 1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MAC</a:t>
              </a:r>
            </a:p>
            <a:p>
              <a:r>
                <a:rPr lang="en-US" altLang="en-US" sz="1700">
                  <a:solidFill>
                    <a:srgbClr val="000000"/>
                  </a:solidFill>
                  <a:latin typeface="Calibri" charset="0"/>
                </a:rPr>
                <a:t>dst</a:t>
              </a:r>
            </a:p>
          </p:txBody>
        </p:sp>
        <p:sp>
          <p:nvSpPr>
            <p:cNvPr id="13324" name="Rectangle 1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25" name="Rectangle 1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Eth</a:t>
              </a:r>
            </a:p>
            <a:p>
              <a:r>
                <a:rPr lang="en-US" altLang="en-US" sz="1700">
                  <a:solidFill>
                    <a:srgbClr val="000000"/>
                  </a:solidFill>
                  <a:latin typeface="Calibri" charset="0"/>
                </a:rPr>
                <a:t>type</a:t>
              </a:r>
            </a:p>
          </p:txBody>
        </p:sp>
        <p:sp>
          <p:nvSpPr>
            <p:cNvPr id="13326" name="Rectangle 1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27" name="Rectangle 1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VLAN</a:t>
              </a:r>
            </a:p>
            <a:p>
              <a:r>
                <a:rPr lang="en-US" altLang="en-US" sz="1700">
                  <a:solidFill>
                    <a:srgbClr val="000000"/>
                  </a:solidFill>
                  <a:latin typeface="Calibri" charset="0"/>
                </a:rPr>
                <a:t>ID</a:t>
              </a:r>
            </a:p>
          </p:txBody>
        </p:sp>
        <p:sp>
          <p:nvSpPr>
            <p:cNvPr id="13328" name="Rectangle 1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29" name="Rectangle 1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Src</a:t>
              </a:r>
            </a:p>
          </p:txBody>
        </p:sp>
        <p:sp>
          <p:nvSpPr>
            <p:cNvPr id="13330" name="Rectangle 1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31" name="Rectangle 1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Dst</a:t>
              </a:r>
            </a:p>
          </p:txBody>
        </p:sp>
        <p:sp>
          <p:nvSpPr>
            <p:cNvPr id="13332" name="Rectangle 1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33" name="Rectangle 2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Prot</a:t>
              </a:r>
            </a:p>
          </p:txBody>
        </p:sp>
        <p:sp>
          <p:nvSpPr>
            <p:cNvPr id="13334" name="Rectangle 2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35" name="Rectangle 2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TCP</a:t>
              </a:r>
            </a:p>
            <a:p>
              <a:r>
                <a:rPr lang="en-US" altLang="en-US" sz="1700">
                  <a:solidFill>
                    <a:srgbClr val="000000"/>
                  </a:solidFill>
                  <a:latin typeface="Calibri" charset="0"/>
                </a:rPr>
                <a:t>sport</a:t>
              </a:r>
            </a:p>
          </p:txBody>
        </p:sp>
        <p:sp>
          <p:nvSpPr>
            <p:cNvPr id="13336" name="Rectangle 2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37" name="Rectangle 2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TCP</a:t>
              </a:r>
            </a:p>
            <a:p>
              <a:r>
                <a:rPr lang="en-US" altLang="en-US" sz="1700">
                  <a:solidFill>
                    <a:srgbClr val="000000"/>
                  </a:solidFill>
                  <a:latin typeface="Calibri" charset="0"/>
                </a:rPr>
                <a:t>dport</a:t>
              </a:r>
            </a:p>
          </p:txBody>
        </p:sp>
        <p:sp>
          <p:nvSpPr>
            <p:cNvPr id="13338" name="Rectangle 2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39" name="Rectangle 2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Action</a:t>
              </a:r>
            </a:p>
          </p:txBody>
        </p:sp>
      </p:grpSp>
      <p:sp>
        <p:nvSpPr>
          <p:cNvPr id="13340" name="Rectangle 27"/>
          <p:cNvSpPr>
            <a:spLocks/>
          </p:cNvSpPr>
          <p:nvPr/>
        </p:nvSpPr>
        <p:spPr bwMode="auto">
          <a:xfrm>
            <a:off x="1346200"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341" name="Rectangle 28"/>
          <p:cNvSpPr>
            <a:spLocks/>
          </p:cNvSpPr>
          <p:nvPr/>
        </p:nvSpPr>
        <p:spPr bwMode="auto">
          <a:xfrm>
            <a:off x="1943100" y="2525713"/>
            <a:ext cx="1135063"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00:1f:..</a:t>
            </a:r>
          </a:p>
        </p:txBody>
      </p:sp>
      <p:sp>
        <p:nvSpPr>
          <p:cNvPr id="13342" name="Rectangle 29"/>
          <p:cNvSpPr>
            <a:spLocks/>
          </p:cNvSpPr>
          <p:nvPr/>
        </p:nvSpPr>
        <p:spPr bwMode="auto">
          <a:xfrm>
            <a:off x="2667000" y="2546350"/>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343" name="Rectangle 30"/>
          <p:cNvSpPr>
            <a:spLocks/>
          </p:cNvSpPr>
          <p:nvPr/>
        </p:nvSpPr>
        <p:spPr bwMode="auto">
          <a:xfrm>
            <a:off x="3328988"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344" name="Rectangle 31"/>
          <p:cNvSpPr>
            <a:spLocks/>
          </p:cNvSpPr>
          <p:nvPr/>
        </p:nvSpPr>
        <p:spPr bwMode="auto">
          <a:xfrm>
            <a:off x="3989388"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345" name="Rectangle 32"/>
          <p:cNvSpPr>
            <a:spLocks/>
          </p:cNvSpPr>
          <p:nvPr/>
        </p:nvSpPr>
        <p:spPr bwMode="auto">
          <a:xfrm>
            <a:off x="4649788"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346" name="Rectangle 33"/>
          <p:cNvSpPr>
            <a:spLocks/>
          </p:cNvSpPr>
          <p:nvPr/>
        </p:nvSpPr>
        <p:spPr bwMode="auto">
          <a:xfrm>
            <a:off x="5319713"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347" name="Rectangle 34"/>
          <p:cNvSpPr>
            <a:spLocks/>
          </p:cNvSpPr>
          <p:nvPr/>
        </p:nvSpPr>
        <p:spPr bwMode="auto">
          <a:xfrm>
            <a:off x="5980113" y="2546350"/>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348" name="Rectangle 35"/>
          <p:cNvSpPr>
            <a:spLocks/>
          </p:cNvSpPr>
          <p:nvPr/>
        </p:nvSpPr>
        <p:spPr bwMode="auto">
          <a:xfrm>
            <a:off x="6642100"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349" name="Rectangle 36"/>
          <p:cNvSpPr>
            <a:spLocks/>
          </p:cNvSpPr>
          <p:nvPr/>
        </p:nvSpPr>
        <p:spPr bwMode="auto">
          <a:xfrm>
            <a:off x="7400925"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port6</a:t>
            </a:r>
          </a:p>
        </p:txBody>
      </p:sp>
      <p:sp>
        <p:nvSpPr>
          <p:cNvPr id="13350" name="Rectangle 37"/>
          <p:cNvSpPr>
            <a:spLocks/>
          </p:cNvSpPr>
          <p:nvPr/>
        </p:nvSpPr>
        <p:spPr bwMode="auto">
          <a:xfrm>
            <a:off x="565150" y="3070225"/>
            <a:ext cx="1397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a:solidFill>
                  <a:srgbClr val="000000"/>
                </a:solidFill>
                <a:latin typeface="Calibri" charset="0"/>
              </a:rPr>
              <a:t>Flow Switching</a:t>
            </a:r>
          </a:p>
        </p:txBody>
      </p:sp>
      <p:sp>
        <p:nvSpPr>
          <p:cNvPr id="13351" name="Rectangle 38"/>
          <p:cNvSpPr>
            <a:spLocks/>
          </p:cNvSpPr>
          <p:nvPr/>
        </p:nvSpPr>
        <p:spPr bwMode="auto">
          <a:xfrm>
            <a:off x="685800" y="4224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port3</a:t>
            </a:r>
          </a:p>
        </p:txBody>
      </p:sp>
      <p:grpSp>
        <p:nvGrpSpPr>
          <p:cNvPr id="13352" name="Group 39"/>
          <p:cNvGrpSpPr>
            <a:grpSpLocks/>
          </p:cNvGrpSpPr>
          <p:nvPr/>
        </p:nvGrpSpPr>
        <p:grpSpPr bwMode="auto">
          <a:xfrm>
            <a:off x="687388" y="3557588"/>
            <a:ext cx="7483475" cy="571500"/>
            <a:chOff x="0" y="0"/>
            <a:chExt cx="6704" cy="512"/>
          </a:xfrm>
        </p:grpSpPr>
        <p:sp>
          <p:nvSpPr>
            <p:cNvPr id="13353" name="Rectangle 40"/>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54" name="Rectangle 41"/>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Switch</a:t>
              </a:r>
            </a:p>
            <a:p>
              <a:r>
                <a:rPr lang="en-US" altLang="en-US" sz="1700">
                  <a:solidFill>
                    <a:srgbClr val="000000"/>
                  </a:solidFill>
                  <a:latin typeface="Calibri" charset="0"/>
                </a:rPr>
                <a:t>Port</a:t>
              </a:r>
            </a:p>
          </p:txBody>
        </p:sp>
        <p:sp>
          <p:nvSpPr>
            <p:cNvPr id="13355" name="Rectangle 42"/>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56" name="Rectangle 43"/>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MAC</a:t>
              </a:r>
            </a:p>
            <a:p>
              <a:r>
                <a:rPr lang="en-US" altLang="en-US" sz="1700">
                  <a:solidFill>
                    <a:srgbClr val="000000"/>
                  </a:solidFill>
                  <a:latin typeface="Calibri" charset="0"/>
                </a:rPr>
                <a:t>src</a:t>
              </a:r>
            </a:p>
          </p:txBody>
        </p:sp>
        <p:sp>
          <p:nvSpPr>
            <p:cNvPr id="13357" name="Rectangle 44"/>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58" name="Rectangle 45"/>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MAC</a:t>
              </a:r>
            </a:p>
            <a:p>
              <a:r>
                <a:rPr lang="en-US" altLang="en-US" sz="1700">
                  <a:solidFill>
                    <a:srgbClr val="000000"/>
                  </a:solidFill>
                  <a:latin typeface="Calibri" charset="0"/>
                </a:rPr>
                <a:t>dst</a:t>
              </a:r>
            </a:p>
          </p:txBody>
        </p:sp>
        <p:sp>
          <p:nvSpPr>
            <p:cNvPr id="13359" name="Rectangle 46"/>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60" name="Rectangle 47"/>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Eth</a:t>
              </a:r>
            </a:p>
            <a:p>
              <a:r>
                <a:rPr lang="en-US" altLang="en-US" sz="1700">
                  <a:solidFill>
                    <a:srgbClr val="000000"/>
                  </a:solidFill>
                  <a:latin typeface="Calibri" charset="0"/>
                </a:rPr>
                <a:t>type</a:t>
              </a:r>
            </a:p>
          </p:txBody>
        </p:sp>
        <p:sp>
          <p:nvSpPr>
            <p:cNvPr id="13361" name="Rectangle 48"/>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62" name="Rectangle 49"/>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VLAN</a:t>
              </a:r>
            </a:p>
            <a:p>
              <a:r>
                <a:rPr lang="en-US" altLang="en-US" sz="1700">
                  <a:solidFill>
                    <a:srgbClr val="000000"/>
                  </a:solidFill>
                  <a:latin typeface="Calibri" charset="0"/>
                </a:rPr>
                <a:t>ID</a:t>
              </a:r>
            </a:p>
          </p:txBody>
        </p:sp>
        <p:sp>
          <p:nvSpPr>
            <p:cNvPr id="13363" name="Rectangle 50"/>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64" name="Rectangle 51"/>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Src</a:t>
              </a:r>
            </a:p>
          </p:txBody>
        </p:sp>
        <p:sp>
          <p:nvSpPr>
            <p:cNvPr id="13365" name="Rectangle 52"/>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66" name="Rectangle 53"/>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Dst</a:t>
              </a:r>
            </a:p>
          </p:txBody>
        </p:sp>
        <p:sp>
          <p:nvSpPr>
            <p:cNvPr id="13367" name="Rectangle 54"/>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68" name="Rectangle 55"/>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Prot</a:t>
              </a:r>
            </a:p>
          </p:txBody>
        </p:sp>
        <p:sp>
          <p:nvSpPr>
            <p:cNvPr id="13369" name="Rectangle 56"/>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70" name="Rectangle 57"/>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TCP</a:t>
              </a:r>
            </a:p>
            <a:p>
              <a:r>
                <a:rPr lang="en-US" altLang="en-US" sz="1700">
                  <a:solidFill>
                    <a:srgbClr val="000000"/>
                  </a:solidFill>
                  <a:latin typeface="Calibri" charset="0"/>
                </a:rPr>
                <a:t>sport</a:t>
              </a:r>
            </a:p>
          </p:txBody>
        </p:sp>
        <p:sp>
          <p:nvSpPr>
            <p:cNvPr id="13371" name="Rectangle 58"/>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72" name="Rectangle 59"/>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TCP</a:t>
              </a:r>
            </a:p>
            <a:p>
              <a:r>
                <a:rPr lang="en-US" altLang="en-US" sz="1700">
                  <a:solidFill>
                    <a:srgbClr val="000000"/>
                  </a:solidFill>
                  <a:latin typeface="Calibri" charset="0"/>
                </a:rPr>
                <a:t>dport</a:t>
              </a:r>
            </a:p>
          </p:txBody>
        </p:sp>
        <p:sp>
          <p:nvSpPr>
            <p:cNvPr id="13373" name="Rectangle 60"/>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74" name="Rectangle 61"/>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Action</a:t>
              </a:r>
            </a:p>
          </p:txBody>
        </p:sp>
      </p:grpSp>
      <p:sp>
        <p:nvSpPr>
          <p:cNvPr id="13375" name="Rectangle 62"/>
          <p:cNvSpPr>
            <a:spLocks/>
          </p:cNvSpPr>
          <p:nvPr/>
        </p:nvSpPr>
        <p:spPr bwMode="auto">
          <a:xfrm>
            <a:off x="1346200" y="4224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00:20..</a:t>
            </a:r>
          </a:p>
        </p:txBody>
      </p:sp>
      <p:sp>
        <p:nvSpPr>
          <p:cNvPr id="13376" name="Rectangle 63"/>
          <p:cNvSpPr>
            <a:spLocks/>
          </p:cNvSpPr>
          <p:nvPr/>
        </p:nvSpPr>
        <p:spPr bwMode="auto">
          <a:xfrm>
            <a:off x="2039938" y="4224338"/>
            <a:ext cx="86836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00:1f..</a:t>
            </a:r>
          </a:p>
        </p:txBody>
      </p:sp>
      <p:sp>
        <p:nvSpPr>
          <p:cNvPr id="13377" name="Rectangle 64"/>
          <p:cNvSpPr>
            <a:spLocks/>
          </p:cNvSpPr>
          <p:nvPr/>
        </p:nvSpPr>
        <p:spPr bwMode="auto">
          <a:xfrm>
            <a:off x="2667000" y="4224338"/>
            <a:ext cx="66198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0800</a:t>
            </a:r>
          </a:p>
        </p:txBody>
      </p:sp>
      <p:sp>
        <p:nvSpPr>
          <p:cNvPr id="13378" name="Rectangle 65"/>
          <p:cNvSpPr>
            <a:spLocks/>
          </p:cNvSpPr>
          <p:nvPr/>
        </p:nvSpPr>
        <p:spPr bwMode="auto">
          <a:xfrm>
            <a:off x="3328988" y="4224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vlan1</a:t>
            </a:r>
          </a:p>
        </p:txBody>
      </p:sp>
      <p:sp>
        <p:nvSpPr>
          <p:cNvPr id="13379" name="Rectangle 66"/>
          <p:cNvSpPr>
            <a:spLocks/>
          </p:cNvSpPr>
          <p:nvPr/>
        </p:nvSpPr>
        <p:spPr bwMode="auto">
          <a:xfrm>
            <a:off x="3989388" y="4224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1.2.3.4</a:t>
            </a:r>
          </a:p>
        </p:txBody>
      </p:sp>
      <p:sp>
        <p:nvSpPr>
          <p:cNvPr id="13380" name="Rectangle 67"/>
          <p:cNvSpPr>
            <a:spLocks/>
          </p:cNvSpPr>
          <p:nvPr/>
        </p:nvSpPr>
        <p:spPr bwMode="auto">
          <a:xfrm>
            <a:off x="4686300" y="4224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5.6.7.8</a:t>
            </a:r>
          </a:p>
        </p:txBody>
      </p:sp>
      <p:sp>
        <p:nvSpPr>
          <p:cNvPr id="13381" name="Rectangle 68"/>
          <p:cNvSpPr>
            <a:spLocks/>
          </p:cNvSpPr>
          <p:nvPr/>
        </p:nvSpPr>
        <p:spPr bwMode="auto">
          <a:xfrm>
            <a:off x="5548313" y="4224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4</a:t>
            </a:r>
          </a:p>
        </p:txBody>
      </p:sp>
      <p:sp>
        <p:nvSpPr>
          <p:cNvPr id="13382" name="Rectangle 69"/>
          <p:cNvSpPr>
            <a:spLocks/>
          </p:cNvSpPr>
          <p:nvPr/>
        </p:nvSpPr>
        <p:spPr bwMode="auto">
          <a:xfrm>
            <a:off x="5980113" y="4224338"/>
            <a:ext cx="66198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17264</a:t>
            </a:r>
          </a:p>
        </p:txBody>
      </p:sp>
      <p:sp>
        <p:nvSpPr>
          <p:cNvPr id="13383" name="Rectangle 70"/>
          <p:cNvSpPr>
            <a:spLocks/>
          </p:cNvSpPr>
          <p:nvPr/>
        </p:nvSpPr>
        <p:spPr bwMode="auto">
          <a:xfrm>
            <a:off x="6642100" y="4224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80</a:t>
            </a:r>
          </a:p>
        </p:txBody>
      </p:sp>
      <p:sp>
        <p:nvSpPr>
          <p:cNvPr id="13384" name="Rectangle 71"/>
          <p:cNvSpPr>
            <a:spLocks/>
          </p:cNvSpPr>
          <p:nvPr/>
        </p:nvSpPr>
        <p:spPr bwMode="auto">
          <a:xfrm>
            <a:off x="7400925" y="4224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port6</a:t>
            </a:r>
          </a:p>
        </p:txBody>
      </p:sp>
      <p:sp>
        <p:nvSpPr>
          <p:cNvPr id="13385" name="Rectangle 72"/>
          <p:cNvSpPr>
            <a:spLocks/>
          </p:cNvSpPr>
          <p:nvPr/>
        </p:nvSpPr>
        <p:spPr bwMode="auto">
          <a:xfrm>
            <a:off x="561975" y="4730750"/>
            <a:ext cx="7286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a:solidFill>
                  <a:srgbClr val="000000"/>
                </a:solidFill>
                <a:latin typeface="Calibri" charset="0"/>
              </a:rPr>
              <a:t>Firewall</a:t>
            </a:r>
          </a:p>
        </p:txBody>
      </p:sp>
      <p:sp>
        <p:nvSpPr>
          <p:cNvPr id="13386" name="Rectangle 73"/>
          <p:cNvSpPr>
            <a:spLocks/>
          </p:cNvSpPr>
          <p:nvPr/>
        </p:nvSpPr>
        <p:spPr bwMode="auto">
          <a:xfrm>
            <a:off x="685800" y="59388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grpSp>
        <p:nvGrpSpPr>
          <p:cNvPr id="13387" name="Group 74"/>
          <p:cNvGrpSpPr>
            <a:grpSpLocks/>
          </p:cNvGrpSpPr>
          <p:nvPr/>
        </p:nvGrpSpPr>
        <p:grpSpPr bwMode="auto">
          <a:xfrm>
            <a:off x="687388" y="5272088"/>
            <a:ext cx="7483475" cy="571500"/>
            <a:chOff x="0" y="0"/>
            <a:chExt cx="6704" cy="512"/>
          </a:xfrm>
        </p:grpSpPr>
        <p:sp>
          <p:nvSpPr>
            <p:cNvPr id="13388" name="Rectangle 7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89" name="Rectangle 7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Switch</a:t>
              </a:r>
            </a:p>
            <a:p>
              <a:r>
                <a:rPr lang="en-US" altLang="en-US" sz="1700">
                  <a:solidFill>
                    <a:srgbClr val="000000"/>
                  </a:solidFill>
                  <a:latin typeface="Calibri" charset="0"/>
                </a:rPr>
                <a:t>Port</a:t>
              </a:r>
            </a:p>
          </p:txBody>
        </p:sp>
        <p:sp>
          <p:nvSpPr>
            <p:cNvPr id="13390" name="Rectangle 7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91" name="Rectangle 7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MAC</a:t>
              </a:r>
            </a:p>
            <a:p>
              <a:r>
                <a:rPr lang="en-US" altLang="en-US" sz="1700">
                  <a:solidFill>
                    <a:srgbClr val="000000"/>
                  </a:solidFill>
                  <a:latin typeface="Calibri" charset="0"/>
                </a:rPr>
                <a:t>src</a:t>
              </a:r>
            </a:p>
          </p:txBody>
        </p:sp>
        <p:sp>
          <p:nvSpPr>
            <p:cNvPr id="13392" name="Rectangle 7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93" name="Rectangle 8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MAC</a:t>
              </a:r>
            </a:p>
            <a:p>
              <a:r>
                <a:rPr lang="en-US" altLang="en-US" sz="1700">
                  <a:solidFill>
                    <a:srgbClr val="000000"/>
                  </a:solidFill>
                  <a:latin typeface="Calibri" charset="0"/>
                </a:rPr>
                <a:t>dst</a:t>
              </a:r>
            </a:p>
          </p:txBody>
        </p:sp>
        <p:sp>
          <p:nvSpPr>
            <p:cNvPr id="13394" name="Rectangle 8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95" name="Rectangle 8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Eth</a:t>
              </a:r>
            </a:p>
            <a:p>
              <a:r>
                <a:rPr lang="en-US" altLang="en-US" sz="1700">
                  <a:solidFill>
                    <a:srgbClr val="000000"/>
                  </a:solidFill>
                  <a:latin typeface="Calibri" charset="0"/>
                </a:rPr>
                <a:t>type</a:t>
              </a:r>
            </a:p>
          </p:txBody>
        </p:sp>
        <p:sp>
          <p:nvSpPr>
            <p:cNvPr id="13396" name="Rectangle 8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97" name="Rectangle 8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VLAN</a:t>
              </a:r>
            </a:p>
            <a:p>
              <a:r>
                <a:rPr lang="en-US" altLang="en-US" sz="1700">
                  <a:solidFill>
                    <a:srgbClr val="000000"/>
                  </a:solidFill>
                  <a:latin typeface="Calibri" charset="0"/>
                </a:rPr>
                <a:t>ID</a:t>
              </a:r>
            </a:p>
          </p:txBody>
        </p:sp>
        <p:sp>
          <p:nvSpPr>
            <p:cNvPr id="13398" name="Rectangle 8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99" name="Rectangle 8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Src</a:t>
              </a:r>
            </a:p>
          </p:txBody>
        </p:sp>
        <p:sp>
          <p:nvSpPr>
            <p:cNvPr id="13400" name="Rectangle 8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401" name="Rectangle 8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Dst</a:t>
              </a:r>
            </a:p>
          </p:txBody>
        </p:sp>
        <p:sp>
          <p:nvSpPr>
            <p:cNvPr id="13402" name="Rectangle 8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403" name="Rectangle 9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Prot</a:t>
              </a:r>
            </a:p>
          </p:txBody>
        </p:sp>
        <p:sp>
          <p:nvSpPr>
            <p:cNvPr id="13404" name="Rectangle 9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405" name="Rectangle 9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TCP</a:t>
              </a:r>
            </a:p>
            <a:p>
              <a:r>
                <a:rPr lang="en-US" altLang="en-US" sz="1700">
                  <a:solidFill>
                    <a:srgbClr val="000000"/>
                  </a:solidFill>
                  <a:latin typeface="Calibri" charset="0"/>
                </a:rPr>
                <a:t>sport</a:t>
              </a:r>
            </a:p>
          </p:txBody>
        </p:sp>
        <p:sp>
          <p:nvSpPr>
            <p:cNvPr id="13406" name="Rectangle 9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407" name="Rectangle 9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TCP</a:t>
              </a:r>
            </a:p>
            <a:p>
              <a:r>
                <a:rPr lang="en-US" altLang="en-US" sz="1700">
                  <a:solidFill>
                    <a:srgbClr val="000000"/>
                  </a:solidFill>
                  <a:latin typeface="Calibri" charset="0"/>
                </a:rPr>
                <a:t>dport</a:t>
              </a:r>
            </a:p>
          </p:txBody>
        </p:sp>
        <p:sp>
          <p:nvSpPr>
            <p:cNvPr id="13408" name="Rectangle 9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409" name="Rectangle 9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Forward</a:t>
              </a:r>
            </a:p>
          </p:txBody>
        </p:sp>
      </p:grpSp>
      <p:sp>
        <p:nvSpPr>
          <p:cNvPr id="13410" name="Rectangle 97"/>
          <p:cNvSpPr>
            <a:spLocks/>
          </p:cNvSpPr>
          <p:nvPr/>
        </p:nvSpPr>
        <p:spPr bwMode="auto">
          <a:xfrm>
            <a:off x="1346200" y="59388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411" name="Rectangle 98"/>
          <p:cNvSpPr>
            <a:spLocks/>
          </p:cNvSpPr>
          <p:nvPr/>
        </p:nvSpPr>
        <p:spPr bwMode="auto">
          <a:xfrm>
            <a:off x="1774825" y="5938838"/>
            <a:ext cx="113347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412" name="Rectangle 99"/>
          <p:cNvSpPr>
            <a:spLocks/>
          </p:cNvSpPr>
          <p:nvPr/>
        </p:nvSpPr>
        <p:spPr bwMode="auto">
          <a:xfrm>
            <a:off x="2667000" y="5938838"/>
            <a:ext cx="66198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413" name="Rectangle 100"/>
          <p:cNvSpPr>
            <a:spLocks/>
          </p:cNvSpPr>
          <p:nvPr/>
        </p:nvSpPr>
        <p:spPr bwMode="auto">
          <a:xfrm>
            <a:off x="3328988" y="59388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414" name="Rectangle 101"/>
          <p:cNvSpPr>
            <a:spLocks/>
          </p:cNvSpPr>
          <p:nvPr/>
        </p:nvSpPr>
        <p:spPr bwMode="auto">
          <a:xfrm>
            <a:off x="3989388" y="59388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415" name="Rectangle 102"/>
          <p:cNvSpPr>
            <a:spLocks/>
          </p:cNvSpPr>
          <p:nvPr/>
        </p:nvSpPr>
        <p:spPr bwMode="auto">
          <a:xfrm>
            <a:off x="4649788" y="59388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416" name="Rectangle 103"/>
          <p:cNvSpPr>
            <a:spLocks/>
          </p:cNvSpPr>
          <p:nvPr/>
        </p:nvSpPr>
        <p:spPr bwMode="auto">
          <a:xfrm>
            <a:off x="5319713" y="59388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417" name="Rectangle 104"/>
          <p:cNvSpPr>
            <a:spLocks/>
          </p:cNvSpPr>
          <p:nvPr/>
        </p:nvSpPr>
        <p:spPr bwMode="auto">
          <a:xfrm>
            <a:off x="5980113" y="5938838"/>
            <a:ext cx="66198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418" name="Rectangle 105"/>
          <p:cNvSpPr>
            <a:spLocks/>
          </p:cNvSpPr>
          <p:nvPr/>
        </p:nvSpPr>
        <p:spPr bwMode="auto">
          <a:xfrm>
            <a:off x="6642100" y="59388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22</a:t>
            </a:r>
          </a:p>
        </p:txBody>
      </p:sp>
      <p:sp>
        <p:nvSpPr>
          <p:cNvPr id="13419" name="Rectangle 106"/>
          <p:cNvSpPr>
            <a:spLocks/>
          </p:cNvSpPr>
          <p:nvPr/>
        </p:nvSpPr>
        <p:spPr bwMode="auto">
          <a:xfrm>
            <a:off x="7400925" y="59388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drop</a:t>
            </a:r>
          </a:p>
        </p:txBody>
      </p:sp>
      <p:sp>
        <p:nvSpPr>
          <p:cNvPr id="108" name="Slide Number Placeholder 1">
            <a:extLst>
              <a:ext uri="{FF2B5EF4-FFF2-40B4-BE49-F238E27FC236}">
                <a16:creationId xmlns:a16="http://schemas.microsoft.com/office/drawing/2014/main" id="{8D4ED24F-D5CA-FE42-BFE3-7C31E960FE6E}"/>
              </a:ext>
            </a:extLst>
          </p:cNvPr>
          <p:cNvSpPr>
            <a:spLocks noGrp="1"/>
          </p:cNvSpPr>
          <p:nvPr>
            <p:ph type="sldNum" sz="quarter" idx="10"/>
          </p:nvPr>
        </p:nvSpPr>
        <p:spPr>
          <a:xfrm>
            <a:off x="8648700" y="6448425"/>
            <a:ext cx="4191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42</a:t>
            </a:fld>
            <a:endParaRPr lang="en-US" altLang="en-US" sz="1400" dirty="0">
              <a:solidFill>
                <a:srgbClr val="000000"/>
              </a:solidFill>
              <a:latin typeface="Times New Roman" charset="0"/>
            </a:endParaRPr>
          </a:p>
        </p:txBody>
      </p:sp>
    </p:spTree>
    <p:extLst>
      <p:ext uri="{BB962C8B-B14F-4D97-AF65-F5344CB8AC3E}">
        <p14:creationId xmlns:p14="http://schemas.microsoft.com/office/powerpoint/2010/main" val="199552849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Grp="1" noChangeArrowheads="1"/>
          </p:cNvSpPr>
          <p:nvPr>
            <p:ph type="title" idx="4294967295"/>
          </p:nvPr>
        </p:nvSpPr>
        <p:spPr/>
        <p:txBody>
          <a:bodyPr/>
          <a:lstStyle/>
          <a:p>
            <a:r>
              <a:rPr lang="en-US" altLang="en-US" sz="3600" dirty="0" err="1">
                <a:solidFill>
                  <a:srgbClr val="3333CC"/>
                </a:solidFill>
                <a:latin typeface="Comic Sans MS" charset="0"/>
              </a:rPr>
              <a:t>OpenFlow</a:t>
            </a:r>
            <a:r>
              <a:rPr lang="en-US" altLang="en-US" sz="3600" dirty="0">
                <a:solidFill>
                  <a:srgbClr val="3333CC"/>
                </a:solidFill>
                <a:latin typeface="Comic Sans MS" charset="0"/>
              </a:rPr>
              <a:t> </a:t>
            </a:r>
            <a:r>
              <a:rPr lang="en-US" altLang="en-US" sz="3600" dirty="0" err="1">
                <a:solidFill>
                  <a:srgbClr val="3333CC"/>
                </a:solidFill>
                <a:latin typeface="Comic Sans MS" charset="0"/>
              </a:rPr>
              <a:t>Datapath</a:t>
            </a:r>
            <a:r>
              <a:rPr lang="en-US" altLang="en-US" sz="3600" dirty="0">
                <a:solidFill>
                  <a:srgbClr val="3333CC"/>
                </a:solidFill>
                <a:latin typeface="Comic Sans MS" charset="0"/>
              </a:rPr>
              <a:t>: Examples</a:t>
            </a:r>
            <a:endParaRPr lang="en-US" altLang="en-US" sz="3900" dirty="0"/>
          </a:p>
        </p:txBody>
      </p:sp>
      <p:sp>
        <p:nvSpPr>
          <p:cNvPr id="14339" name="Rectangle 2"/>
          <p:cNvSpPr>
            <a:spLocks/>
          </p:cNvSpPr>
          <p:nvPr/>
        </p:nvSpPr>
        <p:spPr bwMode="auto">
          <a:xfrm>
            <a:off x="563563" y="1346200"/>
            <a:ext cx="7223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a:solidFill>
                  <a:srgbClr val="000000"/>
                </a:solidFill>
                <a:latin typeface="Calibri" charset="0"/>
              </a:rPr>
              <a:t>Routing</a:t>
            </a:r>
          </a:p>
        </p:txBody>
      </p:sp>
      <p:sp>
        <p:nvSpPr>
          <p:cNvPr id="14340" name="Rectangle 3"/>
          <p:cNvSpPr>
            <a:spLocks/>
          </p:cNvSpPr>
          <p:nvPr/>
        </p:nvSpPr>
        <p:spPr bwMode="auto">
          <a:xfrm>
            <a:off x="685800"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grpSp>
        <p:nvGrpSpPr>
          <p:cNvPr id="14341" name="Group 4"/>
          <p:cNvGrpSpPr>
            <a:grpSpLocks/>
          </p:cNvGrpSpPr>
          <p:nvPr/>
        </p:nvGrpSpPr>
        <p:grpSpPr bwMode="auto">
          <a:xfrm>
            <a:off x="687388" y="1878013"/>
            <a:ext cx="7483475" cy="571500"/>
            <a:chOff x="0" y="0"/>
            <a:chExt cx="6704" cy="512"/>
          </a:xfrm>
        </p:grpSpPr>
        <p:sp>
          <p:nvSpPr>
            <p:cNvPr id="14342" name="Rectangle 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43" name="Rectangle 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Switch</a:t>
              </a:r>
            </a:p>
            <a:p>
              <a:r>
                <a:rPr lang="en-US" altLang="en-US" sz="1700">
                  <a:solidFill>
                    <a:srgbClr val="000000"/>
                  </a:solidFill>
                  <a:latin typeface="Calibri" charset="0"/>
                </a:rPr>
                <a:t>Port</a:t>
              </a:r>
            </a:p>
          </p:txBody>
        </p:sp>
        <p:sp>
          <p:nvSpPr>
            <p:cNvPr id="14344" name="Rectangle 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45" name="Rectangle 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MAC</a:t>
              </a:r>
            </a:p>
            <a:p>
              <a:r>
                <a:rPr lang="en-US" altLang="en-US" sz="1700">
                  <a:solidFill>
                    <a:srgbClr val="000000"/>
                  </a:solidFill>
                  <a:latin typeface="Calibri" charset="0"/>
                </a:rPr>
                <a:t>src</a:t>
              </a:r>
            </a:p>
          </p:txBody>
        </p:sp>
        <p:sp>
          <p:nvSpPr>
            <p:cNvPr id="14346" name="Rectangle 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47" name="Rectangle 1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MAC</a:t>
              </a:r>
            </a:p>
            <a:p>
              <a:r>
                <a:rPr lang="en-US" altLang="en-US" sz="1700">
                  <a:solidFill>
                    <a:srgbClr val="000000"/>
                  </a:solidFill>
                  <a:latin typeface="Calibri" charset="0"/>
                </a:rPr>
                <a:t>dst</a:t>
              </a:r>
            </a:p>
          </p:txBody>
        </p:sp>
        <p:sp>
          <p:nvSpPr>
            <p:cNvPr id="14348" name="Rectangle 1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49" name="Rectangle 1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Eth</a:t>
              </a:r>
            </a:p>
            <a:p>
              <a:r>
                <a:rPr lang="en-US" altLang="en-US" sz="1700">
                  <a:solidFill>
                    <a:srgbClr val="000000"/>
                  </a:solidFill>
                  <a:latin typeface="Calibri" charset="0"/>
                </a:rPr>
                <a:t>type</a:t>
              </a:r>
            </a:p>
          </p:txBody>
        </p:sp>
        <p:sp>
          <p:nvSpPr>
            <p:cNvPr id="14350" name="Rectangle 1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51" name="Rectangle 1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VLAN</a:t>
              </a:r>
            </a:p>
            <a:p>
              <a:r>
                <a:rPr lang="en-US" altLang="en-US" sz="1700">
                  <a:solidFill>
                    <a:srgbClr val="000000"/>
                  </a:solidFill>
                  <a:latin typeface="Calibri" charset="0"/>
                </a:rPr>
                <a:t>ID</a:t>
              </a:r>
            </a:p>
          </p:txBody>
        </p:sp>
        <p:sp>
          <p:nvSpPr>
            <p:cNvPr id="14352" name="Rectangle 1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53" name="Rectangle 1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Src</a:t>
              </a:r>
            </a:p>
          </p:txBody>
        </p:sp>
        <p:sp>
          <p:nvSpPr>
            <p:cNvPr id="14354" name="Rectangle 1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55" name="Rectangle 1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Dst</a:t>
              </a:r>
            </a:p>
          </p:txBody>
        </p:sp>
        <p:sp>
          <p:nvSpPr>
            <p:cNvPr id="14356" name="Rectangle 1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57" name="Rectangle 2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Prot</a:t>
              </a:r>
            </a:p>
          </p:txBody>
        </p:sp>
        <p:sp>
          <p:nvSpPr>
            <p:cNvPr id="14358" name="Rectangle 2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59" name="Rectangle 2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TCP</a:t>
              </a:r>
            </a:p>
            <a:p>
              <a:r>
                <a:rPr lang="en-US" altLang="en-US" sz="1700">
                  <a:solidFill>
                    <a:srgbClr val="000000"/>
                  </a:solidFill>
                  <a:latin typeface="Calibri" charset="0"/>
                </a:rPr>
                <a:t>sport</a:t>
              </a:r>
            </a:p>
          </p:txBody>
        </p:sp>
        <p:sp>
          <p:nvSpPr>
            <p:cNvPr id="14360" name="Rectangle 2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61" name="Rectangle 2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TCP</a:t>
              </a:r>
            </a:p>
            <a:p>
              <a:r>
                <a:rPr lang="en-US" altLang="en-US" sz="1700">
                  <a:solidFill>
                    <a:srgbClr val="000000"/>
                  </a:solidFill>
                  <a:latin typeface="Calibri" charset="0"/>
                </a:rPr>
                <a:t>dport</a:t>
              </a:r>
            </a:p>
          </p:txBody>
        </p:sp>
        <p:sp>
          <p:nvSpPr>
            <p:cNvPr id="14362" name="Rectangle 2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63" name="Rectangle 2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Action</a:t>
              </a:r>
            </a:p>
          </p:txBody>
        </p:sp>
      </p:grpSp>
      <p:sp>
        <p:nvSpPr>
          <p:cNvPr id="14364" name="Rectangle 27"/>
          <p:cNvSpPr>
            <a:spLocks/>
          </p:cNvSpPr>
          <p:nvPr/>
        </p:nvSpPr>
        <p:spPr bwMode="auto">
          <a:xfrm>
            <a:off x="1346200"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365" name="Rectangle 28"/>
          <p:cNvSpPr>
            <a:spLocks/>
          </p:cNvSpPr>
          <p:nvPr/>
        </p:nvSpPr>
        <p:spPr bwMode="auto">
          <a:xfrm>
            <a:off x="1774825" y="2546350"/>
            <a:ext cx="1133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366" name="Rectangle 29"/>
          <p:cNvSpPr>
            <a:spLocks/>
          </p:cNvSpPr>
          <p:nvPr/>
        </p:nvSpPr>
        <p:spPr bwMode="auto">
          <a:xfrm>
            <a:off x="2667000" y="2546350"/>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367" name="Rectangle 30"/>
          <p:cNvSpPr>
            <a:spLocks/>
          </p:cNvSpPr>
          <p:nvPr/>
        </p:nvSpPr>
        <p:spPr bwMode="auto">
          <a:xfrm>
            <a:off x="3328988"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368" name="Rectangle 31"/>
          <p:cNvSpPr>
            <a:spLocks/>
          </p:cNvSpPr>
          <p:nvPr/>
        </p:nvSpPr>
        <p:spPr bwMode="auto">
          <a:xfrm>
            <a:off x="3989388"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369" name="Rectangle 32"/>
          <p:cNvSpPr>
            <a:spLocks/>
          </p:cNvSpPr>
          <p:nvPr/>
        </p:nvSpPr>
        <p:spPr bwMode="auto">
          <a:xfrm>
            <a:off x="4649788"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5.6.7.8</a:t>
            </a:r>
          </a:p>
        </p:txBody>
      </p:sp>
      <p:sp>
        <p:nvSpPr>
          <p:cNvPr id="14370" name="Rectangle 33"/>
          <p:cNvSpPr>
            <a:spLocks/>
          </p:cNvSpPr>
          <p:nvPr/>
        </p:nvSpPr>
        <p:spPr bwMode="auto">
          <a:xfrm>
            <a:off x="5319713"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371" name="Rectangle 34"/>
          <p:cNvSpPr>
            <a:spLocks/>
          </p:cNvSpPr>
          <p:nvPr/>
        </p:nvSpPr>
        <p:spPr bwMode="auto">
          <a:xfrm>
            <a:off x="5980113" y="2546350"/>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372" name="Rectangle 35"/>
          <p:cNvSpPr>
            <a:spLocks/>
          </p:cNvSpPr>
          <p:nvPr/>
        </p:nvSpPr>
        <p:spPr bwMode="auto">
          <a:xfrm>
            <a:off x="6642100"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373" name="Rectangle 36"/>
          <p:cNvSpPr>
            <a:spLocks/>
          </p:cNvSpPr>
          <p:nvPr/>
        </p:nvSpPr>
        <p:spPr bwMode="auto">
          <a:xfrm>
            <a:off x="7400925"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port6</a:t>
            </a:r>
          </a:p>
        </p:txBody>
      </p:sp>
      <p:sp>
        <p:nvSpPr>
          <p:cNvPr id="14374" name="Rectangle 37"/>
          <p:cNvSpPr>
            <a:spLocks/>
          </p:cNvSpPr>
          <p:nvPr/>
        </p:nvSpPr>
        <p:spPr bwMode="auto">
          <a:xfrm>
            <a:off x="565150" y="3070225"/>
            <a:ext cx="1462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a:solidFill>
                  <a:srgbClr val="000000"/>
                </a:solidFill>
                <a:latin typeface="Calibri" charset="0"/>
              </a:rPr>
              <a:t>VLAN Switching</a:t>
            </a:r>
          </a:p>
        </p:txBody>
      </p:sp>
      <p:sp>
        <p:nvSpPr>
          <p:cNvPr id="14375" name="Rectangle 38"/>
          <p:cNvSpPr>
            <a:spLocks/>
          </p:cNvSpPr>
          <p:nvPr/>
        </p:nvSpPr>
        <p:spPr bwMode="auto">
          <a:xfrm>
            <a:off x="685800" y="4386263"/>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grpSp>
        <p:nvGrpSpPr>
          <p:cNvPr id="14376" name="Group 39"/>
          <p:cNvGrpSpPr>
            <a:grpSpLocks/>
          </p:cNvGrpSpPr>
          <p:nvPr/>
        </p:nvGrpSpPr>
        <p:grpSpPr bwMode="auto">
          <a:xfrm>
            <a:off x="687388" y="3557588"/>
            <a:ext cx="7483475" cy="571500"/>
            <a:chOff x="0" y="0"/>
            <a:chExt cx="6704" cy="512"/>
          </a:xfrm>
        </p:grpSpPr>
        <p:sp>
          <p:nvSpPr>
            <p:cNvPr id="14377" name="Rectangle 40"/>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78" name="Rectangle 41"/>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Switch</a:t>
              </a:r>
            </a:p>
            <a:p>
              <a:r>
                <a:rPr lang="en-US" altLang="en-US" sz="1700">
                  <a:solidFill>
                    <a:srgbClr val="000000"/>
                  </a:solidFill>
                  <a:latin typeface="Calibri" charset="0"/>
                </a:rPr>
                <a:t>Port</a:t>
              </a:r>
            </a:p>
          </p:txBody>
        </p:sp>
        <p:sp>
          <p:nvSpPr>
            <p:cNvPr id="14379" name="Rectangle 42"/>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80" name="Rectangle 43"/>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MAC</a:t>
              </a:r>
            </a:p>
            <a:p>
              <a:r>
                <a:rPr lang="en-US" altLang="en-US" sz="1700">
                  <a:solidFill>
                    <a:srgbClr val="000000"/>
                  </a:solidFill>
                  <a:latin typeface="Calibri" charset="0"/>
                </a:rPr>
                <a:t>src</a:t>
              </a:r>
            </a:p>
          </p:txBody>
        </p:sp>
        <p:sp>
          <p:nvSpPr>
            <p:cNvPr id="14381" name="Rectangle 44"/>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82" name="Rectangle 45"/>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MAC</a:t>
              </a:r>
            </a:p>
            <a:p>
              <a:r>
                <a:rPr lang="en-US" altLang="en-US" sz="1700">
                  <a:solidFill>
                    <a:srgbClr val="000000"/>
                  </a:solidFill>
                  <a:latin typeface="Calibri" charset="0"/>
                </a:rPr>
                <a:t>dst</a:t>
              </a:r>
            </a:p>
          </p:txBody>
        </p:sp>
        <p:sp>
          <p:nvSpPr>
            <p:cNvPr id="14383" name="Rectangle 46"/>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84" name="Rectangle 47"/>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Eth</a:t>
              </a:r>
            </a:p>
            <a:p>
              <a:r>
                <a:rPr lang="en-US" altLang="en-US" sz="1700">
                  <a:solidFill>
                    <a:srgbClr val="000000"/>
                  </a:solidFill>
                  <a:latin typeface="Calibri" charset="0"/>
                </a:rPr>
                <a:t>type</a:t>
              </a:r>
            </a:p>
          </p:txBody>
        </p:sp>
        <p:sp>
          <p:nvSpPr>
            <p:cNvPr id="14385" name="Rectangle 48"/>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86" name="Rectangle 49"/>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VLAN</a:t>
              </a:r>
            </a:p>
            <a:p>
              <a:r>
                <a:rPr lang="en-US" altLang="en-US" sz="1700">
                  <a:solidFill>
                    <a:srgbClr val="000000"/>
                  </a:solidFill>
                  <a:latin typeface="Calibri" charset="0"/>
                </a:rPr>
                <a:t>ID</a:t>
              </a:r>
            </a:p>
          </p:txBody>
        </p:sp>
        <p:sp>
          <p:nvSpPr>
            <p:cNvPr id="14387" name="Rectangle 50"/>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88" name="Rectangle 51"/>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Src</a:t>
              </a:r>
            </a:p>
          </p:txBody>
        </p:sp>
        <p:sp>
          <p:nvSpPr>
            <p:cNvPr id="14389" name="Rectangle 52"/>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90" name="Rectangle 53"/>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Dst</a:t>
              </a:r>
            </a:p>
          </p:txBody>
        </p:sp>
        <p:sp>
          <p:nvSpPr>
            <p:cNvPr id="14391" name="Rectangle 54"/>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92" name="Rectangle 55"/>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Prot</a:t>
              </a:r>
            </a:p>
          </p:txBody>
        </p:sp>
        <p:sp>
          <p:nvSpPr>
            <p:cNvPr id="14393" name="Rectangle 56"/>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94" name="Rectangle 57"/>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TCP</a:t>
              </a:r>
            </a:p>
            <a:p>
              <a:r>
                <a:rPr lang="en-US" altLang="en-US" sz="1700">
                  <a:solidFill>
                    <a:srgbClr val="000000"/>
                  </a:solidFill>
                  <a:latin typeface="Calibri" charset="0"/>
                </a:rPr>
                <a:t>sport</a:t>
              </a:r>
            </a:p>
          </p:txBody>
        </p:sp>
        <p:sp>
          <p:nvSpPr>
            <p:cNvPr id="14395" name="Rectangle 58"/>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96" name="Rectangle 59"/>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TCP</a:t>
              </a:r>
            </a:p>
            <a:p>
              <a:r>
                <a:rPr lang="en-US" altLang="en-US" sz="1700">
                  <a:solidFill>
                    <a:srgbClr val="000000"/>
                  </a:solidFill>
                  <a:latin typeface="Calibri" charset="0"/>
                </a:rPr>
                <a:t>dport</a:t>
              </a:r>
            </a:p>
          </p:txBody>
        </p:sp>
        <p:sp>
          <p:nvSpPr>
            <p:cNvPr id="14397" name="Rectangle 60"/>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98" name="Rectangle 61"/>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Action</a:t>
              </a:r>
            </a:p>
          </p:txBody>
        </p:sp>
      </p:grpSp>
      <p:sp>
        <p:nvSpPr>
          <p:cNvPr id="14399" name="Rectangle 62"/>
          <p:cNvSpPr>
            <a:spLocks/>
          </p:cNvSpPr>
          <p:nvPr/>
        </p:nvSpPr>
        <p:spPr bwMode="auto">
          <a:xfrm>
            <a:off x="1346200" y="4386263"/>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400" name="Rectangle 64"/>
          <p:cNvSpPr>
            <a:spLocks/>
          </p:cNvSpPr>
          <p:nvPr/>
        </p:nvSpPr>
        <p:spPr bwMode="auto">
          <a:xfrm>
            <a:off x="2667000" y="4386263"/>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401" name="Rectangle 65"/>
          <p:cNvSpPr>
            <a:spLocks/>
          </p:cNvSpPr>
          <p:nvPr/>
        </p:nvSpPr>
        <p:spPr bwMode="auto">
          <a:xfrm>
            <a:off x="3311525" y="4341813"/>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vlan1</a:t>
            </a:r>
          </a:p>
        </p:txBody>
      </p:sp>
      <p:sp>
        <p:nvSpPr>
          <p:cNvPr id="14402" name="Rectangle 66"/>
          <p:cNvSpPr>
            <a:spLocks/>
          </p:cNvSpPr>
          <p:nvPr/>
        </p:nvSpPr>
        <p:spPr bwMode="auto">
          <a:xfrm>
            <a:off x="3989388" y="4386263"/>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403" name="Rectangle 67"/>
          <p:cNvSpPr>
            <a:spLocks/>
          </p:cNvSpPr>
          <p:nvPr/>
        </p:nvSpPr>
        <p:spPr bwMode="auto">
          <a:xfrm>
            <a:off x="4686300" y="4386263"/>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404" name="Rectangle 68"/>
          <p:cNvSpPr>
            <a:spLocks/>
          </p:cNvSpPr>
          <p:nvPr/>
        </p:nvSpPr>
        <p:spPr bwMode="auto">
          <a:xfrm>
            <a:off x="5319713" y="4386263"/>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405" name="Rectangle 69"/>
          <p:cNvSpPr>
            <a:spLocks/>
          </p:cNvSpPr>
          <p:nvPr/>
        </p:nvSpPr>
        <p:spPr bwMode="auto">
          <a:xfrm>
            <a:off x="5980113" y="4386263"/>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406" name="Rectangle 70"/>
          <p:cNvSpPr>
            <a:spLocks/>
          </p:cNvSpPr>
          <p:nvPr/>
        </p:nvSpPr>
        <p:spPr bwMode="auto">
          <a:xfrm>
            <a:off x="6642100" y="4386263"/>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407" name="Rectangle 71"/>
          <p:cNvSpPr>
            <a:spLocks/>
          </p:cNvSpPr>
          <p:nvPr/>
        </p:nvSpPr>
        <p:spPr bwMode="auto">
          <a:xfrm>
            <a:off x="7400925" y="4054475"/>
            <a:ext cx="66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port6, </a:t>
            </a:r>
          </a:p>
          <a:p>
            <a:r>
              <a:rPr lang="en-US" altLang="en-US" sz="1700">
                <a:solidFill>
                  <a:srgbClr val="000000"/>
                </a:solidFill>
                <a:latin typeface="Calibri" charset="0"/>
              </a:rPr>
              <a:t>port7,</a:t>
            </a:r>
          </a:p>
          <a:p>
            <a:r>
              <a:rPr lang="en-US" altLang="en-US" sz="1700">
                <a:solidFill>
                  <a:srgbClr val="000000"/>
                </a:solidFill>
                <a:latin typeface="Calibri" charset="0"/>
              </a:rPr>
              <a:t>port9</a:t>
            </a:r>
          </a:p>
        </p:txBody>
      </p:sp>
      <p:sp>
        <p:nvSpPr>
          <p:cNvPr id="14408" name="Rectangle 63"/>
          <p:cNvSpPr>
            <a:spLocks/>
          </p:cNvSpPr>
          <p:nvPr/>
        </p:nvSpPr>
        <p:spPr bwMode="auto">
          <a:xfrm>
            <a:off x="1939925" y="4351338"/>
            <a:ext cx="86836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00:1f..</a:t>
            </a:r>
          </a:p>
        </p:txBody>
      </p:sp>
      <p:sp>
        <p:nvSpPr>
          <p:cNvPr id="73" name="Slide Number Placeholder 1">
            <a:extLst>
              <a:ext uri="{FF2B5EF4-FFF2-40B4-BE49-F238E27FC236}">
                <a16:creationId xmlns:a16="http://schemas.microsoft.com/office/drawing/2014/main" id="{FD49482D-46D7-F84B-81AE-BF49D3745E82}"/>
              </a:ext>
            </a:extLst>
          </p:cNvPr>
          <p:cNvSpPr>
            <a:spLocks noGrp="1"/>
          </p:cNvSpPr>
          <p:nvPr>
            <p:ph type="sldNum" sz="quarter" idx="10"/>
          </p:nvPr>
        </p:nvSpPr>
        <p:spPr>
          <a:xfrm>
            <a:off x="8648700" y="6448425"/>
            <a:ext cx="4191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43</a:t>
            </a:fld>
            <a:endParaRPr lang="en-US" altLang="en-US" sz="1400" dirty="0">
              <a:solidFill>
                <a:srgbClr val="000000"/>
              </a:solidFill>
              <a:latin typeface="Times New Roman" charset="0"/>
            </a:endParaRPr>
          </a:p>
        </p:txBody>
      </p:sp>
    </p:spTree>
    <p:extLst>
      <p:ext uri="{BB962C8B-B14F-4D97-AF65-F5344CB8AC3E}">
        <p14:creationId xmlns:p14="http://schemas.microsoft.com/office/powerpoint/2010/main" val="103383845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494463"/>
            <a:ext cx="39052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79" name="Rectangle 2"/>
          <p:cNvSpPr>
            <a:spLocks/>
          </p:cNvSpPr>
          <p:nvPr/>
        </p:nvSpPr>
        <p:spPr bwMode="auto">
          <a:xfrm>
            <a:off x="381000" y="6477000"/>
            <a:ext cx="2190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r>
              <a:rPr lang="en-US" altLang="en-US">
                <a:solidFill>
                  <a:srgbClr val="808080"/>
                </a:solidFill>
                <a:cs typeface="Arial" charset="0"/>
                <a:sym typeface="Arial" charset="0"/>
              </a:rPr>
              <a:t>OpenFlowSwitch.org</a:t>
            </a:r>
          </a:p>
        </p:txBody>
      </p:sp>
      <p:sp>
        <p:nvSpPr>
          <p:cNvPr id="50180" name="Rectangle 3"/>
          <p:cNvSpPr>
            <a:spLocks/>
          </p:cNvSpPr>
          <p:nvPr/>
        </p:nvSpPr>
        <p:spPr bwMode="auto">
          <a:xfrm>
            <a:off x="0" y="6172200"/>
            <a:ext cx="3505200" cy="6858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pic>
        <p:nvPicPr>
          <p:cNvPr id="50181"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791200"/>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182"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5791200"/>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83" name="Line 6"/>
          <p:cNvSpPr>
            <a:spLocks noChangeShapeType="1"/>
          </p:cNvSpPr>
          <p:nvPr/>
        </p:nvSpPr>
        <p:spPr bwMode="auto">
          <a:xfrm flipH="1">
            <a:off x="2514600" y="2667000"/>
            <a:ext cx="990600" cy="19050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50184" name="Line 7"/>
          <p:cNvSpPr>
            <a:spLocks noChangeShapeType="1"/>
          </p:cNvSpPr>
          <p:nvPr/>
        </p:nvSpPr>
        <p:spPr bwMode="auto">
          <a:xfrm>
            <a:off x="6248400" y="5410200"/>
            <a:ext cx="457200" cy="5334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50185" name="Rectangle 8"/>
          <p:cNvSpPr>
            <a:spLocks/>
          </p:cNvSpPr>
          <p:nvPr/>
        </p:nvSpPr>
        <p:spPr bwMode="auto">
          <a:xfrm>
            <a:off x="7258050" y="1205010"/>
            <a:ext cx="16033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lnSpc>
                <a:spcPct val="90000"/>
              </a:lnSpc>
            </a:pPr>
            <a:r>
              <a:rPr lang="en-US" altLang="en-US" sz="2800">
                <a:solidFill>
                  <a:srgbClr val="333399"/>
                </a:solidFill>
                <a:latin typeface="Tahoma" charset="0"/>
                <a:cs typeface="Tahoma" charset="0"/>
                <a:sym typeface="Tahoma" charset="0"/>
              </a:rPr>
              <a:t>Controller</a:t>
            </a:r>
          </a:p>
        </p:txBody>
      </p:sp>
      <p:grpSp>
        <p:nvGrpSpPr>
          <p:cNvPr id="50186" name="Group 9"/>
          <p:cNvGrpSpPr>
            <a:grpSpLocks/>
          </p:cNvGrpSpPr>
          <p:nvPr/>
        </p:nvGrpSpPr>
        <p:grpSpPr bwMode="auto">
          <a:xfrm>
            <a:off x="4724400" y="4572000"/>
            <a:ext cx="2057400" cy="838200"/>
            <a:chOff x="0" y="0"/>
            <a:chExt cx="1296" cy="528"/>
          </a:xfrm>
        </p:grpSpPr>
        <p:sp>
          <p:nvSpPr>
            <p:cNvPr id="50187" name="AutoShape 10"/>
            <p:cNvSpPr>
              <a:spLocks/>
            </p:cNvSpPr>
            <p:nvPr/>
          </p:nvSpPr>
          <p:spPr bwMode="auto">
            <a:xfrm>
              <a:off x="0" y="0"/>
              <a:ext cx="1296" cy="528"/>
            </a:xfrm>
            <a:custGeom>
              <a:avLst/>
              <a:gdLst>
                <a:gd name="T0" fmla="*/ 0 w 21600"/>
                <a:gd name="T1" fmla="*/ 0 h 21600"/>
                <a:gd name="T2" fmla="*/ 21600 w 21600"/>
                <a:gd name="T3" fmla="*/ 21600 h 21600"/>
              </a:gdLst>
              <a:ahLst/>
              <a:cxnLst/>
              <a:rect l="T0" t="T1" r="T2" b="T3"/>
              <a:pathLst>
                <a:path w="21600" h="21600">
                  <a:moveTo>
                    <a:pt x="10800" y="0"/>
                  </a:moveTo>
                  <a:cubicBezTo>
                    <a:pt x="4835" y="0"/>
                    <a:pt x="0" y="2418"/>
                    <a:pt x="0" y="5400"/>
                  </a:cubicBezTo>
                  <a:lnTo>
                    <a:pt x="0" y="16200"/>
                  </a:lnTo>
                  <a:cubicBezTo>
                    <a:pt x="0" y="19182"/>
                    <a:pt x="4835" y="21600"/>
                    <a:pt x="10800" y="21600"/>
                  </a:cubicBezTo>
                  <a:cubicBezTo>
                    <a:pt x="16765" y="21600"/>
                    <a:pt x="21600" y="19182"/>
                    <a:pt x="21600" y="16200"/>
                  </a:cubicBezTo>
                  <a:lnTo>
                    <a:pt x="21600" y="5400"/>
                  </a:lnTo>
                  <a:cubicBezTo>
                    <a:pt x="21600" y="2418"/>
                    <a:pt x="16765" y="0"/>
                    <a:pt x="10800" y="0"/>
                  </a:cubicBezTo>
                  <a:close/>
                  <a:moveTo>
                    <a:pt x="10800" y="0"/>
                  </a:moveTo>
                </a:path>
              </a:pathLst>
            </a:custGeom>
            <a:gradFill rotWithShape="0">
              <a:gsLst>
                <a:gs pos="0">
                  <a:srgbClr val="BBE0E3"/>
                </a:gs>
                <a:gs pos="100000">
                  <a:srgbClr val="566769"/>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188" name="AutoShape 11"/>
            <p:cNvSpPr>
              <a:spLocks/>
            </p:cNvSpPr>
            <p:nvPr/>
          </p:nvSpPr>
          <p:spPr bwMode="auto">
            <a:xfrm>
              <a:off x="0" y="0"/>
              <a:ext cx="1296" cy="264"/>
            </a:xfrm>
            <a:custGeom>
              <a:avLst/>
              <a:gdLst>
                <a:gd name="T0" fmla="*/ 0 w 21600"/>
                <a:gd name="T1" fmla="*/ 0 h 21600"/>
                <a:gd name="T2" fmla="*/ 21600 w 21600"/>
                <a:gd name="T3" fmla="*/ 21600 h 21600"/>
              </a:gdLst>
              <a:ahLst/>
              <a:cxnLst/>
              <a:rect l="T0" t="T1" r="T2" b="T3"/>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C8E6E8"/>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189" name="Rectangle 12"/>
            <p:cNvSpPr>
              <a:spLocks/>
            </p:cNvSpPr>
            <p:nvPr/>
          </p:nvSpPr>
          <p:spPr bwMode="auto">
            <a:xfrm>
              <a:off x="0" y="264"/>
              <a:ext cx="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grpSp>
      <p:pic>
        <p:nvPicPr>
          <p:cNvPr id="50190" name="Picture 1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160506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91" name="Rectangle 14"/>
          <p:cNvSpPr>
            <a:spLocks/>
          </p:cNvSpPr>
          <p:nvPr/>
        </p:nvSpPr>
        <p:spPr bwMode="auto">
          <a:xfrm>
            <a:off x="5105400" y="4632325"/>
            <a:ext cx="11636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2000">
                <a:solidFill>
                  <a:srgbClr val="333399"/>
                </a:solidFill>
                <a:latin typeface="Tahoma" charset="0"/>
                <a:cs typeface="Tahoma" charset="0"/>
                <a:sym typeface="Tahoma" charset="0"/>
              </a:rPr>
              <a:t>OpenFlow </a:t>
            </a:r>
          </a:p>
          <a:p>
            <a:pPr algn="ctr"/>
            <a:r>
              <a:rPr lang="en-US" altLang="en-US" sz="2000">
                <a:solidFill>
                  <a:srgbClr val="333399"/>
                </a:solidFill>
                <a:latin typeface="Tahoma" charset="0"/>
                <a:cs typeface="Tahoma" charset="0"/>
                <a:sym typeface="Tahoma" charset="0"/>
              </a:rPr>
              <a:t>Switch</a:t>
            </a:r>
          </a:p>
        </p:txBody>
      </p:sp>
      <p:sp>
        <p:nvSpPr>
          <p:cNvPr id="50192" name="Rectangle 15"/>
          <p:cNvSpPr>
            <a:spLocks/>
          </p:cNvSpPr>
          <p:nvPr/>
        </p:nvSpPr>
        <p:spPr bwMode="auto">
          <a:xfrm>
            <a:off x="7850188" y="2062260"/>
            <a:ext cx="5048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r>
              <a:rPr lang="en-US" altLang="en-US">
                <a:solidFill>
                  <a:srgbClr val="FFFFFF"/>
                </a:solidFill>
                <a:cs typeface="Arial" charset="0"/>
                <a:sym typeface="Arial" charset="0"/>
              </a:rPr>
              <a:t>PC</a:t>
            </a:r>
          </a:p>
        </p:txBody>
      </p:sp>
      <p:sp>
        <p:nvSpPr>
          <p:cNvPr id="50193" name="Rectangle 16"/>
          <p:cNvSpPr>
            <a:spLocks noGrp="1" noChangeArrowheads="1"/>
          </p:cNvSpPr>
          <p:nvPr>
            <p:ph type="title" idx="4294967295"/>
          </p:nvPr>
        </p:nvSpPr>
        <p:spPr>
          <a:xfrm>
            <a:off x="404813" y="96045"/>
            <a:ext cx="8229600" cy="1008062"/>
          </a:xfrm>
        </p:spPr>
        <p:txBody>
          <a:bodyPr lIns="50800" tIns="50800" rIns="132080" bIns="50800"/>
          <a:lstStyle/>
          <a:p>
            <a:pPr marL="39688"/>
            <a:r>
              <a:rPr lang="en-US" altLang="en-US" sz="4000" dirty="0" err="1"/>
              <a:t>OpenFlow</a:t>
            </a:r>
            <a:r>
              <a:rPr lang="en-US" altLang="en-US" sz="4000" dirty="0"/>
              <a:t> Message Flows: Reactive Mode (</a:t>
            </a:r>
            <a:r>
              <a:rPr lang="en-US" altLang="en-US" sz="4000" dirty="0" err="1"/>
              <a:t>pkt</a:t>
            </a:r>
            <a:r>
              <a:rPr lang="en-US" altLang="en-US" sz="4000" dirty="0"/>
              <a:t> miss)</a:t>
            </a:r>
            <a:endParaRPr lang="en-US" altLang="en-US" sz="2800" dirty="0">
              <a:solidFill>
                <a:srgbClr val="333399"/>
              </a:solidFill>
            </a:endParaRPr>
          </a:p>
        </p:txBody>
      </p:sp>
      <p:pic>
        <p:nvPicPr>
          <p:cNvPr id="50194" name="Picture 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4708525"/>
            <a:ext cx="619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50195" name="Group 18"/>
          <p:cNvGrpSpPr>
            <a:grpSpLocks/>
          </p:cNvGrpSpPr>
          <p:nvPr/>
        </p:nvGrpSpPr>
        <p:grpSpPr bwMode="auto">
          <a:xfrm>
            <a:off x="977900" y="4572000"/>
            <a:ext cx="2057400" cy="838200"/>
            <a:chOff x="0" y="0"/>
            <a:chExt cx="1296" cy="528"/>
          </a:xfrm>
        </p:grpSpPr>
        <p:sp>
          <p:nvSpPr>
            <p:cNvPr id="50196" name="AutoShape 19"/>
            <p:cNvSpPr>
              <a:spLocks/>
            </p:cNvSpPr>
            <p:nvPr/>
          </p:nvSpPr>
          <p:spPr bwMode="auto">
            <a:xfrm>
              <a:off x="0" y="0"/>
              <a:ext cx="1296" cy="528"/>
            </a:xfrm>
            <a:custGeom>
              <a:avLst/>
              <a:gdLst>
                <a:gd name="T0" fmla="*/ 0 w 21600"/>
                <a:gd name="T1" fmla="*/ 0 h 21600"/>
                <a:gd name="T2" fmla="*/ 21600 w 21600"/>
                <a:gd name="T3" fmla="*/ 21600 h 21600"/>
              </a:gdLst>
              <a:ahLst/>
              <a:cxnLst/>
              <a:rect l="T0" t="T1" r="T2" b="T3"/>
              <a:pathLst>
                <a:path w="21600" h="21600">
                  <a:moveTo>
                    <a:pt x="10800" y="0"/>
                  </a:moveTo>
                  <a:cubicBezTo>
                    <a:pt x="4835" y="0"/>
                    <a:pt x="0" y="2418"/>
                    <a:pt x="0" y="5400"/>
                  </a:cubicBezTo>
                  <a:lnTo>
                    <a:pt x="0" y="16200"/>
                  </a:lnTo>
                  <a:cubicBezTo>
                    <a:pt x="0" y="19182"/>
                    <a:pt x="4835" y="21600"/>
                    <a:pt x="10800" y="21600"/>
                  </a:cubicBezTo>
                  <a:cubicBezTo>
                    <a:pt x="16765" y="21600"/>
                    <a:pt x="21600" y="19182"/>
                    <a:pt x="21600" y="16200"/>
                  </a:cubicBezTo>
                  <a:lnTo>
                    <a:pt x="21600" y="5400"/>
                  </a:lnTo>
                  <a:cubicBezTo>
                    <a:pt x="21600" y="2418"/>
                    <a:pt x="16765" y="0"/>
                    <a:pt x="10800" y="0"/>
                  </a:cubicBezTo>
                  <a:close/>
                  <a:moveTo>
                    <a:pt x="10800" y="0"/>
                  </a:moveTo>
                </a:path>
              </a:pathLst>
            </a:custGeom>
            <a:gradFill rotWithShape="0">
              <a:gsLst>
                <a:gs pos="0">
                  <a:srgbClr val="BBE0E3"/>
                </a:gs>
                <a:gs pos="100000">
                  <a:srgbClr val="566769"/>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197" name="AutoShape 20"/>
            <p:cNvSpPr>
              <a:spLocks/>
            </p:cNvSpPr>
            <p:nvPr/>
          </p:nvSpPr>
          <p:spPr bwMode="auto">
            <a:xfrm>
              <a:off x="0" y="0"/>
              <a:ext cx="1296" cy="264"/>
            </a:xfrm>
            <a:custGeom>
              <a:avLst/>
              <a:gdLst>
                <a:gd name="T0" fmla="*/ 0 w 21600"/>
                <a:gd name="T1" fmla="*/ 0 h 21600"/>
                <a:gd name="T2" fmla="*/ 21600 w 21600"/>
                <a:gd name="T3" fmla="*/ 21600 h 21600"/>
              </a:gdLst>
              <a:ahLst/>
              <a:cxnLst/>
              <a:rect l="T0" t="T1" r="T2" b="T3"/>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C8E6E8"/>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198" name="Rectangle 21"/>
            <p:cNvSpPr>
              <a:spLocks/>
            </p:cNvSpPr>
            <p:nvPr/>
          </p:nvSpPr>
          <p:spPr bwMode="auto">
            <a:xfrm>
              <a:off x="0" y="264"/>
              <a:ext cx="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grpSp>
      <p:sp>
        <p:nvSpPr>
          <p:cNvPr id="50199" name="Rectangle 22"/>
          <p:cNvSpPr>
            <a:spLocks/>
          </p:cNvSpPr>
          <p:nvPr/>
        </p:nvSpPr>
        <p:spPr bwMode="auto">
          <a:xfrm>
            <a:off x="1447800" y="4632325"/>
            <a:ext cx="11636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2000">
                <a:solidFill>
                  <a:srgbClr val="333399"/>
                </a:solidFill>
                <a:latin typeface="Tahoma" charset="0"/>
                <a:cs typeface="Tahoma" charset="0"/>
                <a:sym typeface="Tahoma" charset="0"/>
              </a:rPr>
              <a:t>OpenFlow </a:t>
            </a:r>
          </a:p>
          <a:p>
            <a:pPr algn="ctr"/>
            <a:r>
              <a:rPr lang="en-US" altLang="en-US" sz="2000">
                <a:solidFill>
                  <a:srgbClr val="333399"/>
                </a:solidFill>
                <a:latin typeface="Tahoma" charset="0"/>
                <a:cs typeface="Tahoma" charset="0"/>
                <a:sym typeface="Tahoma" charset="0"/>
              </a:rPr>
              <a:t>Switch</a:t>
            </a:r>
          </a:p>
        </p:txBody>
      </p:sp>
      <p:pic>
        <p:nvPicPr>
          <p:cNvPr id="50200" name="Picture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708525"/>
            <a:ext cx="619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50201" name="Group 24"/>
          <p:cNvGrpSpPr>
            <a:grpSpLocks/>
          </p:cNvGrpSpPr>
          <p:nvPr/>
        </p:nvGrpSpPr>
        <p:grpSpPr bwMode="auto">
          <a:xfrm>
            <a:off x="3124200" y="1905000"/>
            <a:ext cx="2057400" cy="838200"/>
            <a:chOff x="0" y="0"/>
            <a:chExt cx="1296" cy="528"/>
          </a:xfrm>
        </p:grpSpPr>
        <p:sp>
          <p:nvSpPr>
            <p:cNvPr id="50202" name="AutoShape 25"/>
            <p:cNvSpPr>
              <a:spLocks/>
            </p:cNvSpPr>
            <p:nvPr/>
          </p:nvSpPr>
          <p:spPr bwMode="auto">
            <a:xfrm>
              <a:off x="0" y="0"/>
              <a:ext cx="1296" cy="528"/>
            </a:xfrm>
            <a:custGeom>
              <a:avLst/>
              <a:gdLst>
                <a:gd name="T0" fmla="*/ 0 w 21600"/>
                <a:gd name="T1" fmla="*/ 0 h 21600"/>
                <a:gd name="T2" fmla="*/ 21600 w 21600"/>
                <a:gd name="T3" fmla="*/ 21600 h 21600"/>
              </a:gdLst>
              <a:ahLst/>
              <a:cxnLst/>
              <a:rect l="T0" t="T1" r="T2" b="T3"/>
              <a:pathLst>
                <a:path w="21600" h="21600">
                  <a:moveTo>
                    <a:pt x="10800" y="0"/>
                  </a:moveTo>
                  <a:cubicBezTo>
                    <a:pt x="4835" y="0"/>
                    <a:pt x="0" y="2418"/>
                    <a:pt x="0" y="5400"/>
                  </a:cubicBezTo>
                  <a:lnTo>
                    <a:pt x="0" y="16200"/>
                  </a:lnTo>
                  <a:cubicBezTo>
                    <a:pt x="0" y="19182"/>
                    <a:pt x="4835" y="21600"/>
                    <a:pt x="10800" y="21600"/>
                  </a:cubicBezTo>
                  <a:cubicBezTo>
                    <a:pt x="16765" y="21600"/>
                    <a:pt x="21600" y="19182"/>
                    <a:pt x="21600" y="16200"/>
                  </a:cubicBezTo>
                  <a:lnTo>
                    <a:pt x="21600" y="5400"/>
                  </a:lnTo>
                  <a:cubicBezTo>
                    <a:pt x="21600" y="2418"/>
                    <a:pt x="16765" y="0"/>
                    <a:pt x="10800" y="0"/>
                  </a:cubicBezTo>
                  <a:close/>
                  <a:moveTo>
                    <a:pt x="10800" y="0"/>
                  </a:moveTo>
                </a:path>
              </a:pathLst>
            </a:custGeom>
            <a:gradFill rotWithShape="0">
              <a:gsLst>
                <a:gs pos="0">
                  <a:srgbClr val="BBE0E3"/>
                </a:gs>
                <a:gs pos="100000">
                  <a:srgbClr val="566769"/>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03" name="AutoShape 26"/>
            <p:cNvSpPr>
              <a:spLocks/>
            </p:cNvSpPr>
            <p:nvPr/>
          </p:nvSpPr>
          <p:spPr bwMode="auto">
            <a:xfrm>
              <a:off x="0" y="0"/>
              <a:ext cx="1296" cy="264"/>
            </a:xfrm>
            <a:custGeom>
              <a:avLst/>
              <a:gdLst>
                <a:gd name="T0" fmla="*/ 0 w 21600"/>
                <a:gd name="T1" fmla="*/ 0 h 21600"/>
                <a:gd name="T2" fmla="*/ 21600 w 21600"/>
                <a:gd name="T3" fmla="*/ 21600 h 21600"/>
              </a:gdLst>
              <a:ahLst/>
              <a:cxnLst/>
              <a:rect l="T0" t="T1" r="T2" b="T3"/>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C8E6E8"/>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04" name="Rectangle 27"/>
            <p:cNvSpPr>
              <a:spLocks/>
            </p:cNvSpPr>
            <p:nvPr/>
          </p:nvSpPr>
          <p:spPr bwMode="auto">
            <a:xfrm>
              <a:off x="0" y="264"/>
              <a:ext cx="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grpSp>
      <p:sp>
        <p:nvSpPr>
          <p:cNvPr id="50205" name="Rectangle 28"/>
          <p:cNvSpPr>
            <a:spLocks/>
          </p:cNvSpPr>
          <p:nvPr/>
        </p:nvSpPr>
        <p:spPr bwMode="auto">
          <a:xfrm>
            <a:off x="3560763" y="1965325"/>
            <a:ext cx="116363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2000">
                <a:solidFill>
                  <a:srgbClr val="333399"/>
                </a:solidFill>
                <a:latin typeface="Tahoma" charset="0"/>
                <a:cs typeface="Tahoma" charset="0"/>
                <a:sym typeface="Tahoma" charset="0"/>
              </a:rPr>
              <a:t>OpenFlow </a:t>
            </a:r>
          </a:p>
          <a:p>
            <a:pPr algn="ctr"/>
            <a:r>
              <a:rPr lang="en-US" altLang="en-US" sz="2000">
                <a:solidFill>
                  <a:srgbClr val="333399"/>
                </a:solidFill>
                <a:latin typeface="Tahoma" charset="0"/>
                <a:cs typeface="Tahoma" charset="0"/>
                <a:sym typeface="Tahoma" charset="0"/>
              </a:rPr>
              <a:t>Switch</a:t>
            </a:r>
          </a:p>
        </p:txBody>
      </p:sp>
      <p:pic>
        <p:nvPicPr>
          <p:cNvPr id="50206" name="Picture 2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2041525"/>
            <a:ext cx="619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207" name="Line 30"/>
          <p:cNvSpPr>
            <a:spLocks noChangeShapeType="1"/>
          </p:cNvSpPr>
          <p:nvPr/>
        </p:nvSpPr>
        <p:spPr bwMode="auto">
          <a:xfrm>
            <a:off x="4800600" y="2667000"/>
            <a:ext cx="990600" cy="19050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50208" name="Line 31"/>
          <p:cNvSpPr>
            <a:spLocks noChangeShapeType="1"/>
          </p:cNvSpPr>
          <p:nvPr/>
        </p:nvSpPr>
        <p:spPr bwMode="auto">
          <a:xfrm flipH="1">
            <a:off x="1066800" y="5410200"/>
            <a:ext cx="533400" cy="5334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50210" name="Rectangle 33"/>
          <p:cNvSpPr>
            <a:spLocks/>
          </p:cNvSpPr>
          <p:nvPr/>
        </p:nvSpPr>
        <p:spPr bwMode="auto">
          <a:xfrm>
            <a:off x="6981402" y="3448575"/>
            <a:ext cx="208999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r>
              <a:rPr lang="en-US" altLang="en-US" sz="1600" dirty="0" err="1">
                <a:solidFill>
                  <a:srgbClr val="000000"/>
                </a:solidFill>
                <a:cs typeface="Arial" charset="0"/>
                <a:sym typeface="Arial" charset="0"/>
              </a:rPr>
              <a:t>OpenFlow</a:t>
            </a:r>
            <a:endParaRPr lang="en-US" altLang="en-US" sz="1600" dirty="0">
              <a:solidFill>
                <a:srgbClr val="000000"/>
              </a:solidFill>
              <a:cs typeface="Arial" charset="0"/>
              <a:sym typeface="Arial" charset="0"/>
            </a:endParaRPr>
          </a:p>
          <a:p>
            <a:r>
              <a:rPr lang="en-US" altLang="en-US" sz="1600" dirty="0">
                <a:solidFill>
                  <a:srgbClr val="000000"/>
                </a:solidFill>
                <a:cs typeface="Arial" charset="0"/>
                <a:sym typeface="Arial" charset="0"/>
              </a:rPr>
              <a:t>Protocol </a:t>
            </a:r>
            <a:r>
              <a:rPr lang="en-US" altLang="en-US" sz="1600" dirty="0" err="1">
                <a:solidFill>
                  <a:srgbClr val="000000"/>
                </a:solidFill>
                <a:cs typeface="Arial" charset="0"/>
                <a:sym typeface="Arial" charset="0"/>
              </a:rPr>
              <a:t>pkt</a:t>
            </a:r>
            <a:r>
              <a:rPr lang="en-US" altLang="en-US" sz="1600" dirty="0">
                <a:solidFill>
                  <a:srgbClr val="000000"/>
                </a:solidFill>
                <a:cs typeface="Arial" charset="0"/>
                <a:sym typeface="Arial" charset="0"/>
              </a:rPr>
              <a:t> miss </a:t>
            </a:r>
            <a:r>
              <a:rPr lang="en-US" altLang="en-US" sz="1600" dirty="0" err="1">
                <a:solidFill>
                  <a:srgbClr val="000000"/>
                </a:solidFill>
                <a:cs typeface="Arial" charset="0"/>
                <a:sym typeface="Arial" charset="0"/>
              </a:rPr>
              <a:t>msg</a:t>
            </a:r>
            <a:endParaRPr lang="en-US" altLang="en-US" sz="1600" dirty="0">
              <a:solidFill>
                <a:srgbClr val="000000"/>
              </a:solidFill>
              <a:cs typeface="Arial" charset="0"/>
              <a:sym typeface="Arial" charset="0"/>
            </a:endParaRPr>
          </a:p>
        </p:txBody>
      </p:sp>
      <p:sp>
        <p:nvSpPr>
          <p:cNvPr id="50212" name="Line 35"/>
          <p:cNvSpPr>
            <a:spLocks noChangeShapeType="1"/>
          </p:cNvSpPr>
          <p:nvPr/>
        </p:nvSpPr>
        <p:spPr bwMode="auto">
          <a:xfrm rot="10800000" flipH="1">
            <a:off x="6324600" y="2863850"/>
            <a:ext cx="1219200" cy="1708150"/>
          </a:xfrm>
          <a:prstGeom prst="line">
            <a:avLst/>
          </a:prstGeom>
          <a:noFill/>
          <a:ln w="38100">
            <a:solidFill>
              <a:srgbClr val="FF9966"/>
            </a:solidFill>
            <a:prstDash val="sysDot"/>
            <a:round/>
            <a:headEnd type="none" w="lg" len="lg"/>
            <a:tailEnd type="arrow"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2326" name="AutoShape 38"/>
          <p:cNvSpPr>
            <a:spLocks/>
          </p:cNvSpPr>
          <p:nvPr/>
        </p:nvSpPr>
        <p:spPr bwMode="auto">
          <a:xfrm>
            <a:off x="7010400" y="5334000"/>
            <a:ext cx="838200" cy="457200"/>
          </a:xfrm>
          <a:prstGeom prst="roundRect">
            <a:avLst>
              <a:gd name="adj" fmla="val 16667"/>
            </a:avLst>
          </a:prstGeom>
          <a:solidFill>
            <a:srgbClr val="FFFFFF"/>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r>
              <a:rPr lang="en-US" altLang="en-US" dirty="0" err="1">
                <a:solidFill>
                  <a:srgbClr val="000000"/>
                </a:solidFill>
                <a:sym typeface="Arial" charset="0"/>
              </a:rPr>
              <a:t>pkt</a:t>
            </a:r>
            <a:endParaRPr lang="en-US" altLang="en-US" dirty="0">
              <a:solidFill>
                <a:srgbClr val="000000"/>
              </a:solidFill>
              <a:sym typeface="Arial" charset="0"/>
            </a:endParaRPr>
          </a:p>
        </p:txBody>
      </p:sp>
      <p:grpSp>
        <p:nvGrpSpPr>
          <p:cNvPr id="8" name="Group 42"/>
          <p:cNvGrpSpPr>
            <a:grpSpLocks/>
          </p:cNvGrpSpPr>
          <p:nvPr/>
        </p:nvGrpSpPr>
        <p:grpSpPr bwMode="auto">
          <a:xfrm>
            <a:off x="2045494" y="2559050"/>
            <a:ext cx="2593975" cy="304800"/>
            <a:chOff x="0" y="0"/>
            <a:chExt cx="1634" cy="192"/>
          </a:xfrm>
        </p:grpSpPr>
        <p:grpSp>
          <p:nvGrpSpPr>
            <p:cNvPr id="50220" name="Group 43"/>
            <p:cNvGrpSpPr>
              <a:grpSpLocks/>
            </p:cNvGrpSpPr>
            <p:nvPr/>
          </p:nvGrpSpPr>
          <p:grpSpPr bwMode="auto">
            <a:xfrm>
              <a:off x="0" y="0"/>
              <a:ext cx="531" cy="192"/>
              <a:chOff x="0" y="0"/>
              <a:chExt cx="531" cy="192"/>
            </a:xfrm>
          </p:grpSpPr>
          <p:sp>
            <p:nvSpPr>
              <p:cNvPr id="50221" name="AutoShape 44"/>
              <p:cNvSpPr>
                <a:spLocks/>
              </p:cNvSpPr>
              <p:nvPr/>
            </p:nvSpPr>
            <p:spPr bwMode="auto">
              <a:xfrm>
                <a:off x="0" y="0"/>
                <a:ext cx="531" cy="192"/>
              </a:xfrm>
              <a:prstGeom prst="roundRect">
                <a:avLst>
                  <a:gd name="adj" fmla="val 16667"/>
                </a:avLst>
              </a:prstGeom>
              <a:solidFill>
                <a:srgbClr val="FFFFFF"/>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22" name="Rectangle 45"/>
              <p:cNvSpPr>
                <a:spLocks/>
              </p:cNvSpPr>
              <p:nvPr/>
            </p:nvSpPr>
            <p:spPr bwMode="auto">
              <a:xfrm>
                <a:off x="106" y="5"/>
                <a:ext cx="31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Rule</a:t>
                </a:r>
              </a:p>
            </p:txBody>
          </p:sp>
        </p:grpSp>
        <p:grpSp>
          <p:nvGrpSpPr>
            <p:cNvPr id="50223" name="Group 46"/>
            <p:cNvGrpSpPr>
              <a:grpSpLocks/>
            </p:cNvGrpSpPr>
            <p:nvPr/>
          </p:nvGrpSpPr>
          <p:grpSpPr bwMode="auto">
            <a:xfrm>
              <a:off x="550" y="0"/>
              <a:ext cx="531" cy="192"/>
              <a:chOff x="0" y="0"/>
              <a:chExt cx="531" cy="192"/>
            </a:xfrm>
          </p:grpSpPr>
          <p:sp>
            <p:nvSpPr>
              <p:cNvPr id="50224" name="AutoShape 47"/>
              <p:cNvSpPr>
                <a:spLocks/>
              </p:cNvSpPr>
              <p:nvPr/>
            </p:nvSpPr>
            <p:spPr bwMode="auto">
              <a:xfrm>
                <a:off x="0" y="0"/>
                <a:ext cx="531" cy="192"/>
              </a:xfrm>
              <a:prstGeom prst="roundRect">
                <a:avLst>
                  <a:gd name="adj" fmla="val 16667"/>
                </a:avLst>
              </a:prstGeom>
              <a:solidFill>
                <a:srgbClr val="99CC00">
                  <a:alpha val="61960"/>
                </a:srgbClr>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25" name="Rectangle 48"/>
              <p:cNvSpPr>
                <a:spLocks/>
              </p:cNvSpPr>
              <p:nvPr/>
            </p:nvSpPr>
            <p:spPr bwMode="auto">
              <a:xfrm>
                <a:off x="65" y="5"/>
                <a:ext cx="40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Action</a:t>
                </a:r>
              </a:p>
            </p:txBody>
          </p:sp>
        </p:grpSp>
        <p:grpSp>
          <p:nvGrpSpPr>
            <p:cNvPr id="50226" name="Group 49"/>
            <p:cNvGrpSpPr>
              <a:grpSpLocks/>
            </p:cNvGrpSpPr>
            <p:nvPr/>
          </p:nvGrpSpPr>
          <p:grpSpPr bwMode="auto">
            <a:xfrm>
              <a:off x="1097" y="0"/>
              <a:ext cx="537" cy="192"/>
              <a:chOff x="0" y="0"/>
              <a:chExt cx="536" cy="192"/>
            </a:xfrm>
          </p:grpSpPr>
          <p:sp>
            <p:nvSpPr>
              <p:cNvPr id="50227" name="AutoShape 50"/>
              <p:cNvSpPr>
                <a:spLocks/>
              </p:cNvSpPr>
              <p:nvPr/>
            </p:nvSpPr>
            <p:spPr bwMode="auto">
              <a:xfrm>
                <a:off x="2" y="0"/>
                <a:ext cx="532" cy="192"/>
              </a:xfrm>
              <a:prstGeom prst="roundRect">
                <a:avLst>
                  <a:gd name="adj" fmla="val 16667"/>
                </a:avLst>
              </a:prstGeom>
              <a:solidFill>
                <a:srgbClr val="FFCC99"/>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28" name="Rectangle 51"/>
              <p:cNvSpPr>
                <a:spLocks/>
              </p:cNvSpPr>
              <p:nvPr/>
            </p:nvSpPr>
            <p:spPr bwMode="auto">
              <a:xfrm>
                <a:off x="0" y="5"/>
                <a:ext cx="53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dirty="0">
                    <a:solidFill>
                      <a:srgbClr val="333399"/>
                    </a:solidFill>
                    <a:cs typeface="Arial" charset="0"/>
                    <a:sym typeface="Arial" charset="0"/>
                  </a:rPr>
                  <a:t>Statistics</a:t>
                </a:r>
              </a:p>
            </p:txBody>
          </p:sp>
        </p:grpSp>
      </p:grpSp>
      <p:grpSp>
        <p:nvGrpSpPr>
          <p:cNvPr id="12" name="Group 52"/>
          <p:cNvGrpSpPr>
            <a:grpSpLocks/>
          </p:cNvGrpSpPr>
          <p:nvPr/>
        </p:nvGrpSpPr>
        <p:grpSpPr bwMode="auto">
          <a:xfrm>
            <a:off x="55266" y="5189538"/>
            <a:ext cx="2595562" cy="304800"/>
            <a:chOff x="0" y="0"/>
            <a:chExt cx="1634" cy="192"/>
          </a:xfrm>
        </p:grpSpPr>
        <p:grpSp>
          <p:nvGrpSpPr>
            <p:cNvPr id="50230" name="Group 53"/>
            <p:cNvGrpSpPr>
              <a:grpSpLocks/>
            </p:cNvGrpSpPr>
            <p:nvPr/>
          </p:nvGrpSpPr>
          <p:grpSpPr bwMode="auto">
            <a:xfrm>
              <a:off x="0" y="0"/>
              <a:ext cx="531" cy="192"/>
              <a:chOff x="0" y="0"/>
              <a:chExt cx="531" cy="192"/>
            </a:xfrm>
          </p:grpSpPr>
          <p:sp>
            <p:nvSpPr>
              <p:cNvPr id="50231" name="AutoShape 54"/>
              <p:cNvSpPr>
                <a:spLocks/>
              </p:cNvSpPr>
              <p:nvPr/>
            </p:nvSpPr>
            <p:spPr bwMode="auto">
              <a:xfrm>
                <a:off x="0" y="0"/>
                <a:ext cx="531" cy="192"/>
              </a:xfrm>
              <a:prstGeom prst="roundRect">
                <a:avLst>
                  <a:gd name="adj" fmla="val 16667"/>
                </a:avLst>
              </a:prstGeom>
              <a:solidFill>
                <a:srgbClr val="FFFFFF"/>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32" name="Rectangle 55"/>
              <p:cNvSpPr>
                <a:spLocks/>
              </p:cNvSpPr>
              <p:nvPr/>
            </p:nvSpPr>
            <p:spPr bwMode="auto">
              <a:xfrm>
                <a:off x="106" y="5"/>
                <a:ext cx="31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Rule</a:t>
                </a:r>
              </a:p>
            </p:txBody>
          </p:sp>
        </p:grpSp>
        <p:grpSp>
          <p:nvGrpSpPr>
            <p:cNvPr id="50233" name="Group 56"/>
            <p:cNvGrpSpPr>
              <a:grpSpLocks/>
            </p:cNvGrpSpPr>
            <p:nvPr/>
          </p:nvGrpSpPr>
          <p:grpSpPr bwMode="auto">
            <a:xfrm>
              <a:off x="550" y="0"/>
              <a:ext cx="531" cy="192"/>
              <a:chOff x="0" y="0"/>
              <a:chExt cx="531" cy="192"/>
            </a:xfrm>
          </p:grpSpPr>
          <p:sp>
            <p:nvSpPr>
              <p:cNvPr id="50234" name="AutoShape 57"/>
              <p:cNvSpPr>
                <a:spLocks/>
              </p:cNvSpPr>
              <p:nvPr/>
            </p:nvSpPr>
            <p:spPr bwMode="auto">
              <a:xfrm>
                <a:off x="0" y="0"/>
                <a:ext cx="531" cy="192"/>
              </a:xfrm>
              <a:prstGeom prst="roundRect">
                <a:avLst>
                  <a:gd name="adj" fmla="val 16667"/>
                </a:avLst>
              </a:prstGeom>
              <a:solidFill>
                <a:srgbClr val="99CC00">
                  <a:alpha val="61960"/>
                </a:srgbClr>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35" name="Rectangle 58"/>
              <p:cNvSpPr>
                <a:spLocks/>
              </p:cNvSpPr>
              <p:nvPr/>
            </p:nvSpPr>
            <p:spPr bwMode="auto">
              <a:xfrm>
                <a:off x="66" y="5"/>
                <a:ext cx="39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Action</a:t>
                </a:r>
              </a:p>
            </p:txBody>
          </p:sp>
        </p:grpSp>
        <p:grpSp>
          <p:nvGrpSpPr>
            <p:cNvPr id="50236" name="Group 59"/>
            <p:cNvGrpSpPr>
              <a:grpSpLocks/>
            </p:cNvGrpSpPr>
            <p:nvPr/>
          </p:nvGrpSpPr>
          <p:grpSpPr bwMode="auto">
            <a:xfrm>
              <a:off x="1097" y="0"/>
              <a:ext cx="537" cy="192"/>
              <a:chOff x="0" y="0"/>
              <a:chExt cx="536" cy="192"/>
            </a:xfrm>
          </p:grpSpPr>
          <p:sp>
            <p:nvSpPr>
              <p:cNvPr id="50237" name="AutoShape 60"/>
              <p:cNvSpPr>
                <a:spLocks/>
              </p:cNvSpPr>
              <p:nvPr/>
            </p:nvSpPr>
            <p:spPr bwMode="auto">
              <a:xfrm>
                <a:off x="2" y="0"/>
                <a:ext cx="532" cy="192"/>
              </a:xfrm>
              <a:prstGeom prst="roundRect">
                <a:avLst>
                  <a:gd name="adj" fmla="val 16667"/>
                </a:avLst>
              </a:prstGeom>
              <a:solidFill>
                <a:srgbClr val="FFCC99"/>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38" name="Rectangle 61"/>
              <p:cNvSpPr>
                <a:spLocks/>
              </p:cNvSpPr>
              <p:nvPr/>
            </p:nvSpPr>
            <p:spPr bwMode="auto">
              <a:xfrm>
                <a:off x="0" y="5"/>
                <a:ext cx="53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Statistics</a:t>
                </a:r>
              </a:p>
            </p:txBody>
          </p:sp>
        </p:grpSp>
      </p:grpSp>
      <p:grpSp>
        <p:nvGrpSpPr>
          <p:cNvPr id="16" name="Group 62"/>
          <p:cNvGrpSpPr>
            <a:grpSpLocks/>
          </p:cNvGrpSpPr>
          <p:nvPr/>
        </p:nvGrpSpPr>
        <p:grpSpPr bwMode="auto">
          <a:xfrm>
            <a:off x="3998912" y="5248275"/>
            <a:ext cx="2593975" cy="304800"/>
            <a:chOff x="0" y="0"/>
            <a:chExt cx="1634" cy="192"/>
          </a:xfrm>
        </p:grpSpPr>
        <p:grpSp>
          <p:nvGrpSpPr>
            <p:cNvPr id="50240" name="Group 63"/>
            <p:cNvGrpSpPr>
              <a:grpSpLocks/>
            </p:cNvGrpSpPr>
            <p:nvPr/>
          </p:nvGrpSpPr>
          <p:grpSpPr bwMode="auto">
            <a:xfrm>
              <a:off x="0" y="0"/>
              <a:ext cx="531" cy="192"/>
              <a:chOff x="0" y="0"/>
              <a:chExt cx="531" cy="192"/>
            </a:xfrm>
          </p:grpSpPr>
          <p:sp>
            <p:nvSpPr>
              <p:cNvPr id="50241" name="AutoShape 64"/>
              <p:cNvSpPr>
                <a:spLocks/>
              </p:cNvSpPr>
              <p:nvPr/>
            </p:nvSpPr>
            <p:spPr bwMode="auto">
              <a:xfrm>
                <a:off x="0" y="0"/>
                <a:ext cx="531" cy="192"/>
              </a:xfrm>
              <a:prstGeom prst="roundRect">
                <a:avLst>
                  <a:gd name="adj" fmla="val 16667"/>
                </a:avLst>
              </a:prstGeom>
              <a:solidFill>
                <a:srgbClr val="FFFFFF"/>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42" name="Rectangle 65"/>
              <p:cNvSpPr>
                <a:spLocks/>
              </p:cNvSpPr>
              <p:nvPr/>
            </p:nvSpPr>
            <p:spPr bwMode="auto">
              <a:xfrm>
                <a:off x="106" y="5"/>
                <a:ext cx="31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Rule</a:t>
                </a:r>
              </a:p>
            </p:txBody>
          </p:sp>
        </p:grpSp>
        <p:grpSp>
          <p:nvGrpSpPr>
            <p:cNvPr id="50243" name="Group 66"/>
            <p:cNvGrpSpPr>
              <a:grpSpLocks/>
            </p:cNvGrpSpPr>
            <p:nvPr/>
          </p:nvGrpSpPr>
          <p:grpSpPr bwMode="auto">
            <a:xfrm>
              <a:off x="550" y="0"/>
              <a:ext cx="531" cy="192"/>
              <a:chOff x="0" y="0"/>
              <a:chExt cx="531" cy="192"/>
            </a:xfrm>
          </p:grpSpPr>
          <p:sp>
            <p:nvSpPr>
              <p:cNvPr id="50244" name="AutoShape 67"/>
              <p:cNvSpPr>
                <a:spLocks/>
              </p:cNvSpPr>
              <p:nvPr/>
            </p:nvSpPr>
            <p:spPr bwMode="auto">
              <a:xfrm>
                <a:off x="0" y="0"/>
                <a:ext cx="531" cy="192"/>
              </a:xfrm>
              <a:prstGeom prst="roundRect">
                <a:avLst>
                  <a:gd name="adj" fmla="val 16667"/>
                </a:avLst>
              </a:prstGeom>
              <a:solidFill>
                <a:srgbClr val="99CC00">
                  <a:alpha val="61960"/>
                </a:srgbClr>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45" name="Rectangle 68"/>
              <p:cNvSpPr>
                <a:spLocks/>
              </p:cNvSpPr>
              <p:nvPr/>
            </p:nvSpPr>
            <p:spPr bwMode="auto">
              <a:xfrm>
                <a:off x="65" y="5"/>
                <a:ext cx="40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Action</a:t>
                </a:r>
              </a:p>
            </p:txBody>
          </p:sp>
        </p:grpSp>
        <p:grpSp>
          <p:nvGrpSpPr>
            <p:cNvPr id="50246" name="Group 69"/>
            <p:cNvGrpSpPr>
              <a:grpSpLocks/>
            </p:cNvGrpSpPr>
            <p:nvPr/>
          </p:nvGrpSpPr>
          <p:grpSpPr bwMode="auto">
            <a:xfrm>
              <a:off x="1097" y="0"/>
              <a:ext cx="537" cy="192"/>
              <a:chOff x="0" y="0"/>
              <a:chExt cx="536" cy="192"/>
            </a:xfrm>
          </p:grpSpPr>
          <p:sp>
            <p:nvSpPr>
              <p:cNvPr id="50247" name="AutoShape 70"/>
              <p:cNvSpPr>
                <a:spLocks/>
              </p:cNvSpPr>
              <p:nvPr/>
            </p:nvSpPr>
            <p:spPr bwMode="auto">
              <a:xfrm>
                <a:off x="2" y="0"/>
                <a:ext cx="532" cy="192"/>
              </a:xfrm>
              <a:prstGeom prst="roundRect">
                <a:avLst>
                  <a:gd name="adj" fmla="val 16667"/>
                </a:avLst>
              </a:prstGeom>
              <a:solidFill>
                <a:srgbClr val="FFCC99"/>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48" name="Rectangle 71"/>
              <p:cNvSpPr>
                <a:spLocks/>
              </p:cNvSpPr>
              <p:nvPr/>
            </p:nvSpPr>
            <p:spPr bwMode="auto">
              <a:xfrm>
                <a:off x="0" y="5"/>
                <a:ext cx="53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Statistics</a:t>
                </a:r>
              </a:p>
            </p:txBody>
          </p:sp>
        </p:grpSp>
      </p:grpSp>
      <p:sp>
        <p:nvSpPr>
          <p:cNvPr id="2" name="Rectangle 1"/>
          <p:cNvSpPr/>
          <p:nvPr/>
        </p:nvSpPr>
        <p:spPr>
          <a:xfrm>
            <a:off x="7169157" y="4553635"/>
            <a:ext cx="1396536" cy="646331"/>
          </a:xfrm>
          <a:prstGeom prst="rect">
            <a:avLst/>
          </a:prstGeom>
        </p:spPr>
        <p:txBody>
          <a:bodyPr wrap="none">
            <a:spAutoFit/>
          </a:bodyPr>
          <a:lstStyle/>
          <a:p>
            <a:r>
              <a:rPr lang="en-US" altLang="en-US" dirty="0" err="1">
                <a:solidFill>
                  <a:srgbClr val="000000"/>
                </a:solidFill>
              </a:rPr>
              <a:t>flowtable</a:t>
            </a:r>
            <a:br>
              <a:rPr lang="en-US" altLang="en-US" dirty="0">
                <a:solidFill>
                  <a:srgbClr val="000000"/>
                </a:solidFill>
              </a:rPr>
            </a:br>
            <a:r>
              <a:rPr lang="en-US" altLang="en-US" dirty="0">
                <a:solidFill>
                  <a:srgbClr val="000000"/>
                </a:solidFill>
              </a:rPr>
              <a:t>lookup miss</a:t>
            </a:r>
            <a:endParaRPr lang="en-US" dirty="0">
              <a:solidFill>
                <a:srgbClr val="000000"/>
              </a:solidFill>
            </a:endParaRPr>
          </a:p>
        </p:txBody>
      </p:sp>
      <p:sp>
        <p:nvSpPr>
          <p:cNvPr id="67" name="Slide Number Placeholder 1">
            <a:extLst>
              <a:ext uri="{FF2B5EF4-FFF2-40B4-BE49-F238E27FC236}">
                <a16:creationId xmlns:a16="http://schemas.microsoft.com/office/drawing/2014/main" id="{364B1B48-34F2-FF47-882E-6367A58E5E92}"/>
              </a:ext>
            </a:extLst>
          </p:cNvPr>
          <p:cNvSpPr>
            <a:spLocks noGrp="1"/>
          </p:cNvSpPr>
          <p:nvPr>
            <p:ph type="sldNum" sz="quarter" idx="10"/>
          </p:nvPr>
        </p:nvSpPr>
        <p:spPr>
          <a:xfrm>
            <a:off x="8648700" y="6448425"/>
            <a:ext cx="4191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44</a:t>
            </a:fld>
            <a:endParaRPr lang="en-US" altLang="en-US" sz="1400" dirty="0">
              <a:solidFill>
                <a:srgbClr val="000000"/>
              </a:solidFill>
              <a:latin typeface="Times New Roman" charset="0"/>
            </a:endParaRPr>
          </a:p>
        </p:txBody>
      </p:sp>
    </p:spTree>
    <p:extLst>
      <p:ext uri="{BB962C8B-B14F-4D97-AF65-F5344CB8AC3E}">
        <p14:creationId xmlns:p14="http://schemas.microsoft.com/office/powerpoint/2010/main" val="9158486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3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path" presetSubtype="0" accel="50000" decel="50000" fill="hold" grpId="1" nodeType="clickEffect">
                                  <p:stCondLst>
                                    <p:cond delay="0"/>
                                  </p:stCondLst>
                                  <p:childTnLst>
                                    <p:animMotion origin="layout" path="M 0 0 L -0.075 -0.08883 " pathEditMode="relative" ptsTypes="AA">
                                      <p:cBhvr>
                                        <p:cTn id="10" dur="500" fill="hold"/>
                                        <p:tgtEl>
                                          <p:spTgt spid="12326"/>
                                        </p:tgtEl>
                                        <p:attrNameLst>
                                          <p:attrName>ppt_x</p:attrName>
                                          <p:attrName>ppt_y</p:attrName>
                                        </p:attrNameLst>
                                      </p:cBhvr>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2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10" grpId="0"/>
      <p:bldP spid="50212" grpId="0" animBg="1"/>
      <p:bldP spid="12326" grpId="0" animBg="1"/>
      <p:bldP spid="12326" grpId="1" animBg="1"/>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494463"/>
            <a:ext cx="39052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79" name="Rectangle 2"/>
          <p:cNvSpPr>
            <a:spLocks/>
          </p:cNvSpPr>
          <p:nvPr/>
        </p:nvSpPr>
        <p:spPr bwMode="auto">
          <a:xfrm>
            <a:off x="381000" y="6477000"/>
            <a:ext cx="2190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r>
              <a:rPr lang="en-US" altLang="en-US">
                <a:solidFill>
                  <a:srgbClr val="808080"/>
                </a:solidFill>
                <a:cs typeface="Arial" charset="0"/>
                <a:sym typeface="Arial" charset="0"/>
              </a:rPr>
              <a:t>OpenFlowSwitch.org</a:t>
            </a:r>
          </a:p>
        </p:txBody>
      </p:sp>
      <p:sp>
        <p:nvSpPr>
          <p:cNvPr id="50180" name="Rectangle 3"/>
          <p:cNvSpPr>
            <a:spLocks/>
          </p:cNvSpPr>
          <p:nvPr/>
        </p:nvSpPr>
        <p:spPr bwMode="auto">
          <a:xfrm>
            <a:off x="0" y="6172200"/>
            <a:ext cx="3505200" cy="6858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pic>
        <p:nvPicPr>
          <p:cNvPr id="50181"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791200"/>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182"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5791200"/>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83" name="Line 6"/>
          <p:cNvSpPr>
            <a:spLocks noChangeShapeType="1"/>
          </p:cNvSpPr>
          <p:nvPr/>
        </p:nvSpPr>
        <p:spPr bwMode="auto">
          <a:xfrm flipH="1">
            <a:off x="2514600" y="2667000"/>
            <a:ext cx="990600" cy="19050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50184" name="Line 7"/>
          <p:cNvSpPr>
            <a:spLocks noChangeShapeType="1"/>
          </p:cNvSpPr>
          <p:nvPr/>
        </p:nvSpPr>
        <p:spPr bwMode="auto">
          <a:xfrm>
            <a:off x="6248400" y="5410200"/>
            <a:ext cx="457200" cy="5334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50185" name="Rectangle 8"/>
          <p:cNvSpPr>
            <a:spLocks/>
          </p:cNvSpPr>
          <p:nvPr/>
        </p:nvSpPr>
        <p:spPr bwMode="auto">
          <a:xfrm>
            <a:off x="7258050" y="1205010"/>
            <a:ext cx="16033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lnSpc>
                <a:spcPct val="90000"/>
              </a:lnSpc>
            </a:pPr>
            <a:r>
              <a:rPr lang="en-US" altLang="en-US" sz="2800">
                <a:solidFill>
                  <a:srgbClr val="333399"/>
                </a:solidFill>
                <a:latin typeface="Tahoma" charset="0"/>
                <a:cs typeface="Tahoma" charset="0"/>
                <a:sym typeface="Tahoma" charset="0"/>
              </a:rPr>
              <a:t>Controller</a:t>
            </a:r>
          </a:p>
        </p:txBody>
      </p:sp>
      <p:grpSp>
        <p:nvGrpSpPr>
          <p:cNvPr id="50186" name="Group 9"/>
          <p:cNvGrpSpPr>
            <a:grpSpLocks/>
          </p:cNvGrpSpPr>
          <p:nvPr/>
        </p:nvGrpSpPr>
        <p:grpSpPr bwMode="auto">
          <a:xfrm>
            <a:off x="4724400" y="4572000"/>
            <a:ext cx="2057400" cy="838200"/>
            <a:chOff x="0" y="0"/>
            <a:chExt cx="1296" cy="528"/>
          </a:xfrm>
        </p:grpSpPr>
        <p:sp>
          <p:nvSpPr>
            <p:cNvPr id="50187" name="AutoShape 10"/>
            <p:cNvSpPr>
              <a:spLocks/>
            </p:cNvSpPr>
            <p:nvPr/>
          </p:nvSpPr>
          <p:spPr bwMode="auto">
            <a:xfrm>
              <a:off x="0" y="0"/>
              <a:ext cx="1296" cy="528"/>
            </a:xfrm>
            <a:custGeom>
              <a:avLst/>
              <a:gdLst>
                <a:gd name="T0" fmla="*/ 0 w 21600"/>
                <a:gd name="T1" fmla="*/ 0 h 21600"/>
                <a:gd name="T2" fmla="*/ 21600 w 21600"/>
                <a:gd name="T3" fmla="*/ 21600 h 21600"/>
              </a:gdLst>
              <a:ahLst/>
              <a:cxnLst/>
              <a:rect l="T0" t="T1" r="T2" b="T3"/>
              <a:pathLst>
                <a:path w="21600" h="21600">
                  <a:moveTo>
                    <a:pt x="10800" y="0"/>
                  </a:moveTo>
                  <a:cubicBezTo>
                    <a:pt x="4835" y="0"/>
                    <a:pt x="0" y="2418"/>
                    <a:pt x="0" y="5400"/>
                  </a:cubicBezTo>
                  <a:lnTo>
                    <a:pt x="0" y="16200"/>
                  </a:lnTo>
                  <a:cubicBezTo>
                    <a:pt x="0" y="19182"/>
                    <a:pt x="4835" y="21600"/>
                    <a:pt x="10800" y="21600"/>
                  </a:cubicBezTo>
                  <a:cubicBezTo>
                    <a:pt x="16765" y="21600"/>
                    <a:pt x="21600" y="19182"/>
                    <a:pt x="21600" y="16200"/>
                  </a:cubicBezTo>
                  <a:lnTo>
                    <a:pt x="21600" y="5400"/>
                  </a:lnTo>
                  <a:cubicBezTo>
                    <a:pt x="21600" y="2418"/>
                    <a:pt x="16765" y="0"/>
                    <a:pt x="10800" y="0"/>
                  </a:cubicBezTo>
                  <a:close/>
                  <a:moveTo>
                    <a:pt x="10800" y="0"/>
                  </a:moveTo>
                </a:path>
              </a:pathLst>
            </a:custGeom>
            <a:gradFill rotWithShape="0">
              <a:gsLst>
                <a:gs pos="0">
                  <a:srgbClr val="BBE0E3"/>
                </a:gs>
                <a:gs pos="100000">
                  <a:srgbClr val="566769"/>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188" name="AutoShape 11"/>
            <p:cNvSpPr>
              <a:spLocks/>
            </p:cNvSpPr>
            <p:nvPr/>
          </p:nvSpPr>
          <p:spPr bwMode="auto">
            <a:xfrm>
              <a:off x="0" y="0"/>
              <a:ext cx="1296" cy="264"/>
            </a:xfrm>
            <a:custGeom>
              <a:avLst/>
              <a:gdLst>
                <a:gd name="T0" fmla="*/ 0 w 21600"/>
                <a:gd name="T1" fmla="*/ 0 h 21600"/>
                <a:gd name="T2" fmla="*/ 21600 w 21600"/>
                <a:gd name="T3" fmla="*/ 21600 h 21600"/>
              </a:gdLst>
              <a:ahLst/>
              <a:cxnLst/>
              <a:rect l="T0" t="T1" r="T2" b="T3"/>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C8E6E8"/>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189" name="Rectangle 12"/>
            <p:cNvSpPr>
              <a:spLocks/>
            </p:cNvSpPr>
            <p:nvPr/>
          </p:nvSpPr>
          <p:spPr bwMode="auto">
            <a:xfrm>
              <a:off x="0" y="264"/>
              <a:ext cx="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grpSp>
      <p:pic>
        <p:nvPicPr>
          <p:cNvPr id="50190" name="Picture 1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160506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91" name="Rectangle 14"/>
          <p:cNvSpPr>
            <a:spLocks/>
          </p:cNvSpPr>
          <p:nvPr/>
        </p:nvSpPr>
        <p:spPr bwMode="auto">
          <a:xfrm>
            <a:off x="5105400" y="4632325"/>
            <a:ext cx="11636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2000">
                <a:solidFill>
                  <a:srgbClr val="333399"/>
                </a:solidFill>
                <a:latin typeface="Tahoma" charset="0"/>
                <a:cs typeface="Tahoma" charset="0"/>
                <a:sym typeface="Tahoma" charset="0"/>
              </a:rPr>
              <a:t>OpenFlow </a:t>
            </a:r>
          </a:p>
          <a:p>
            <a:pPr algn="ctr"/>
            <a:r>
              <a:rPr lang="en-US" altLang="en-US" sz="2000">
                <a:solidFill>
                  <a:srgbClr val="333399"/>
                </a:solidFill>
                <a:latin typeface="Tahoma" charset="0"/>
                <a:cs typeface="Tahoma" charset="0"/>
                <a:sym typeface="Tahoma" charset="0"/>
              </a:rPr>
              <a:t>Switch</a:t>
            </a:r>
          </a:p>
        </p:txBody>
      </p:sp>
      <p:sp>
        <p:nvSpPr>
          <p:cNvPr id="50192" name="Rectangle 15"/>
          <p:cNvSpPr>
            <a:spLocks/>
          </p:cNvSpPr>
          <p:nvPr/>
        </p:nvSpPr>
        <p:spPr bwMode="auto">
          <a:xfrm>
            <a:off x="7850188" y="2062260"/>
            <a:ext cx="5048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r>
              <a:rPr lang="en-US" altLang="en-US">
                <a:solidFill>
                  <a:srgbClr val="FFFFFF"/>
                </a:solidFill>
                <a:cs typeface="Arial" charset="0"/>
                <a:sym typeface="Arial" charset="0"/>
              </a:rPr>
              <a:t>PC</a:t>
            </a:r>
          </a:p>
        </p:txBody>
      </p:sp>
      <p:sp>
        <p:nvSpPr>
          <p:cNvPr id="50193" name="Rectangle 16"/>
          <p:cNvSpPr>
            <a:spLocks noGrp="1" noChangeArrowheads="1"/>
          </p:cNvSpPr>
          <p:nvPr>
            <p:ph type="title" idx="4294967295"/>
          </p:nvPr>
        </p:nvSpPr>
        <p:spPr>
          <a:xfrm>
            <a:off x="404813" y="96045"/>
            <a:ext cx="8229600" cy="1008062"/>
          </a:xfrm>
        </p:spPr>
        <p:txBody>
          <a:bodyPr lIns="50800" tIns="50800" rIns="132080" bIns="50800"/>
          <a:lstStyle/>
          <a:p>
            <a:pPr marL="39688"/>
            <a:r>
              <a:rPr lang="en-US" altLang="en-US" sz="4000" dirty="0" err="1"/>
              <a:t>OpenFlow</a:t>
            </a:r>
            <a:r>
              <a:rPr lang="en-US" altLang="en-US" sz="4000" dirty="0"/>
              <a:t> Message Flows: Reactive Mode (flow mod)</a:t>
            </a:r>
            <a:endParaRPr lang="en-US" altLang="en-US" sz="2800" dirty="0">
              <a:solidFill>
                <a:srgbClr val="333399"/>
              </a:solidFill>
            </a:endParaRPr>
          </a:p>
        </p:txBody>
      </p:sp>
      <p:pic>
        <p:nvPicPr>
          <p:cNvPr id="50194" name="Picture 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4708525"/>
            <a:ext cx="619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50195" name="Group 18"/>
          <p:cNvGrpSpPr>
            <a:grpSpLocks/>
          </p:cNvGrpSpPr>
          <p:nvPr/>
        </p:nvGrpSpPr>
        <p:grpSpPr bwMode="auto">
          <a:xfrm>
            <a:off x="977900" y="4572000"/>
            <a:ext cx="2057400" cy="838200"/>
            <a:chOff x="0" y="0"/>
            <a:chExt cx="1296" cy="528"/>
          </a:xfrm>
        </p:grpSpPr>
        <p:sp>
          <p:nvSpPr>
            <p:cNvPr id="50196" name="AutoShape 19"/>
            <p:cNvSpPr>
              <a:spLocks/>
            </p:cNvSpPr>
            <p:nvPr/>
          </p:nvSpPr>
          <p:spPr bwMode="auto">
            <a:xfrm>
              <a:off x="0" y="0"/>
              <a:ext cx="1296" cy="528"/>
            </a:xfrm>
            <a:custGeom>
              <a:avLst/>
              <a:gdLst>
                <a:gd name="T0" fmla="*/ 0 w 21600"/>
                <a:gd name="T1" fmla="*/ 0 h 21600"/>
                <a:gd name="T2" fmla="*/ 21600 w 21600"/>
                <a:gd name="T3" fmla="*/ 21600 h 21600"/>
              </a:gdLst>
              <a:ahLst/>
              <a:cxnLst/>
              <a:rect l="T0" t="T1" r="T2" b="T3"/>
              <a:pathLst>
                <a:path w="21600" h="21600">
                  <a:moveTo>
                    <a:pt x="10800" y="0"/>
                  </a:moveTo>
                  <a:cubicBezTo>
                    <a:pt x="4835" y="0"/>
                    <a:pt x="0" y="2418"/>
                    <a:pt x="0" y="5400"/>
                  </a:cubicBezTo>
                  <a:lnTo>
                    <a:pt x="0" y="16200"/>
                  </a:lnTo>
                  <a:cubicBezTo>
                    <a:pt x="0" y="19182"/>
                    <a:pt x="4835" y="21600"/>
                    <a:pt x="10800" y="21600"/>
                  </a:cubicBezTo>
                  <a:cubicBezTo>
                    <a:pt x="16765" y="21600"/>
                    <a:pt x="21600" y="19182"/>
                    <a:pt x="21600" y="16200"/>
                  </a:cubicBezTo>
                  <a:lnTo>
                    <a:pt x="21600" y="5400"/>
                  </a:lnTo>
                  <a:cubicBezTo>
                    <a:pt x="21600" y="2418"/>
                    <a:pt x="16765" y="0"/>
                    <a:pt x="10800" y="0"/>
                  </a:cubicBezTo>
                  <a:close/>
                  <a:moveTo>
                    <a:pt x="10800" y="0"/>
                  </a:moveTo>
                </a:path>
              </a:pathLst>
            </a:custGeom>
            <a:gradFill rotWithShape="0">
              <a:gsLst>
                <a:gs pos="0">
                  <a:srgbClr val="BBE0E3"/>
                </a:gs>
                <a:gs pos="100000">
                  <a:srgbClr val="566769"/>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197" name="AutoShape 20"/>
            <p:cNvSpPr>
              <a:spLocks/>
            </p:cNvSpPr>
            <p:nvPr/>
          </p:nvSpPr>
          <p:spPr bwMode="auto">
            <a:xfrm>
              <a:off x="0" y="0"/>
              <a:ext cx="1296" cy="264"/>
            </a:xfrm>
            <a:custGeom>
              <a:avLst/>
              <a:gdLst>
                <a:gd name="T0" fmla="*/ 0 w 21600"/>
                <a:gd name="T1" fmla="*/ 0 h 21600"/>
                <a:gd name="T2" fmla="*/ 21600 w 21600"/>
                <a:gd name="T3" fmla="*/ 21600 h 21600"/>
              </a:gdLst>
              <a:ahLst/>
              <a:cxnLst/>
              <a:rect l="T0" t="T1" r="T2" b="T3"/>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C8E6E8"/>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198" name="Rectangle 21"/>
            <p:cNvSpPr>
              <a:spLocks/>
            </p:cNvSpPr>
            <p:nvPr/>
          </p:nvSpPr>
          <p:spPr bwMode="auto">
            <a:xfrm>
              <a:off x="0" y="264"/>
              <a:ext cx="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grpSp>
      <p:sp>
        <p:nvSpPr>
          <p:cNvPr id="50199" name="Rectangle 22"/>
          <p:cNvSpPr>
            <a:spLocks/>
          </p:cNvSpPr>
          <p:nvPr/>
        </p:nvSpPr>
        <p:spPr bwMode="auto">
          <a:xfrm>
            <a:off x="1447800" y="4632325"/>
            <a:ext cx="11636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2000">
                <a:solidFill>
                  <a:srgbClr val="333399"/>
                </a:solidFill>
                <a:latin typeface="Tahoma" charset="0"/>
                <a:cs typeface="Tahoma" charset="0"/>
                <a:sym typeface="Tahoma" charset="0"/>
              </a:rPr>
              <a:t>OpenFlow </a:t>
            </a:r>
          </a:p>
          <a:p>
            <a:pPr algn="ctr"/>
            <a:r>
              <a:rPr lang="en-US" altLang="en-US" sz="2000">
                <a:solidFill>
                  <a:srgbClr val="333399"/>
                </a:solidFill>
                <a:latin typeface="Tahoma" charset="0"/>
                <a:cs typeface="Tahoma" charset="0"/>
                <a:sym typeface="Tahoma" charset="0"/>
              </a:rPr>
              <a:t>Switch</a:t>
            </a:r>
          </a:p>
        </p:txBody>
      </p:sp>
      <p:pic>
        <p:nvPicPr>
          <p:cNvPr id="50200" name="Picture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708525"/>
            <a:ext cx="619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50201" name="Group 24"/>
          <p:cNvGrpSpPr>
            <a:grpSpLocks/>
          </p:cNvGrpSpPr>
          <p:nvPr/>
        </p:nvGrpSpPr>
        <p:grpSpPr bwMode="auto">
          <a:xfrm>
            <a:off x="3124200" y="1905000"/>
            <a:ext cx="2057400" cy="838200"/>
            <a:chOff x="0" y="0"/>
            <a:chExt cx="1296" cy="528"/>
          </a:xfrm>
        </p:grpSpPr>
        <p:sp>
          <p:nvSpPr>
            <p:cNvPr id="50202" name="AutoShape 25"/>
            <p:cNvSpPr>
              <a:spLocks/>
            </p:cNvSpPr>
            <p:nvPr/>
          </p:nvSpPr>
          <p:spPr bwMode="auto">
            <a:xfrm>
              <a:off x="0" y="0"/>
              <a:ext cx="1296" cy="528"/>
            </a:xfrm>
            <a:custGeom>
              <a:avLst/>
              <a:gdLst>
                <a:gd name="T0" fmla="*/ 0 w 21600"/>
                <a:gd name="T1" fmla="*/ 0 h 21600"/>
                <a:gd name="T2" fmla="*/ 21600 w 21600"/>
                <a:gd name="T3" fmla="*/ 21600 h 21600"/>
              </a:gdLst>
              <a:ahLst/>
              <a:cxnLst/>
              <a:rect l="T0" t="T1" r="T2" b="T3"/>
              <a:pathLst>
                <a:path w="21600" h="21600">
                  <a:moveTo>
                    <a:pt x="10800" y="0"/>
                  </a:moveTo>
                  <a:cubicBezTo>
                    <a:pt x="4835" y="0"/>
                    <a:pt x="0" y="2418"/>
                    <a:pt x="0" y="5400"/>
                  </a:cubicBezTo>
                  <a:lnTo>
                    <a:pt x="0" y="16200"/>
                  </a:lnTo>
                  <a:cubicBezTo>
                    <a:pt x="0" y="19182"/>
                    <a:pt x="4835" y="21600"/>
                    <a:pt x="10800" y="21600"/>
                  </a:cubicBezTo>
                  <a:cubicBezTo>
                    <a:pt x="16765" y="21600"/>
                    <a:pt x="21600" y="19182"/>
                    <a:pt x="21600" y="16200"/>
                  </a:cubicBezTo>
                  <a:lnTo>
                    <a:pt x="21600" y="5400"/>
                  </a:lnTo>
                  <a:cubicBezTo>
                    <a:pt x="21600" y="2418"/>
                    <a:pt x="16765" y="0"/>
                    <a:pt x="10800" y="0"/>
                  </a:cubicBezTo>
                  <a:close/>
                  <a:moveTo>
                    <a:pt x="10800" y="0"/>
                  </a:moveTo>
                </a:path>
              </a:pathLst>
            </a:custGeom>
            <a:gradFill rotWithShape="0">
              <a:gsLst>
                <a:gs pos="0">
                  <a:srgbClr val="BBE0E3"/>
                </a:gs>
                <a:gs pos="100000">
                  <a:srgbClr val="566769"/>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03" name="AutoShape 26"/>
            <p:cNvSpPr>
              <a:spLocks/>
            </p:cNvSpPr>
            <p:nvPr/>
          </p:nvSpPr>
          <p:spPr bwMode="auto">
            <a:xfrm>
              <a:off x="0" y="0"/>
              <a:ext cx="1296" cy="264"/>
            </a:xfrm>
            <a:custGeom>
              <a:avLst/>
              <a:gdLst>
                <a:gd name="T0" fmla="*/ 0 w 21600"/>
                <a:gd name="T1" fmla="*/ 0 h 21600"/>
                <a:gd name="T2" fmla="*/ 21600 w 21600"/>
                <a:gd name="T3" fmla="*/ 21600 h 21600"/>
              </a:gdLst>
              <a:ahLst/>
              <a:cxnLst/>
              <a:rect l="T0" t="T1" r="T2" b="T3"/>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C8E6E8"/>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04" name="Rectangle 27"/>
            <p:cNvSpPr>
              <a:spLocks/>
            </p:cNvSpPr>
            <p:nvPr/>
          </p:nvSpPr>
          <p:spPr bwMode="auto">
            <a:xfrm>
              <a:off x="0" y="264"/>
              <a:ext cx="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grpSp>
      <p:sp>
        <p:nvSpPr>
          <p:cNvPr id="50205" name="Rectangle 28"/>
          <p:cNvSpPr>
            <a:spLocks/>
          </p:cNvSpPr>
          <p:nvPr/>
        </p:nvSpPr>
        <p:spPr bwMode="auto">
          <a:xfrm>
            <a:off x="3560763" y="1965325"/>
            <a:ext cx="116363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2000">
                <a:solidFill>
                  <a:srgbClr val="333399"/>
                </a:solidFill>
                <a:latin typeface="Tahoma" charset="0"/>
                <a:cs typeface="Tahoma" charset="0"/>
                <a:sym typeface="Tahoma" charset="0"/>
              </a:rPr>
              <a:t>OpenFlow </a:t>
            </a:r>
          </a:p>
          <a:p>
            <a:pPr algn="ctr"/>
            <a:r>
              <a:rPr lang="en-US" altLang="en-US" sz="2000">
                <a:solidFill>
                  <a:srgbClr val="333399"/>
                </a:solidFill>
                <a:latin typeface="Tahoma" charset="0"/>
                <a:cs typeface="Tahoma" charset="0"/>
                <a:sym typeface="Tahoma" charset="0"/>
              </a:rPr>
              <a:t>Switch</a:t>
            </a:r>
          </a:p>
        </p:txBody>
      </p:sp>
      <p:pic>
        <p:nvPicPr>
          <p:cNvPr id="50206" name="Picture 2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2041525"/>
            <a:ext cx="619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207" name="Line 30"/>
          <p:cNvSpPr>
            <a:spLocks noChangeShapeType="1"/>
          </p:cNvSpPr>
          <p:nvPr/>
        </p:nvSpPr>
        <p:spPr bwMode="auto">
          <a:xfrm>
            <a:off x="4800600" y="2667000"/>
            <a:ext cx="990600" cy="19050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50208" name="Line 31"/>
          <p:cNvSpPr>
            <a:spLocks noChangeShapeType="1"/>
          </p:cNvSpPr>
          <p:nvPr/>
        </p:nvSpPr>
        <p:spPr bwMode="auto">
          <a:xfrm flipH="1">
            <a:off x="1066800" y="5410200"/>
            <a:ext cx="533400" cy="5334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2326" name="AutoShape 38"/>
          <p:cNvSpPr>
            <a:spLocks/>
          </p:cNvSpPr>
          <p:nvPr/>
        </p:nvSpPr>
        <p:spPr bwMode="auto">
          <a:xfrm>
            <a:off x="6362701" y="4762500"/>
            <a:ext cx="838200" cy="457200"/>
          </a:xfrm>
          <a:prstGeom prst="roundRect">
            <a:avLst>
              <a:gd name="adj" fmla="val 16667"/>
            </a:avLst>
          </a:prstGeom>
          <a:solidFill>
            <a:srgbClr val="FFFFFF"/>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r>
              <a:rPr lang="en-US" altLang="en-US" dirty="0" err="1">
                <a:solidFill>
                  <a:srgbClr val="000000"/>
                </a:solidFill>
                <a:sym typeface="Arial" charset="0"/>
              </a:rPr>
              <a:t>pkt</a:t>
            </a:r>
            <a:endParaRPr lang="en-US" altLang="en-US" dirty="0">
              <a:solidFill>
                <a:srgbClr val="000000"/>
              </a:solidFill>
              <a:sym typeface="Arial" charset="0"/>
            </a:endParaRPr>
          </a:p>
        </p:txBody>
      </p:sp>
      <p:grpSp>
        <p:nvGrpSpPr>
          <p:cNvPr id="8" name="Group 42"/>
          <p:cNvGrpSpPr>
            <a:grpSpLocks/>
          </p:cNvGrpSpPr>
          <p:nvPr/>
        </p:nvGrpSpPr>
        <p:grpSpPr bwMode="auto">
          <a:xfrm>
            <a:off x="2045494" y="2559050"/>
            <a:ext cx="2593975" cy="304800"/>
            <a:chOff x="0" y="0"/>
            <a:chExt cx="1634" cy="192"/>
          </a:xfrm>
        </p:grpSpPr>
        <p:grpSp>
          <p:nvGrpSpPr>
            <p:cNvPr id="50220" name="Group 43"/>
            <p:cNvGrpSpPr>
              <a:grpSpLocks/>
            </p:cNvGrpSpPr>
            <p:nvPr/>
          </p:nvGrpSpPr>
          <p:grpSpPr bwMode="auto">
            <a:xfrm>
              <a:off x="0" y="0"/>
              <a:ext cx="531" cy="192"/>
              <a:chOff x="0" y="0"/>
              <a:chExt cx="531" cy="192"/>
            </a:xfrm>
          </p:grpSpPr>
          <p:sp>
            <p:nvSpPr>
              <p:cNvPr id="50221" name="AutoShape 44"/>
              <p:cNvSpPr>
                <a:spLocks/>
              </p:cNvSpPr>
              <p:nvPr/>
            </p:nvSpPr>
            <p:spPr bwMode="auto">
              <a:xfrm>
                <a:off x="0" y="0"/>
                <a:ext cx="531" cy="192"/>
              </a:xfrm>
              <a:prstGeom prst="roundRect">
                <a:avLst>
                  <a:gd name="adj" fmla="val 16667"/>
                </a:avLst>
              </a:prstGeom>
              <a:solidFill>
                <a:srgbClr val="FFFFFF"/>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22" name="Rectangle 45"/>
              <p:cNvSpPr>
                <a:spLocks/>
              </p:cNvSpPr>
              <p:nvPr/>
            </p:nvSpPr>
            <p:spPr bwMode="auto">
              <a:xfrm>
                <a:off x="106" y="5"/>
                <a:ext cx="31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Rule</a:t>
                </a:r>
              </a:p>
            </p:txBody>
          </p:sp>
        </p:grpSp>
        <p:grpSp>
          <p:nvGrpSpPr>
            <p:cNvPr id="50223" name="Group 46"/>
            <p:cNvGrpSpPr>
              <a:grpSpLocks/>
            </p:cNvGrpSpPr>
            <p:nvPr/>
          </p:nvGrpSpPr>
          <p:grpSpPr bwMode="auto">
            <a:xfrm>
              <a:off x="550" y="0"/>
              <a:ext cx="531" cy="192"/>
              <a:chOff x="0" y="0"/>
              <a:chExt cx="531" cy="192"/>
            </a:xfrm>
          </p:grpSpPr>
          <p:sp>
            <p:nvSpPr>
              <p:cNvPr id="50224" name="AutoShape 47"/>
              <p:cNvSpPr>
                <a:spLocks/>
              </p:cNvSpPr>
              <p:nvPr/>
            </p:nvSpPr>
            <p:spPr bwMode="auto">
              <a:xfrm>
                <a:off x="0" y="0"/>
                <a:ext cx="531" cy="192"/>
              </a:xfrm>
              <a:prstGeom prst="roundRect">
                <a:avLst>
                  <a:gd name="adj" fmla="val 16667"/>
                </a:avLst>
              </a:prstGeom>
              <a:solidFill>
                <a:srgbClr val="99CC00">
                  <a:alpha val="61960"/>
                </a:srgbClr>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25" name="Rectangle 48"/>
              <p:cNvSpPr>
                <a:spLocks/>
              </p:cNvSpPr>
              <p:nvPr/>
            </p:nvSpPr>
            <p:spPr bwMode="auto">
              <a:xfrm>
                <a:off x="65" y="5"/>
                <a:ext cx="40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Action</a:t>
                </a:r>
              </a:p>
            </p:txBody>
          </p:sp>
        </p:grpSp>
        <p:grpSp>
          <p:nvGrpSpPr>
            <p:cNvPr id="50226" name="Group 49"/>
            <p:cNvGrpSpPr>
              <a:grpSpLocks/>
            </p:cNvGrpSpPr>
            <p:nvPr/>
          </p:nvGrpSpPr>
          <p:grpSpPr bwMode="auto">
            <a:xfrm>
              <a:off x="1097" y="0"/>
              <a:ext cx="537" cy="192"/>
              <a:chOff x="0" y="0"/>
              <a:chExt cx="536" cy="192"/>
            </a:xfrm>
          </p:grpSpPr>
          <p:sp>
            <p:nvSpPr>
              <p:cNvPr id="50227" name="AutoShape 50"/>
              <p:cNvSpPr>
                <a:spLocks/>
              </p:cNvSpPr>
              <p:nvPr/>
            </p:nvSpPr>
            <p:spPr bwMode="auto">
              <a:xfrm>
                <a:off x="2" y="0"/>
                <a:ext cx="532" cy="192"/>
              </a:xfrm>
              <a:prstGeom prst="roundRect">
                <a:avLst>
                  <a:gd name="adj" fmla="val 16667"/>
                </a:avLst>
              </a:prstGeom>
              <a:solidFill>
                <a:srgbClr val="FFCC99"/>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28" name="Rectangle 51"/>
              <p:cNvSpPr>
                <a:spLocks/>
              </p:cNvSpPr>
              <p:nvPr/>
            </p:nvSpPr>
            <p:spPr bwMode="auto">
              <a:xfrm>
                <a:off x="0" y="5"/>
                <a:ext cx="53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dirty="0">
                    <a:solidFill>
                      <a:srgbClr val="333399"/>
                    </a:solidFill>
                    <a:cs typeface="Arial" charset="0"/>
                    <a:sym typeface="Arial" charset="0"/>
                  </a:rPr>
                  <a:t>Statistics</a:t>
                </a:r>
              </a:p>
            </p:txBody>
          </p:sp>
        </p:grpSp>
      </p:grpSp>
      <p:grpSp>
        <p:nvGrpSpPr>
          <p:cNvPr id="12" name="Group 52"/>
          <p:cNvGrpSpPr>
            <a:grpSpLocks/>
          </p:cNvGrpSpPr>
          <p:nvPr/>
        </p:nvGrpSpPr>
        <p:grpSpPr bwMode="auto">
          <a:xfrm>
            <a:off x="55266" y="5189538"/>
            <a:ext cx="2595562" cy="304800"/>
            <a:chOff x="0" y="0"/>
            <a:chExt cx="1634" cy="192"/>
          </a:xfrm>
        </p:grpSpPr>
        <p:grpSp>
          <p:nvGrpSpPr>
            <p:cNvPr id="50230" name="Group 53"/>
            <p:cNvGrpSpPr>
              <a:grpSpLocks/>
            </p:cNvGrpSpPr>
            <p:nvPr/>
          </p:nvGrpSpPr>
          <p:grpSpPr bwMode="auto">
            <a:xfrm>
              <a:off x="0" y="0"/>
              <a:ext cx="531" cy="192"/>
              <a:chOff x="0" y="0"/>
              <a:chExt cx="531" cy="192"/>
            </a:xfrm>
          </p:grpSpPr>
          <p:sp>
            <p:nvSpPr>
              <p:cNvPr id="50231" name="AutoShape 54"/>
              <p:cNvSpPr>
                <a:spLocks/>
              </p:cNvSpPr>
              <p:nvPr/>
            </p:nvSpPr>
            <p:spPr bwMode="auto">
              <a:xfrm>
                <a:off x="0" y="0"/>
                <a:ext cx="531" cy="192"/>
              </a:xfrm>
              <a:prstGeom prst="roundRect">
                <a:avLst>
                  <a:gd name="adj" fmla="val 16667"/>
                </a:avLst>
              </a:prstGeom>
              <a:solidFill>
                <a:srgbClr val="FFFFFF"/>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32" name="Rectangle 55"/>
              <p:cNvSpPr>
                <a:spLocks/>
              </p:cNvSpPr>
              <p:nvPr/>
            </p:nvSpPr>
            <p:spPr bwMode="auto">
              <a:xfrm>
                <a:off x="106" y="5"/>
                <a:ext cx="31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Rule</a:t>
                </a:r>
              </a:p>
            </p:txBody>
          </p:sp>
        </p:grpSp>
        <p:grpSp>
          <p:nvGrpSpPr>
            <p:cNvPr id="50233" name="Group 56"/>
            <p:cNvGrpSpPr>
              <a:grpSpLocks/>
            </p:cNvGrpSpPr>
            <p:nvPr/>
          </p:nvGrpSpPr>
          <p:grpSpPr bwMode="auto">
            <a:xfrm>
              <a:off x="550" y="0"/>
              <a:ext cx="531" cy="192"/>
              <a:chOff x="0" y="0"/>
              <a:chExt cx="531" cy="192"/>
            </a:xfrm>
          </p:grpSpPr>
          <p:sp>
            <p:nvSpPr>
              <p:cNvPr id="50234" name="AutoShape 57"/>
              <p:cNvSpPr>
                <a:spLocks/>
              </p:cNvSpPr>
              <p:nvPr/>
            </p:nvSpPr>
            <p:spPr bwMode="auto">
              <a:xfrm>
                <a:off x="0" y="0"/>
                <a:ext cx="531" cy="192"/>
              </a:xfrm>
              <a:prstGeom prst="roundRect">
                <a:avLst>
                  <a:gd name="adj" fmla="val 16667"/>
                </a:avLst>
              </a:prstGeom>
              <a:solidFill>
                <a:srgbClr val="99CC00">
                  <a:alpha val="61960"/>
                </a:srgbClr>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35" name="Rectangle 58"/>
              <p:cNvSpPr>
                <a:spLocks/>
              </p:cNvSpPr>
              <p:nvPr/>
            </p:nvSpPr>
            <p:spPr bwMode="auto">
              <a:xfrm>
                <a:off x="66" y="5"/>
                <a:ext cx="39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Action</a:t>
                </a:r>
              </a:p>
            </p:txBody>
          </p:sp>
        </p:grpSp>
        <p:grpSp>
          <p:nvGrpSpPr>
            <p:cNvPr id="50236" name="Group 59"/>
            <p:cNvGrpSpPr>
              <a:grpSpLocks/>
            </p:cNvGrpSpPr>
            <p:nvPr/>
          </p:nvGrpSpPr>
          <p:grpSpPr bwMode="auto">
            <a:xfrm>
              <a:off x="1097" y="0"/>
              <a:ext cx="537" cy="192"/>
              <a:chOff x="0" y="0"/>
              <a:chExt cx="536" cy="192"/>
            </a:xfrm>
          </p:grpSpPr>
          <p:sp>
            <p:nvSpPr>
              <p:cNvPr id="50237" name="AutoShape 60"/>
              <p:cNvSpPr>
                <a:spLocks/>
              </p:cNvSpPr>
              <p:nvPr/>
            </p:nvSpPr>
            <p:spPr bwMode="auto">
              <a:xfrm>
                <a:off x="2" y="0"/>
                <a:ext cx="532" cy="192"/>
              </a:xfrm>
              <a:prstGeom prst="roundRect">
                <a:avLst>
                  <a:gd name="adj" fmla="val 16667"/>
                </a:avLst>
              </a:prstGeom>
              <a:solidFill>
                <a:srgbClr val="FFCC99"/>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38" name="Rectangle 61"/>
              <p:cNvSpPr>
                <a:spLocks/>
              </p:cNvSpPr>
              <p:nvPr/>
            </p:nvSpPr>
            <p:spPr bwMode="auto">
              <a:xfrm>
                <a:off x="0" y="5"/>
                <a:ext cx="53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Statistics</a:t>
                </a:r>
              </a:p>
            </p:txBody>
          </p:sp>
        </p:grpSp>
      </p:grpSp>
      <p:grpSp>
        <p:nvGrpSpPr>
          <p:cNvPr id="16" name="Group 62"/>
          <p:cNvGrpSpPr>
            <a:grpSpLocks/>
          </p:cNvGrpSpPr>
          <p:nvPr/>
        </p:nvGrpSpPr>
        <p:grpSpPr bwMode="auto">
          <a:xfrm>
            <a:off x="3998912" y="5248275"/>
            <a:ext cx="2593975" cy="304800"/>
            <a:chOff x="0" y="0"/>
            <a:chExt cx="1634" cy="192"/>
          </a:xfrm>
        </p:grpSpPr>
        <p:grpSp>
          <p:nvGrpSpPr>
            <p:cNvPr id="50240" name="Group 63"/>
            <p:cNvGrpSpPr>
              <a:grpSpLocks/>
            </p:cNvGrpSpPr>
            <p:nvPr/>
          </p:nvGrpSpPr>
          <p:grpSpPr bwMode="auto">
            <a:xfrm>
              <a:off x="0" y="0"/>
              <a:ext cx="531" cy="192"/>
              <a:chOff x="0" y="0"/>
              <a:chExt cx="531" cy="192"/>
            </a:xfrm>
          </p:grpSpPr>
          <p:sp>
            <p:nvSpPr>
              <p:cNvPr id="50241" name="AutoShape 64"/>
              <p:cNvSpPr>
                <a:spLocks/>
              </p:cNvSpPr>
              <p:nvPr/>
            </p:nvSpPr>
            <p:spPr bwMode="auto">
              <a:xfrm>
                <a:off x="0" y="0"/>
                <a:ext cx="531" cy="192"/>
              </a:xfrm>
              <a:prstGeom prst="roundRect">
                <a:avLst>
                  <a:gd name="adj" fmla="val 16667"/>
                </a:avLst>
              </a:prstGeom>
              <a:solidFill>
                <a:srgbClr val="FFFFFF"/>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42" name="Rectangle 65"/>
              <p:cNvSpPr>
                <a:spLocks/>
              </p:cNvSpPr>
              <p:nvPr/>
            </p:nvSpPr>
            <p:spPr bwMode="auto">
              <a:xfrm>
                <a:off x="106" y="5"/>
                <a:ext cx="31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Rule</a:t>
                </a:r>
              </a:p>
            </p:txBody>
          </p:sp>
        </p:grpSp>
        <p:grpSp>
          <p:nvGrpSpPr>
            <p:cNvPr id="50243" name="Group 66"/>
            <p:cNvGrpSpPr>
              <a:grpSpLocks/>
            </p:cNvGrpSpPr>
            <p:nvPr/>
          </p:nvGrpSpPr>
          <p:grpSpPr bwMode="auto">
            <a:xfrm>
              <a:off x="550" y="0"/>
              <a:ext cx="531" cy="192"/>
              <a:chOff x="0" y="0"/>
              <a:chExt cx="531" cy="192"/>
            </a:xfrm>
          </p:grpSpPr>
          <p:sp>
            <p:nvSpPr>
              <p:cNvPr id="50244" name="AutoShape 67"/>
              <p:cNvSpPr>
                <a:spLocks/>
              </p:cNvSpPr>
              <p:nvPr/>
            </p:nvSpPr>
            <p:spPr bwMode="auto">
              <a:xfrm>
                <a:off x="0" y="0"/>
                <a:ext cx="531" cy="192"/>
              </a:xfrm>
              <a:prstGeom prst="roundRect">
                <a:avLst>
                  <a:gd name="adj" fmla="val 16667"/>
                </a:avLst>
              </a:prstGeom>
              <a:solidFill>
                <a:srgbClr val="99CC00">
                  <a:alpha val="61960"/>
                </a:srgbClr>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45" name="Rectangle 68"/>
              <p:cNvSpPr>
                <a:spLocks/>
              </p:cNvSpPr>
              <p:nvPr/>
            </p:nvSpPr>
            <p:spPr bwMode="auto">
              <a:xfrm>
                <a:off x="65" y="5"/>
                <a:ext cx="40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Action</a:t>
                </a:r>
              </a:p>
            </p:txBody>
          </p:sp>
        </p:grpSp>
        <p:grpSp>
          <p:nvGrpSpPr>
            <p:cNvPr id="50246" name="Group 69"/>
            <p:cNvGrpSpPr>
              <a:grpSpLocks/>
            </p:cNvGrpSpPr>
            <p:nvPr/>
          </p:nvGrpSpPr>
          <p:grpSpPr bwMode="auto">
            <a:xfrm>
              <a:off x="1097" y="0"/>
              <a:ext cx="537" cy="192"/>
              <a:chOff x="0" y="0"/>
              <a:chExt cx="536" cy="192"/>
            </a:xfrm>
          </p:grpSpPr>
          <p:sp>
            <p:nvSpPr>
              <p:cNvPr id="50247" name="AutoShape 70"/>
              <p:cNvSpPr>
                <a:spLocks/>
              </p:cNvSpPr>
              <p:nvPr/>
            </p:nvSpPr>
            <p:spPr bwMode="auto">
              <a:xfrm>
                <a:off x="2" y="0"/>
                <a:ext cx="532" cy="192"/>
              </a:xfrm>
              <a:prstGeom prst="roundRect">
                <a:avLst>
                  <a:gd name="adj" fmla="val 16667"/>
                </a:avLst>
              </a:prstGeom>
              <a:solidFill>
                <a:srgbClr val="FFCC99"/>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48" name="Rectangle 71"/>
              <p:cNvSpPr>
                <a:spLocks/>
              </p:cNvSpPr>
              <p:nvPr/>
            </p:nvSpPr>
            <p:spPr bwMode="auto">
              <a:xfrm>
                <a:off x="0" y="5"/>
                <a:ext cx="53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Statistics</a:t>
                </a:r>
              </a:p>
            </p:txBody>
          </p:sp>
        </p:grpSp>
      </p:grpSp>
      <p:sp>
        <p:nvSpPr>
          <p:cNvPr id="70" name="Line 37"/>
          <p:cNvSpPr>
            <a:spLocks noChangeShapeType="1"/>
          </p:cNvSpPr>
          <p:nvPr/>
        </p:nvSpPr>
        <p:spPr bwMode="auto">
          <a:xfrm rot="10800000" flipH="1">
            <a:off x="6084089" y="2514597"/>
            <a:ext cx="1408912" cy="2020889"/>
          </a:xfrm>
          <a:prstGeom prst="line">
            <a:avLst/>
          </a:prstGeom>
          <a:noFill/>
          <a:ln w="38100">
            <a:solidFill>
              <a:srgbClr val="FF9966"/>
            </a:solidFill>
            <a:prstDash val="sysDot"/>
            <a:round/>
            <a:headEnd type="triangle" w="lg" len="med"/>
            <a:tailEnd type="non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71" name="Rectangle 33"/>
          <p:cNvSpPr>
            <a:spLocks/>
          </p:cNvSpPr>
          <p:nvPr/>
        </p:nvSpPr>
        <p:spPr bwMode="auto">
          <a:xfrm>
            <a:off x="6269038" y="3448665"/>
            <a:ext cx="17677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r>
              <a:rPr lang="en-US" altLang="en-US" sz="1600" dirty="0" err="1">
                <a:solidFill>
                  <a:srgbClr val="000000"/>
                </a:solidFill>
                <a:cs typeface="Arial" charset="0"/>
                <a:sym typeface="Arial" charset="0"/>
              </a:rPr>
              <a:t>OpenFlow</a:t>
            </a:r>
            <a:endParaRPr lang="en-US" altLang="en-US" sz="1600" dirty="0">
              <a:solidFill>
                <a:srgbClr val="000000"/>
              </a:solidFill>
              <a:cs typeface="Arial" charset="0"/>
              <a:sym typeface="Arial" charset="0"/>
            </a:endParaRPr>
          </a:p>
          <a:p>
            <a:r>
              <a:rPr lang="en-US" altLang="en-US" sz="1600" dirty="0">
                <a:solidFill>
                  <a:srgbClr val="000000"/>
                </a:solidFill>
                <a:cs typeface="Arial" charset="0"/>
                <a:sym typeface="Arial" charset="0"/>
              </a:rPr>
              <a:t>Protocol </a:t>
            </a:r>
            <a:r>
              <a:rPr lang="en-US" altLang="en-US" sz="1600" dirty="0" err="1">
                <a:solidFill>
                  <a:srgbClr val="000000"/>
                </a:solidFill>
                <a:cs typeface="Arial" charset="0"/>
                <a:sym typeface="Arial" charset="0"/>
              </a:rPr>
              <a:t>flow_mod</a:t>
            </a:r>
            <a:endParaRPr lang="en-US" altLang="en-US" sz="1600" dirty="0">
              <a:solidFill>
                <a:srgbClr val="000000"/>
              </a:solidFill>
              <a:cs typeface="Arial" charset="0"/>
              <a:sym typeface="Arial" charset="0"/>
            </a:endParaRPr>
          </a:p>
        </p:txBody>
      </p:sp>
      <p:sp>
        <p:nvSpPr>
          <p:cNvPr id="72" name="Line 37"/>
          <p:cNvSpPr>
            <a:spLocks noChangeShapeType="1"/>
          </p:cNvSpPr>
          <p:nvPr/>
        </p:nvSpPr>
        <p:spPr bwMode="auto">
          <a:xfrm rot="10800000" flipH="1">
            <a:off x="4636289" y="2505074"/>
            <a:ext cx="2856712" cy="319087"/>
          </a:xfrm>
          <a:prstGeom prst="line">
            <a:avLst/>
          </a:prstGeom>
          <a:noFill/>
          <a:ln w="38100">
            <a:solidFill>
              <a:srgbClr val="FF9966"/>
            </a:solidFill>
            <a:prstDash val="sysDot"/>
            <a:round/>
            <a:headEnd type="triangle" w="lg" len="med"/>
            <a:tailEnd type="non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73" name="Line 37"/>
          <p:cNvSpPr>
            <a:spLocks noChangeShapeType="1"/>
          </p:cNvSpPr>
          <p:nvPr/>
        </p:nvSpPr>
        <p:spPr bwMode="auto">
          <a:xfrm rot="10800000" flipH="1">
            <a:off x="2982913" y="2547938"/>
            <a:ext cx="4510088" cy="2220911"/>
          </a:xfrm>
          <a:prstGeom prst="line">
            <a:avLst/>
          </a:prstGeom>
          <a:noFill/>
          <a:ln w="38100">
            <a:solidFill>
              <a:srgbClr val="FF9966"/>
            </a:solidFill>
            <a:prstDash val="sysDot"/>
            <a:round/>
            <a:headEnd type="triangle" w="lg" len="med"/>
            <a:tailEnd type="non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74" name="Rectangle 41"/>
          <p:cNvSpPr>
            <a:spLocks/>
          </p:cNvSpPr>
          <p:nvPr/>
        </p:nvSpPr>
        <p:spPr bwMode="auto">
          <a:xfrm>
            <a:off x="6064672" y="1382713"/>
            <a:ext cx="101739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nchor="ctr">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dirty="0" err="1">
                <a:solidFill>
                  <a:srgbClr val="000000"/>
                </a:solidFill>
                <a:cs typeface="Arial" charset="0"/>
                <a:sym typeface="Arial" charset="0"/>
              </a:rPr>
              <a:t>pkt_miss</a:t>
            </a:r>
            <a:br>
              <a:rPr lang="en-US" altLang="en-US" dirty="0">
                <a:solidFill>
                  <a:srgbClr val="000000"/>
                </a:solidFill>
                <a:cs typeface="Arial" charset="0"/>
                <a:sym typeface="Arial" charset="0"/>
              </a:rPr>
            </a:br>
            <a:r>
              <a:rPr lang="en-US" altLang="en-US" dirty="0">
                <a:solidFill>
                  <a:srgbClr val="000000"/>
                </a:solidFill>
                <a:cs typeface="Arial" charset="0"/>
                <a:sym typeface="Arial" charset="0"/>
              </a:rPr>
              <a:t>handler</a:t>
            </a:r>
          </a:p>
        </p:txBody>
      </p:sp>
      <p:sp>
        <p:nvSpPr>
          <p:cNvPr id="69" name="Slide Number Placeholder 1">
            <a:extLst>
              <a:ext uri="{FF2B5EF4-FFF2-40B4-BE49-F238E27FC236}">
                <a16:creationId xmlns:a16="http://schemas.microsoft.com/office/drawing/2014/main" id="{D924D227-DD1A-9D42-BDA8-D8607A3BF8E7}"/>
              </a:ext>
            </a:extLst>
          </p:cNvPr>
          <p:cNvSpPr>
            <a:spLocks noGrp="1"/>
          </p:cNvSpPr>
          <p:nvPr>
            <p:ph type="sldNum" sz="quarter" idx="10"/>
          </p:nvPr>
        </p:nvSpPr>
        <p:spPr>
          <a:xfrm>
            <a:off x="8648700" y="6448425"/>
            <a:ext cx="4191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45</a:t>
            </a:fld>
            <a:endParaRPr lang="en-US" altLang="en-US" sz="1400" dirty="0">
              <a:solidFill>
                <a:srgbClr val="000000"/>
              </a:solidFill>
              <a:latin typeface="Times New Roman" charset="0"/>
            </a:endParaRPr>
          </a:p>
        </p:txBody>
      </p:sp>
    </p:spTree>
    <p:extLst>
      <p:ext uri="{BB962C8B-B14F-4D97-AF65-F5344CB8AC3E}">
        <p14:creationId xmlns:p14="http://schemas.microsoft.com/office/powerpoint/2010/main" val="14763210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p:bldP spid="72" grpId="0" animBg="1"/>
      <p:bldP spid="73" grpId="0" animBg="1"/>
      <p:bldP spid="7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494463"/>
            <a:ext cx="39052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79" name="Rectangle 2"/>
          <p:cNvSpPr>
            <a:spLocks/>
          </p:cNvSpPr>
          <p:nvPr/>
        </p:nvSpPr>
        <p:spPr bwMode="auto">
          <a:xfrm>
            <a:off x="381000" y="6477000"/>
            <a:ext cx="2190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r>
              <a:rPr lang="en-US" altLang="en-US">
                <a:solidFill>
                  <a:srgbClr val="808080"/>
                </a:solidFill>
                <a:cs typeface="Arial" charset="0"/>
                <a:sym typeface="Arial" charset="0"/>
              </a:rPr>
              <a:t>OpenFlowSwitch.org</a:t>
            </a:r>
          </a:p>
        </p:txBody>
      </p:sp>
      <p:sp>
        <p:nvSpPr>
          <p:cNvPr id="50180" name="Rectangle 3"/>
          <p:cNvSpPr>
            <a:spLocks/>
          </p:cNvSpPr>
          <p:nvPr/>
        </p:nvSpPr>
        <p:spPr bwMode="auto">
          <a:xfrm>
            <a:off x="0" y="6172200"/>
            <a:ext cx="3505200" cy="6858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pic>
        <p:nvPicPr>
          <p:cNvPr id="50181"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791200"/>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182"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5791200"/>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83" name="Line 6"/>
          <p:cNvSpPr>
            <a:spLocks noChangeShapeType="1"/>
          </p:cNvSpPr>
          <p:nvPr/>
        </p:nvSpPr>
        <p:spPr bwMode="auto">
          <a:xfrm flipH="1">
            <a:off x="2514600" y="2667000"/>
            <a:ext cx="990600" cy="19050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50184" name="Line 7"/>
          <p:cNvSpPr>
            <a:spLocks noChangeShapeType="1"/>
          </p:cNvSpPr>
          <p:nvPr/>
        </p:nvSpPr>
        <p:spPr bwMode="auto">
          <a:xfrm>
            <a:off x="6248400" y="5410200"/>
            <a:ext cx="457200" cy="5334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50185" name="Rectangle 8"/>
          <p:cNvSpPr>
            <a:spLocks/>
          </p:cNvSpPr>
          <p:nvPr/>
        </p:nvSpPr>
        <p:spPr bwMode="auto">
          <a:xfrm>
            <a:off x="7258050" y="1205010"/>
            <a:ext cx="16033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lnSpc>
                <a:spcPct val="90000"/>
              </a:lnSpc>
            </a:pPr>
            <a:r>
              <a:rPr lang="en-US" altLang="en-US" sz="2800">
                <a:solidFill>
                  <a:srgbClr val="333399"/>
                </a:solidFill>
                <a:latin typeface="Tahoma" charset="0"/>
                <a:cs typeface="Tahoma" charset="0"/>
                <a:sym typeface="Tahoma" charset="0"/>
              </a:rPr>
              <a:t>Controller</a:t>
            </a:r>
          </a:p>
        </p:txBody>
      </p:sp>
      <p:grpSp>
        <p:nvGrpSpPr>
          <p:cNvPr id="50186" name="Group 9"/>
          <p:cNvGrpSpPr>
            <a:grpSpLocks/>
          </p:cNvGrpSpPr>
          <p:nvPr/>
        </p:nvGrpSpPr>
        <p:grpSpPr bwMode="auto">
          <a:xfrm>
            <a:off x="4724400" y="4572000"/>
            <a:ext cx="2057400" cy="838200"/>
            <a:chOff x="0" y="0"/>
            <a:chExt cx="1296" cy="528"/>
          </a:xfrm>
        </p:grpSpPr>
        <p:sp>
          <p:nvSpPr>
            <p:cNvPr id="50187" name="AutoShape 10"/>
            <p:cNvSpPr>
              <a:spLocks/>
            </p:cNvSpPr>
            <p:nvPr/>
          </p:nvSpPr>
          <p:spPr bwMode="auto">
            <a:xfrm>
              <a:off x="0" y="0"/>
              <a:ext cx="1296" cy="528"/>
            </a:xfrm>
            <a:custGeom>
              <a:avLst/>
              <a:gdLst>
                <a:gd name="T0" fmla="*/ 0 w 21600"/>
                <a:gd name="T1" fmla="*/ 0 h 21600"/>
                <a:gd name="T2" fmla="*/ 21600 w 21600"/>
                <a:gd name="T3" fmla="*/ 21600 h 21600"/>
              </a:gdLst>
              <a:ahLst/>
              <a:cxnLst/>
              <a:rect l="T0" t="T1" r="T2" b="T3"/>
              <a:pathLst>
                <a:path w="21600" h="21600">
                  <a:moveTo>
                    <a:pt x="10800" y="0"/>
                  </a:moveTo>
                  <a:cubicBezTo>
                    <a:pt x="4835" y="0"/>
                    <a:pt x="0" y="2418"/>
                    <a:pt x="0" y="5400"/>
                  </a:cubicBezTo>
                  <a:lnTo>
                    <a:pt x="0" y="16200"/>
                  </a:lnTo>
                  <a:cubicBezTo>
                    <a:pt x="0" y="19182"/>
                    <a:pt x="4835" y="21600"/>
                    <a:pt x="10800" y="21600"/>
                  </a:cubicBezTo>
                  <a:cubicBezTo>
                    <a:pt x="16765" y="21600"/>
                    <a:pt x="21600" y="19182"/>
                    <a:pt x="21600" y="16200"/>
                  </a:cubicBezTo>
                  <a:lnTo>
                    <a:pt x="21600" y="5400"/>
                  </a:lnTo>
                  <a:cubicBezTo>
                    <a:pt x="21600" y="2418"/>
                    <a:pt x="16765" y="0"/>
                    <a:pt x="10800" y="0"/>
                  </a:cubicBezTo>
                  <a:close/>
                  <a:moveTo>
                    <a:pt x="10800" y="0"/>
                  </a:moveTo>
                </a:path>
              </a:pathLst>
            </a:custGeom>
            <a:gradFill rotWithShape="0">
              <a:gsLst>
                <a:gs pos="0">
                  <a:srgbClr val="BBE0E3"/>
                </a:gs>
                <a:gs pos="100000">
                  <a:srgbClr val="566769"/>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188" name="AutoShape 11"/>
            <p:cNvSpPr>
              <a:spLocks/>
            </p:cNvSpPr>
            <p:nvPr/>
          </p:nvSpPr>
          <p:spPr bwMode="auto">
            <a:xfrm>
              <a:off x="0" y="0"/>
              <a:ext cx="1296" cy="264"/>
            </a:xfrm>
            <a:custGeom>
              <a:avLst/>
              <a:gdLst>
                <a:gd name="T0" fmla="*/ 0 w 21600"/>
                <a:gd name="T1" fmla="*/ 0 h 21600"/>
                <a:gd name="T2" fmla="*/ 21600 w 21600"/>
                <a:gd name="T3" fmla="*/ 21600 h 21600"/>
              </a:gdLst>
              <a:ahLst/>
              <a:cxnLst/>
              <a:rect l="T0" t="T1" r="T2" b="T3"/>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C8E6E8"/>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189" name="Rectangle 12"/>
            <p:cNvSpPr>
              <a:spLocks/>
            </p:cNvSpPr>
            <p:nvPr/>
          </p:nvSpPr>
          <p:spPr bwMode="auto">
            <a:xfrm>
              <a:off x="0" y="264"/>
              <a:ext cx="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grpSp>
      <p:pic>
        <p:nvPicPr>
          <p:cNvPr id="50190" name="Picture 1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160506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91" name="Rectangle 14"/>
          <p:cNvSpPr>
            <a:spLocks/>
          </p:cNvSpPr>
          <p:nvPr/>
        </p:nvSpPr>
        <p:spPr bwMode="auto">
          <a:xfrm>
            <a:off x="5105400" y="4632325"/>
            <a:ext cx="11636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2000">
                <a:solidFill>
                  <a:srgbClr val="333399"/>
                </a:solidFill>
                <a:latin typeface="Tahoma" charset="0"/>
                <a:cs typeface="Tahoma" charset="0"/>
                <a:sym typeface="Tahoma" charset="0"/>
              </a:rPr>
              <a:t>OpenFlow </a:t>
            </a:r>
          </a:p>
          <a:p>
            <a:pPr algn="ctr"/>
            <a:r>
              <a:rPr lang="en-US" altLang="en-US" sz="2000">
                <a:solidFill>
                  <a:srgbClr val="333399"/>
                </a:solidFill>
                <a:latin typeface="Tahoma" charset="0"/>
                <a:cs typeface="Tahoma" charset="0"/>
                <a:sym typeface="Tahoma" charset="0"/>
              </a:rPr>
              <a:t>Switch</a:t>
            </a:r>
          </a:p>
        </p:txBody>
      </p:sp>
      <p:sp>
        <p:nvSpPr>
          <p:cNvPr id="50192" name="Rectangle 15"/>
          <p:cNvSpPr>
            <a:spLocks/>
          </p:cNvSpPr>
          <p:nvPr/>
        </p:nvSpPr>
        <p:spPr bwMode="auto">
          <a:xfrm>
            <a:off x="7850188" y="2062260"/>
            <a:ext cx="5048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r>
              <a:rPr lang="en-US" altLang="en-US">
                <a:solidFill>
                  <a:srgbClr val="FFFFFF"/>
                </a:solidFill>
                <a:cs typeface="Arial" charset="0"/>
                <a:sym typeface="Arial" charset="0"/>
              </a:rPr>
              <a:t>PC</a:t>
            </a:r>
          </a:p>
        </p:txBody>
      </p:sp>
      <p:sp>
        <p:nvSpPr>
          <p:cNvPr id="50193" name="Rectangle 16"/>
          <p:cNvSpPr>
            <a:spLocks noGrp="1" noChangeArrowheads="1"/>
          </p:cNvSpPr>
          <p:nvPr>
            <p:ph type="title" idx="4294967295"/>
          </p:nvPr>
        </p:nvSpPr>
        <p:spPr>
          <a:xfrm>
            <a:off x="404813" y="96045"/>
            <a:ext cx="8229600" cy="1008062"/>
          </a:xfrm>
        </p:spPr>
        <p:txBody>
          <a:bodyPr lIns="50800" tIns="50800" rIns="132080" bIns="50800"/>
          <a:lstStyle/>
          <a:p>
            <a:pPr marL="39688"/>
            <a:r>
              <a:rPr lang="en-US" altLang="en-US" sz="4000" dirty="0" err="1"/>
              <a:t>OpenFlow</a:t>
            </a:r>
            <a:r>
              <a:rPr lang="en-US" altLang="en-US" sz="4000" dirty="0"/>
              <a:t> Message Flows: Reactive Mode (forward)</a:t>
            </a:r>
            <a:endParaRPr lang="en-US" altLang="en-US" sz="2800" dirty="0">
              <a:solidFill>
                <a:srgbClr val="333399"/>
              </a:solidFill>
            </a:endParaRPr>
          </a:p>
        </p:txBody>
      </p:sp>
      <p:pic>
        <p:nvPicPr>
          <p:cNvPr id="50194" name="Picture 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4708525"/>
            <a:ext cx="619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50195" name="Group 18"/>
          <p:cNvGrpSpPr>
            <a:grpSpLocks/>
          </p:cNvGrpSpPr>
          <p:nvPr/>
        </p:nvGrpSpPr>
        <p:grpSpPr bwMode="auto">
          <a:xfrm>
            <a:off x="977900" y="4572000"/>
            <a:ext cx="2057400" cy="838200"/>
            <a:chOff x="0" y="0"/>
            <a:chExt cx="1296" cy="528"/>
          </a:xfrm>
        </p:grpSpPr>
        <p:sp>
          <p:nvSpPr>
            <p:cNvPr id="50196" name="AutoShape 19"/>
            <p:cNvSpPr>
              <a:spLocks/>
            </p:cNvSpPr>
            <p:nvPr/>
          </p:nvSpPr>
          <p:spPr bwMode="auto">
            <a:xfrm>
              <a:off x="0" y="0"/>
              <a:ext cx="1296" cy="528"/>
            </a:xfrm>
            <a:custGeom>
              <a:avLst/>
              <a:gdLst>
                <a:gd name="T0" fmla="*/ 0 w 21600"/>
                <a:gd name="T1" fmla="*/ 0 h 21600"/>
                <a:gd name="T2" fmla="*/ 21600 w 21600"/>
                <a:gd name="T3" fmla="*/ 21600 h 21600"/>
              </a:gdLst>
              <a:ahLst/>
              <a:cxnLst/>
              <a:rect l="T0" t="T1" r="T2" b="T3"/>
              <a:pathLst>
                <a:path w="21600" h="21600">
                  <a:moveTo>
                    <a:pt x="10800" y="0"/>
                  </a:moveTo>
                  <a:cubicBezTo>
                    <a:pt x="4835" y="0"/>
                    <a:pt x="0" y="2418"/>
                    <a:pt x="0" y="5400"/>
                  </a:cubicBezTo>
                  <a:lnTo>
                    <a:pt x="0" y="16200"/>
                  </a:lnTo>
                  <a:cubicBezTo>
                    <a:pt x="0" y="19182"/>
                    <a:pt x="4835" y="21600"/>
                    <a:pt x="10800" y="21600"/>
                  </a:cubicBezTo>
                  <a:cubicBezTo>
                    <a:pt x="16765" y="21600"/>
                    <a:pt x="21600" y="19182"/>
                    <a:pt x="21600" y="16200"/>
                  </a:cubicBezTo>
                  <a:lnTo>
                    <a:pt x="21600" y="5400"/>
                  </a:lnTo>
                  <a:cubicBezTo>
                    <a:pt x="21600" y="2418"/>
                    <a:pt x="16765" y="0"/>
                    <a:pt x="10800" y="0"/>
                  </a:cubicBezTo>
                  <a:close/>
                  <a:moveTo>
                    <a:pt x="10800" y="0"/>
                  </a:moveTo>
                </a:path>
              </a:pathLst>
            </a:custGeom>
            <a:gradFill rotWithShape="0">
              <a:gsLst>
                <a:gs pos="0">
                  <a:srgbClr val="BBE0E3"/>
                </a:gs>
                <a:gs pos="100000">
                  <a:srgbClr val="566769"/>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197" name="AutoShape 20"/>
            <p:cNvSpPr>
              <a:spLocks/>
            </p:cNvSpPr>
            <p:nvPr/>
          </p:nvSpPr>
          <p:spPr bwMode="auto">
            <a:xfrm>
              <a:off x="0" y="0"/>
              <a:ext cx="1296" cy="264"/>
            </a:xfrm>
            <a:custGeom>
              <a:avLst/>
              <a:gdLst>
                <a:gd name="T0" fmla="*/ 0 w 21600"/>
                <a:gd name="T1" fmla="*/ 0 h 21600"/>
                <a:gd name="T2" fmla="*/ 21600 w 21600"/>
                <a:gd name="T3" fmla="*/ 21600 h 21600"/>
              </a:gdLst>
              <a:ahLst/>
              <a:cxnLst/>
              <a:rect l="T0" t="T1" r="T2" b="T3"/>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C8E6E8"/>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198" name="Rectangle 21"/>
            <p:cNvSpPr>
              <a:spLocks/>
            </p:cNvSpPr>
            <p:nvPr/>
          </p:nvSpPr>
          <p:spPr bwMode="auto">
            <a:xfrm>
              <a:off x="0" y="264"/>
              <a:ext cx="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grpSp>
      <p:sp>
        <p:nvSpPr>
          <p:cNvPr id="50199" name="Rectangle 22"/>
          <p:cNvSpPr>
            <a:spLocks/>
          </p:cNvSpPr>
          <p:nvPr/>
        </p:nvSpPr>
        <p:spPr bwMode="auto">
          <a:xfrm>
            <a:off x="1447800" y="4632325"/>
            <a:ext cx="11636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2000">
                <a:solidFill>
                  <a:srgbClr val="333399"/>
                </a:solidFill>
                <a:latin typeface="Tahoma" charset="0"/>
                <a:cs typeface="Tahoma" charset="0"/>
                <a:sym typeface="Tahoma" charset="0"/>
              </a:rPr>
              <a:t>OpenFlow </a:t>
            </a:r>
          </a:p>
          <a:p>
            <a:pPr algn="ctr"/>
            <a:r>
              <a:rPr lang="en-US" altLang="en-US" sz="2000">
                <a:solidFill>
                  <a:srgbClr val="333399"/>
                </a:solidFill>
                <a:latin typeface="Tahoma" charset="0"/>
                <a:cs typeface="Tahoma" charset="0"/>
                <a:sym typeface="Tahoma" charset="0"/>
              </a:rPr>
              <a:t>Switch</a:t>
            </a:r>
          </a:p>
        </p:txBody>
      </p:sp>
      <p:pic>
        <p:nvPicPr>
          <p:cNvPr id="50200" name="Picture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708525"/>
            <a:ext cx="619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50201" name="Group 24"/>
          <p:cNvGrpSpPr>
            <a:grpSpLocks/>
          </p:cNvGrpSpPr>
          <p:nvPr/>
        </p:nvGrpSpPr>
        <p:grpSpPr bwMode="auto">
          <a:xfrm>
            <a:off x="3124200" y="1905000"/>
            <a:ext cx="2057400" cy="838200"/>
            <a:chOff x="0" y="0"/>
            <a:chExt cx="1296" cy="528"/>
          </a:xfrm>
        </p:grpSpPr>
        <p:sp>
          <p:nvSpPr>
            <p:cNvPr id="50202" name="AutoShape 25"/>
            <p:cNvSpPr>
              <a:spLocks/>
            </p:cNvSpPr>
            <p:nvPr/>
          </p:nvSpPr>
          <p:spPr bwMode="auto">
            <a:xfrm>
              <a:off x="0" y="0"/>
              <a:ext cx="1296" cy="528"/>
            </a:xfrm>
            <a:custGeom>
              <a:avLst/>
              <a:gdLst>
                <a:gd name="T0" fmla="*/ 0 w 21600"/>
                <a:gd name="T1" fmla="*/ 0 h 21600"/>
                <a:gd name="T2" fmla="*/ 21600 w 21600"/>
                <a:gd name="T3" fmla="*/ 21600 h 21600"/>
              </a:gdLst>
              <a:ahLst/>
              <a:cxnLst/>
              <a:rect l="T0" t="T1" r="T2" b="T3"/>
              <a:pathLst>
                <a:path w="21600" h="21600">
                  <a:moveTo>
                    <a:pt x="10800" y="0"/>
                  </a:moveTo>
                  <a:cubicBezTo>
                    <a:pt x="4835" y="0"/>
                    <a:pt x="0" y="2418"/>
                    <a:pt x="0" y="5400"/>
                  </a:cubicBezTo>
                  <a:lnTo>
                    <a:pt x="0" y="16200"/>
                  </a:lnTo>
                  <a:cubicBezTo>
                    <a:pt x="0" y="19182"/>
                    <a:pt x="4835" y="21600"/>
                    <a:pt x="10800" y="21600"/>
                  </a:cubicBezTo>
                  <a:cubicBezTo>
                    <a:pt x="16765" y="21600"/>
                    <a:pt x="21600" y="19182"/>
                    <a:pt x="21600" y="16200"/>
                  </a:cubicBezTo>
                  <a:lnTo>
                    <a:pt x="21600" y="5400"/>
                  </a:lnTo>
                  <a:cubicBezTo>
                    <a:pt x="21600" y="2418"/>
                    <a:pt x="16765" y="0"/>
                    <a:pt x="10800" y="0"/>
                  </a:cubicBezTo>
                  <a:close/>
                  <a:moveTo>
                    <a:pt x="10800" y="0"/>
                  </a:moveTo>
                </a:path>
              </a:pathLst>
            </a:custGeom>
            <a:gradFill rotWithShape="0">
              <a:gsLst>
                <a:gs pos="0">
                  <a:srgbClr val="BBE0E3"/>
                </a:gs>
                <a:gs pos="100000">
                  <a:srgbClr val="566769"/>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03" name="AutoShape 26"/>
            <p:cNvSpPr>
              <a:spLocks/>
            </p:cNvSpPr>
            <p:nvPr/>
          </p:nvSpPr>
          <p:spPr bwMode="auto">
            <a:xfrm>
              <a:off x="0" y="0"/>
              <a:ext cx="1296" cy="264"/>
            </a:xfrm>
            <a:custGeom>
              <a:avLst/>
              <a:gdLst>
                <a:gd name="T0" fmla="*/ 0 w 21600"/>
                <a:gd name="T1" fmla="*/ 0 h 21600"/>
                <a:gd name="T2" fmla="*/ 21600 w 21600"/>
                <a:gd name="T3" fmla="*/ 21600 h 21600"/>
              </a:gdLst>
              <a:ahLst/>
              <a:cxnLst/>
              <a:rect l="T0" t="T1" r="T2" b="T3"/>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C8E6E8"/>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04" name="Rectangle 27"/>
            <p:cNvSpPr>
              <a:spLocks/>
            </p:cNvSpPr>
            <p:nvPr/>
          </p:nvSpPr>
          <p:spPr bwMode="auto">
            <a:xfrm>
              <a:off x="0" y="264"/>
              <a:ext cx="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grpSp>
      <p:sp>
        <p:nvSpPr>
          <p:cNvPr id="50205" name="Rectangle 28"/>
          <p:cNvSpPr>
            <a:spLocks/>
          </p:cNvSpPr>
          <p:nvPr/>
        </p:nvSpPr>
        <p:spPr bwMode="auto">
          <a:xfrm>
            <a:off x="3560763" y="1965325"/>
            <a:ext cx="116363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2000">
                <a:solidFill>
                  <a:srgbClr val="333399"/>
                </a:solidFill>
                <a:latin typeface="Tahoma" charset="0"/>
                <a:cs typeface="Tahoma" charset="0"/>
                <a:sym typeface="Tahoma" charset="0"/>
              </a:rPr>
              <a:t>OpenFlow </a:t>
            </a:r>
          </a:p>
          <a:p>
            <a:pPr algn="ctr"/>
            <a:r>
              <a:rPr lang="en-US" altLang="en-US" sz="2000">
                <a:solidFill>
                  <a:srgbClr val="333399"/>
                </a:solidFill>
                <a:latin typeface="Tahoma" charset="0"/>
                <a:cs typeface="Tahoma" charset="0"/>
                <a:sym typeface="Tahoma" charset="0"/>
              </a:rPr>
              <a:t>Switch</a:t>
            </a:r>
          </a:p>
        </p:txBody>
      </p:sp>
      <p:pic>
        <p:nvPicPr>
          <p:cNvPr id="50206" name="Picture 2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2041525"/>
            <a:ext cx="619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207" name="Line 30"/>
          <p:cNvSpPr>
            <a:spLocks noChangeShapeType="1"/>
          </p:cNvSpPr>
          <p:nvPr/>
        </p:nvSpPr>
        <p:spPr bwMode="auto">
          <a:xfrm>
            <a:off x="4800600" y="2667000"/>
            <a:ext cx="990600" cy="19050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50208" name="Line 31"/>
          <p:cNvSpPr>
            <a:spLocks noChangeShapeType="1"/>
          </p:cNvSpPr>
          <p:nvPr/>
        </p:nvSpPr>
        <p:spPr bwMode="auto">
          <a:xfrm flipH="1">
            <a:off x="1066800" y="5410200"/>
            <a:ext cx="533400" cy="5334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2326" name="AutoShape 38"/>
          <p:cNvSpPr>
            <a:spLocks/>
          </p:cNvSpPr>
          <p:nvPr/>
        </p:nvSpPr>
        <p:spPr bwMode="auto">
          <a:xfrm>
            <a:off x="6362701" y="4762500"/>
            <a:ext cx="838200" cy="457200"/>
          </a:xfrm>
          <a:prstGeom prst="roundRect">
            <a:avLst>
              <a:gd name="adj" fmla="val 16667"/>
            </a:avLst>
          </a:prstGeom>
          <a:solidFill>
            <a:srgbClr val="FFFFFF"/>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r>
              <a:rPr lang="en-US" altLang="en-US" dirty="0" err="1">
                <a:solidFill>
                  <a:srgbClr val="000000"/>
                </a:solidFill>
                <a:sym typeface="Arial" charset="0"/>
              </a:rPr>
              <a:t>pkt</a:t>
            </a:r>
            <a:endParaRPr lang="en-US" altLang="en-US" dirty="0">
              <a:solidFill>
                <a:srgbClr val="000000"/>
              </a:solidFill>
              <a:sym typeface="Arial" charset="0"/>
            </a:endParaRPr>
          </a:p>
        </p:txBody>
      </p:sp>
      <p:grpSp>
        <p:nvGrpSpPr>
          <p:cNvPr id="8" name="Group 42"/>
          <p:cNvGrpSpPr>
            <a:grpSpLocks/>
          </p:cNvGrpSpPr>
          <p:nvPr/>
        </p:nvGrpSpPr>
        <p:grpSpPr bwMode="auto">
          <a:xfrm>
            <a:off x="2045494" y="2559050"/>
            <a:ext cx="2593975" cy="304800"/>
            <a:chOff x="0" y="0"/>
            <a:chExt cx="1634" cy="192"/>
          </a:xfrm>
        </p:grpSpPr>
        <p:grpSp>
          <p:nvGrpSpPr>
            <p:cNvPr id="50220" name="Group 43"/>
            <p:cNvGrpSpPr>
              <a:grpSpLocks/>
            </p:cNvGrpSpPr>
            <p:nvPr/>
          </p:nvGrpSpPr>
          <p:grpSpPr bwMode="auto">
            <a:xfrm>
              <a:off x="0" y="0"/>
              <a:ext cx="531" cy="192"/>
              <a:chOff x="0" y="0"/>
              <a:chExt cx="531" cy="192"/>
            </a:xfrm>
          </p:grpSpPr>
          <p:sp>
            <p:nvSpPr>
              <p:cNvPr id="50221" name="AutoShape 44"/>
              <p:cNvSpPr>
                <a:spLocks/>
              </p:cNvSpPr>
              <p:nvPr/>
            </p:nvSpPr>
            <p:spPr bwMode="auto">
              <a:xfrm>
                <a:off x="0" y="0"/>
                <a:ext cx="531" cy="192"/>
              </a:xfrm>
              <a:prstGeom prst="roundRect">
                <a:avLst>
                  <a:gd name="adj" fmla="val 16667"/>
                </a:avLst>
              </a:prstGeom>
              <a:solidFill>
                <a:srgbClr val="FFFFFF"/>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22" name="Rectangle 45"/>
              <p:cNvSpPr>
                <a:spLocks/>
              </p:cNvSpPr>
              <p:nvPr/>
            </p:nvSpPr>
            <p:spPr bwMode="auto">
              <a:xfrm>
                <a:off x="106" y="5"/>
                <a:ext cx="31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Rule</a:t>
                </a:r>
              </a:p>
            </p:txBody>
          </p:sp>
        </p:grpSp>
        <p:grpSp>
          <p:nvGrpSpPr>
            <p:cNvPr id="50223" name="Group 46"/>
            <p:cNvGrpSpPr>
              <a:grpSpLocks/>
            </p:cNvGrpSpPr>
            <p:nvPr/>
          </p:nvGrpSpPr>
          <p:grpSpPr bwMode="auto">
            <a:xfrm>
              <a:off x="550" y="0"/>
              <a:ext cx="531" cy="192"/>
              <a:chOff x="0" y="0"/>
              <a:chExt cx="531" cy="192"/>
            </a:xfrm>
          </p:grpSpPr>
          <p:sp>
            <p:nvSpPr>
              <p:cNvPr id="50224" name="AutoShape 47"/>
              <p:cNvSpPr>
                <a:spLocks/>
              </p:cNvSpPr>
              <p:nvPr/>
            </p:nvSpPr>
            <p:spPr bwMode="auto">
              <a:xfrm>
                <a:off x="0" y="0"/>
                <a:ext cx="531" cy="192"/>
              </a:xfrm>
              <a:prstGeom prst="roundRect">
                <a:avLst>
                  <a:gd name="adj" fmla="val 16667"/>
                </a:avLst>
              </a:prstGeom>
              <a:solidFill>
                <a:srgbClr val="99CC00">
                  <a:alpha val="61960"/>
                </a:srgbClr>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25" name="Rectangle 48"/>
              <p:cNvSpPr>
                <a:spLocks/>
              </p:cNvSpPr>
              <p:nvPr/>
            </p:nvSpPr>
            <p:spPr bwMode="auto">
              <a:xfrm>
                <a:off x="65" y="5"/>
                <a:ext cx="40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Action</a:t>
                </a:r>
              </a:p>
            </p:txBody>
          </p:sp>
        </p:grpSp>
        <p:grpSp>
          <p:nvGrpSpPr>
            <p:cNvPr id="50226" name="Group 49"/>
            <p:cNvGrpSpPr>
              <a:grpSpLocks/>
            </p:cNvGrpSpPr>
            <p:nvPr/>
          </p:nvGrpSpPr>
          <p:grpSpPr bwMode="auto">
            <a:xfrm>
              <a:off x="1097" y="0"/>
              <a:ext cx="537" cy="192"/>
              <a:chOff x="0" y="0"/>
              <a:chExt cx="536" cy="192"/>
            </a:xfrm>
          </p:grpSpPr>
          <p:sp>
            <p:nvSpPr>
              <p:cNvPr id="50227" name="AutoShape 50"/>
              <p:cNvSpPr>
                <a:spLocks/>
              </p:cNvSpPr>
              <p:nvPr/>
            </p:nvSpPr>
            <p:spPr bwMode="auto">
              <a:xfrm>
                <a:off x="2" y="0"/>
                <a:ext cx="532" cy="192"/>
              </a:xfrm>
              <a:prstGeom prst="roundRect">
                <a:avLst>
                  <a:gd name="adj" fmla="val 16667"/>
                </a:avLst>
              </a:prstGeom>
              <a:solidFill>
                <a:srgbClr val="FFCC99"/>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28" name="Rectangle 51"/>
              <p:cNvSpPr>
                <a:spLocks/>
              </p:cNvSpPr>
              <p:nvPr/>
            </p:nvSpPr>
            <p:spPr bwMode="auto">
              <a:xfrm>
                <a:off x="0" y="5"/>
                <a:ext cx="53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dirty="0">
                    <a:solidFill>
                      <a:srgbClr val="333399"/>
                    </a:solidFill>
                    <a:cs typeface="Arial" charset="0"/>
                    <a:sym typeface="Arial" charset="0"/>
                  </a:rPr>
                  <a:t>Statistics</a:t>
                </a:r>
              </a:p>
            </p:txBody>
          </p:sp>
        </p:grpSp>
      </p:grpSp>
      <p:grpSp>
        <p:nvGrpSpPr>
          <p:cNvPr id="12" name="Group 52"/>
          <p:cNvGrpSpPr>
            <a:grpSpLocks/>
          </p:cNvGrpSpPr>
          <p:nvPr/>
        </p:nvGrpSpPr>
        <p:grpSpPr bwMode="auto">
          <a:xfrm>
            <a:off x="55266" y="5189538"/>
            <a:ext cx="2595562" cy="304800"/>
            <a:chOff x="0" y="0"/>
            <a:chExt cx="1634" cy="192"/>
          </a:xfrm>
        </p:grpSpPr>
        <p:grpSp>
          <p:nvGrpSpPr>
            <p:cNvPr id="50230" name="Group 53"/>
            <p:cNvGrpSpPr>
              <a:grpSpLocks/>
            </p:cNvGrpSpPr>
            <p:nvPr/>
          </p:nvGrpSpPr>
          <p:grpSpPr bwMode="auto">
            <a:xfrm>
              <a:off x="0" y="0"/>
              <a:ext cx="531" cy="192"/>
              <a:chOff x="0" y="0"/>
              <a:chExt cx="531" cy="192"/>
            </a:xfrm>
          </p:grpSpPr>
          <p:sp>
            <p:nvSpPr>
              <p:cNvPr id="50231" name="AutoShape 54"/>
              <p:cNvSpPr>
                <a:spLocks/>
              </p:cNvSpPr>
              <p:nvPr/>
            </p:nvSpPr>
            <p:spPr bwMode="auto">
              <a:xfrm>
                <a:off x="0" y="0"/>
                <a:ext cx="531" cy="192"/>
              </a:xfrm>
              <a:prstGeom prst="roundRect">
                <a:avLst>
                  <a:gd name="adj" fmla="val 16667"/>
                </a:avLst>
              </a:prstGeom>
              <a:solidFill>
                <a:srgbClr val="FFFFFF"/>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32" name="Rectangle 55"/>
              <p:cNvSpPr>
                <a:spLocks/>
              </p:cNvSpPr>
              <p:nvPr/>
            </p:nvSpPr>
            <p:spPr bwMode="auto">
              <a:xfrm>
                <a:off x="106" y="5"/>
                <a:ext cx="31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Rule</a:t>
                </a:r>
              </a:p>
            </p:txBody>
          </p:sp>
        </p:grpSp>
        <p:grpSp>
          <p:nvGrpSpPr>
            <p:cNvPr id="50233" name="Group 56"/>
            <p:cNvGrpSpPr>
              <a:grpSpLocks/>
            </p:cNvGrpSpPr>
            <p:nvPr/>
          </p:nvGrpSpPr>
          <p:grpSpPr bwMode="auto">
            <a:xfrm>
              <a:off x="550" y="0"/>
              <a:ext cx="531" cy="192"/>
              <a:chOff x="0" y="0"/>
              <a:chExt cx="531" cy="192"/>
            </a:xfrm>
          </p:grpSpPr>
          <p:sp>
            <p:nvSpPr>
              <p:cNvPr id="50234" name="AutoShape 57"/>
              <p:cNvSpPr>
                <a:spLocks/>
              </p:cNvSpPr>
              <p:nvPr/>
            </p:nvSpPr>
            <p:spPr bwMode="auto">
              <a:xfrm>
                <a:off x="0" y="0"/>
                <a:ext cx="531" cy="192"/>
              </a:xfrm>
              <a:prstGeom prst="roundRect">
                <a:avLst>
                  <a:gd name="adj" fmla="val 16667"/>
                </a:avLst>
              </a:prstGeom>
              <a:solidFill>
                <a:srgbClr val="99CC00">
                  <a:alpha val="61960"/>
                </a:srgbClr>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35" name="Rectangle 58"/>
              <p:cNvSpPr>
                <a:spLocks/>
              </p:cNvSpPr>
              <p:nvPr/>
            </p:nvSpPr>
            <p:spPr bwMode="auto">
              <a:xfrm>
                <a:off x="66" y="5"/>
                <a:ext cx="39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Action</a:t>
                </a:r>
              </a:p>
            </p:txBody>
          </p:sp>
        </p:grpSp>
        <p:grpSp>
          <p:nvGrpSpPr>
            <p:cNvPr id="50236" name="Group 59"/>
            <p:cNvGrpSpPr>
              <a:grpSpLocks/>
            </p:cNvGrpSpPr>
            <p:nvPr/>
          </p:nvGrpSpPr>
          <p:grpSpPr bwMode="auto">
            <a:xfrm>
              <a:off x="1097" y="0"/>
              <a:ext cx="537" cy="192"/>
              <a:chOff x="0" y="0"/>
              <a:chExt cx="536" cy="192"/>
            </a:xfrm>
          </p:grpSpPr>
          <p:sp>
            <p:nvSpPr>
              <p:cNvPr id="50237" name="AutoShape 60"/>
              <p:cNvSpPr>
                <a:spLocks/>
              </p:cNvSpPr>
              <p:nvPr/>
            </p:nvSpPr>
            <p:spPr bwMode="auto">
              <a:xfrm>
                <a:off x="2" y="0"/>
                <a:ext cx="532" cy="192"/>
              </a:xfrm>
              <a:prstGeom prst="roundRect">
                <a:avLst>
                  <a:gd name="adj" fmla="val 16667"/>
                </a:avLst>
              </a:prstGeom>
              <a:solidFill>
                <a:srgbClr val="FFCC99"/>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38" name="Rectangle 61"/>
              <p:cNvSpPr>
                <a:spLocks/>
              </p:cNvSpPr>
              <p:nvPr/>
            </p:nvSpPr>
            <p:spPr bwMode="auto">
              <a:xfrm>
                <a:off x="0" y="5"/>
                <a:ext cx="53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Statistics</a:t>
                </a:r>
              </a:p>
            </p:txBody>
          </p:sp>
        </p:grpSp>
      </p:grpSp>
      <p:grpSp>
        <p:nvGrpSpPr>
          <p:cNvPr id="16" name="Group 62"/>
          <p:cNvGrpSpPr>
            <a:grpSpLocks/>
          </p:cNvGrpSpPr>
          <p:nvPr/>
        </p:nvGrpSpPr>
        <p:grpSpPr bwMode="auto">
          <a:xfrm>
            <a:off x="3998912" y="5248275"/>
            <a:ext cx="2593975" cy="304800"/>
            <a:chOff x="0" y="0"/>
            <a:chExt cx="1634" cy="192"/>
          </a:xfrm>
        </p:grpSpPr>
        <p:grpSp>
          <p:nvGrpSpPr>
            <p:cNvPr id="50240" name="Group 63"/>
            <p:cNvGrpSpPr>
              <a:grpSpLocks/>
            </p:cNvGrpSpPr>
            <p:nvPr/>
          </p:nvGrpSpPr>
          <p:grpSpPr bwMode="auto">
            <a:xfrm>
              <a:off x="0" y="0"/>
              <a:ext cx="531" cy="192"/>
              <a:chOff x="0" y="0"/>
              <a:chExt cx="531" cy="192"/>
            </a:xfrm>
          </p:grpSpPr>
          <p:sp>
            <p:nvSpPr>
              <p:cNvPr id="50241" name="AutoShape 64"/>
              <p:cNvSpPr>
                <a:spLocks/>
              </p:cNvSpPr>
              <p:nvPr/>
            </p:nvSpPr>
            <p:spPr bwMode="auto">
              <a:xfrm>
                <a:off x="0" y="0"/>
                <a:ext cx="531" cy="192"/>
              </a:xfrm>
              <a:prstGeom prst="roundRect">
                <a:avLst>
                  <a:gd name="adj" fmla="val 16667"/>
                </a:avLst>
              </a:prstGeom>
              <a:solidFill>
                <a:srgbClr val="FFFFFF"/>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42" name="Rectangle 65"/>
              <p:cNvSpPr>
                <a:spLocks/>
              </p:cNvSpPr>
              <p:nvPr/>
            </p:nvSpPr>
            <p:spPr bwMode="auto">
              <a:xfrm>
                <a:off x="106" y="5"/>
                <a:ext cx="31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Rule</a:t>
                </a:r>
              </a:p>
            </p:txBody>
          </p:sp>
        </p:grpSp>
        <p:grpSp>
          <p:nvGrpSpPr>
            <p:cNvPr id="50243" name="Group 66"/>
            <p:cNvGrpSpPr>
              <a:grpSpLocks/>
            </p:cNvGrpSpPr>
            <p:nvPr/>
          </p:nvGrpSpPr>
          <p:grpSpPr bwMode="auto">
            <a:xfrm>
              <a:off x="550" y="0"/>
              <a:ext cx="531" cy="192"/>
              <a:chOff x="0" y="0"/>
              <a:chExt cx="531" cy="192"/>
            </a:xfrm>
          </p:grpSpPr>
          <p:sp>
            <p:nvSpPr>
              <p:cNvPr id="50244" name="AutoShape 67"/>
              <p:cNvSpPr>
                <a:spLocks/>
              </p:cNvSpPr>
              <p:nvPr/>
            </p:nvSpPr>
            <p:spPr bwMode="auto">
              <a:xfrm>
                <a:off x="0" y="0"/>
                <a:ext cx="531" cy="192"/>
              </a:xfrm>
              <a:prstGeom prst="roundRect">
                <a:avLst>
                  <a:gd name="adj" fmla="val 16667"/>
                </a:avLst>
              </a:prstGeom>
              <a:solidFill>
                <a:srgbClr val="99CC00">
                  <a:alpha val="61960"/>
                </a:srgbClr>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45" name="Rectangle 68"/>
              <p:cNvSpPr>
                <a:spLocks/>
              </p:cNvSpPr>
              <p:nvPr/>
            </p:nvSpPr>
            <p:spPr bwMode="auto">
              <a:xfrm>
                <a:off x="65" y="5"/>
                <a:ext cx="40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Action</a:t>
                </a:r>
              </a:p>
            </p:txBody>
          </p:sp>
        </p:grpSp>
        <p:grpSp>
          <p:nvGrpSpPr>
            <p:cNvPr id="50246" name="Group 69"/>
            <p:cNvGrpSpPr>
              <a:grpSpLocks/>
            </p:cNvGrpSpPr>
            <p:nvPr/>
          </p:nvGrpSpPr>
          <p:grpSpPr bwMode="auto">
            <a:xfrm>
              <a:off x="1097" y="0"/>
              <a:ext cx="537" cy="192"/>
              <a:chOff x="0" y="0"/>
              <a:chExt cx="536" cy="192"/>
            </a:xfrm>
          </p:grpSpPr>
          <p:sp>
            <p:nvSpPr>
              <p:cNvPr id="50247" name="AutoShape 70"/>
              <p:cNvSpPr>
                <a:spLocks/>
              </p:cNvSpPr>
              <p:nvPr/>
            </p:nvSpPr>
            <p:spPr bwMode="auto">
              <a:xfrm>
                <a:off x="2" y="0"/>
                <a:ext cx="532" cy="192"/>
              </a:xfrm>
              <a:prstGeom prst="roundRect">
                <a:avLst>
                  <a:gd name="adj" fmla="val 16667"/>
                </a:avLst>
              </a:prstGeom>
              <a:solidFill>
                <a:srgbClr val="FFCC99"/>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48" name="Rectangle 71"/>
              <p:cNvSpPr>
                <a:spLocks/>
              </p:cNvSpPr>
              <p:nvPr/>
            </p:nvSpPr>
            <p:spPr bwMode="auto">
              <a:xfrm>
                <a:off x="0" y="5"/>
                <a:ext cx="53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Statistics</a:t>
                </a:r>
              </a:p>
            </p:txBody>
          </p:sp>
        </p:grpSp>
      </p:grpSp>
      <p:sp>
        <p:nvSpPr>
          <p:cNvPr id="64" name="Slide Number Placeholder 1">
            <a:extLst>
              <a:ext uri="{FF2B5EF4-FFF2-40B4-BE49-F238E27FC236}">
                <a16:creationId xmlns:a16="http://schemas.microsoft.com/office/drawing/2014/main" id="{FAF89246-DE1F-0D44-9D1A-0CC6DC6167CB}"/>
              </a:ext>
            </a:extLst>
          </p:cNvPr>
          <p:cNvSpPr>
            <a:spLocks noGrp="1"/>
          </p:cNvSpPr>
          <p:nvPr>
            <p:ph type="sldNum" sz="quarter" idx="10"/>
          </p:nvPr>
        </p:nvSpPr>
        <p:spPr>
          <a:xfrm>
            <a:off x="8648700" y="6448425"/>
            <a:ext cx="4191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46</a:t>
            </a:fld>
            <a:endParaRPr lang="en-US" altLang="en-US" sz="1400" dirty="0">
              <a:solidFill>
                <a:srgbClr val="000000"/>
              </a:solidFill>
              <a:latin typeface="Times New Roman" charset="0"/>
            </a:endParaRPr>
          </a:p>
        </p:txBody>
      </p:sp>
    </p:spTree>
    <p:extLst>
      <p:ext uri="{BB962C8B-B14F-4D97-AF65-F5344CB8AC3E}">
        <p14:creationId xmlns:p14="http://schemas.microsoft.com/office/powerpoint/2010/main" val="33834318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22 -0.03843 C -0.09202 -0.17477 -0.18282 -0.31088 -0.24809 -0.33658 C -0.31337 -0.36204 -0.34775 -0.25556 -0.39289 -0.19167 C -0.43785 -0.12801 -0.48785 -0.00787 -0.51841 0.04653 C -0.54879 0.10092 -0.5757 0.13472 -0.5757 0.13472 " pathEditMode="relative" ptsTypes="AAAAA">
                                      <p:cBhvr>
                                        <p:cTn id="6" dur="2000" fill="hold"/>
                                        <p:tgtEl>
                                          <p:spTgt spid="123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47</a:t>
            </a:fld>
            <a:endParaRPr lang="en-US" altLang="en-US" sz="1400">
              <a:solidFill>
                <a:srgbClr val="000000"/>
              </a:solidFill>
              <a:latin typeface="Times New Roman" charset="0"/>
            </a:endParaRPr>
          </a:p>
        </p:txBody>
      </p:sp>
      <p:sp>
        <p:nvSpPr>
          <p:cNvPr id="177154"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4000" u="sng" dirty="0">
                <a:solidFill>
                  <a:srgbClr val="3333CC"/>
                </a:solidFill>
              </a:rPr>
              <a:t>Outline</a:t>
            </a:r>
          </a:p>
        </p:txBody>
      </p:sp>
      <p:sp>
        <p:nvSpPr>
          <p:cNvPr id="22532" name="Rectangle 5"/>
          <p:cNvSpPr>
            <a:spLocks noChangeArrowheads="1"/>
          </p:cNvSpPr>
          <p:nvPr/>
        </p:nvSpPr>
        <p:spPr bwMode="auto">
          <a:xfrm>
            <a:off x="484188" y="1419225"/>
            <a:ext cx="8343900" cy="4648200"/>
          </a:xfrm>
          <a:prstGeom prst="rect">
            <a:avLst/>
          </a:prstGeom>
          <a:noFill/>
          <a:ln w="9525">
            <a:noFill/>
            <a:miter lim="800000"/>
            <a:headEnd/>
            <a:tailEnd/>
          </a:ln>
        </p:spPr>
        <p:txBody>
          <a:bodyPr/>
          <a:lstStyle/>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Admin and recap</a:t>
            </a:r>
          </a:p>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Link layer</a:t>
            </a:r>
          </a:p>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Software defined networking</a:t>
            </a:r>
          </a:p>
          <a:p>
            <a:pPr marL="800100" lvl="1" indent="-342900">
              <a:spcBef>
                <a:spcPct val="20000"/>
              </a:spcBef>
              <a:buClr>
                <a:srgbClr val="3333CC"/>
              </a:buClr>
              <a:buSzPct val="85000"/>
              <a:buFont typeface="Courier New" charset="0"/>
              <a:buChar char="o"/>
              <a:defRPr/>
            </a:pPr>
            <a:r>
              <a:rPr lang="en-US" sz="2400" dirty="0">
                <a:solidFill>
                  <a:srgbClr val="000000"/>
                </a:solidFill>
                <a:latin typeface="Comic Sans MS" pitchFamily="66" charset="0"/>
                <a:ea typeface=""/>
              </a:rPr>
              <a:t>Motivation: from simple forwarding to network functions</a:t>
            </a:r>
          </a:p>
          <a:p>
            <a:pPr marL="800100" lvl="1" indent="-342900">
              <a:spcBef>
                <a:spcPct val="20000"/>
              </a:spcBef>
              <a:buClr>
                <a:srgbClr val="3333CC"/>
              </a:buClr>
              <a:buSzPct val="85000"/>
              <a:buFont typeface="Courier New" charset="0"/>
              <a:buChar char="o"/>
              <a:defRPr/>
            </a:pPr>
            <a:r>
              <a:rPr lang="en-US" sz="2400" dirty="0">
                <a:solidFill>
                  <a:srgbClr val="000000"/>
                </a:solidFill>
                <a:latin typeface="Comic Sans MS" pitchFamily="66" charset="0"/>
                <a:ea typeface=""/>
              </a:rPr>
              <a:t>Design overview</a:t>
            </a:r>
          </a:p>
          <a:p>
            <a:pPr marL="800100" lvl="1" indent="-342900">
              <a:spcBef>
                <a:spcPct val="20000"/>
              </a:spcBef>
              <a:buClr>
                <a:srgbClr val="3333CC"/>
              </a:buClr>
              <a:buSzPct val="85000"/>
              <a:buFont typeface="Courier New" charset="0"/>
              <a:buChar char="o"/>
              <a:defRPr/>
            </a:pPr>
            <a:r>
              <a:rPr lang="en-US" sz="2400" dirty="0">
                <a:solidFill>
                  <a:srgbClr val="000000"/>
                </a:solidFill>
                <a:latin typeface="Comic Sans MS" pitchFamily="66" charset="0"/>
                <a:ea typeface=""/>
              </a:rPr>
              <a:t>Data path (</a:t>
            </a:r>
            <a:r>
              <a:rPr lang="en-US" sz="2400" dirty="0" err="1">
                <a:solidFill>
                  <a:srgbClr val="000000"/>
                </a:solidFill>
                <a:latin typeface="Comic Sans MS" pitchFamily="66" charset="0"/>
                <a:ea typeface=""/>
              </a:rPr>
              <a:t>OpenFlow</a:t>
            </a:r>
            <a:r>
              <a:rPr lang="en-US" sz="2400" dirty="0">
                <a:solidFill>
                  <a:srgbClr val="000000"/>
                </a:solidFill>
                <a:latin typeface="Comic Sans MS" pitchFamily="66" charset="0"/>
                <a:ea typeface=""/>
              </a:rPr>
              <a:t>)</a:t>
            </a:r>
          </a:p>
          <a:p>
            <a:pPr marL="800100" lvl="1" indent="-342900">
              <a:spcBef>
                <a:spcPct val="20000"/>
              </a:spcBef>
              <a:buClr>
                <a:srgbClr val="3333CC"/>
              </a:buClr>
              <a:buSzPct val="85000"/>
              <a:buFont typeface="Courier New" charset="0"/>
              <a:buChar char="o"/>
              <a:defRPr/>
            </a:pPr>
            <a:r>
              <a:rPr lang="en-US" sz="2400" dirty="0">
                <a:solidFill>
                  <a:srgbClr val="000000"/>
                </a:solidFill>
                <a:latin typeface="Comic Sans MS" pitchFamily="66" charset="0"/>
                <a:ea typeface=""/>
              </a:rPr>
              <a:t>Control path (programming model)</a:t>
            </a:r>
            <a:r>
              <a:rPr lang="zh-CN" altLang="en-US" sz="2400" dirty="0">
                <a:solidFill>
                  <a:srgbClr val="000000"/>
                </a:solidFill>
                <a:latin typeface="Comic Sans MS" pitchFamily="66" charset="0"/>
                <a:ea typeface=""/>
              </a:rPr>
              <a:t> </a:t>
            </a:r>
            <a:r>
              <a:rPr lang="en-US" altLang="zh-CN" sz="2400" dirty="0">
                <a:solidFill>
                  <a:srgbClr val="000000"/>
                </a:solidFill>
                <a:latin typeface="Comic Sans MS" pitchFamily="66" charset="0"/>
                <a:ea typeface=""/>
              </a:rPr>
              <a:t>[Optional]</a:t>
            </a:r>
            <a:endParaRPr lang="en-US" sz="2400" dirty="0">
              <a:solidFill>
                <a:srgbClr val="000000"/>
              </a:solidFill>
              <a:latin typeface="Comic Sans MS" pitchFamily="66" charset="0"/>
              <a:ea typeface=""/>
            </a:endParaRPr>
          </a:p>
        </p:txBody>
      </p:sp>
    </p:spTree>
    <p:extLst>
      <p:ext uri="{BB962C8B-B14F-4D97-AF65-F5344CB8AC3E}">
        <p14:creationId xmlns:p14="http://schemas.microsoft.com/office/powerpoint/2010/main" val="588995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954"/>
            <a:ext cx="8077200" cy="580292"/>
          </a:xfrm>
        </p:spPr>
        <p:txBody>
          <a:bodyPr>
            <a:noAutofit/>
          </a:bodyPr>
          <a:lstStyle/>
          <a:p>
            <a:r>
              <a:rPr lang="en-US" sz="3600" dirty="0">
                <a:ea typeface="ＭＳ Ｐゴシック" charset="0"/>
                <a:cs typeface="ＭＳ Ｐゴシック" charset="0"/>
              </a:rPr>
              <a:t>SDN Programming Model</a:t>
            </a:r>
            <a:endParaRPr lang="en-US" sz="3600" dirty="0"/>
          </a:p>
        </p:txBody>
      </p:sp>
      <p:sp>
        <p:nvSpPr>
          <p:cNvPr id="8" name="Rectangle 1"/>
          <p:cNvSpPr>
            <a:spLocks noChangeArrowheads="1"/>
          </p:cNvSpPr>
          <p:nvPr/>
        </p:nvSpPr>
        <p:spPr bwMode="auto">
          <a:xfrm>
            <a:off x="685130" y="2297731"/>
            <a:ext cx="303711" cy="358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solidFill>
                <a:srgbClr val="000000"/>
              </a:solidFill>
            </a:endParaRPr>
          </a:p>
        </p:txBody>
      </p:sp>
      <p:sp>
        <p:nvSpPr>
          <p:cNvPr id="26" name="Rectangle 25"/>
          <p:cNvSpPr/>
          <p:nvPr/>
        </p:nvSpPr>
        <p:spPr bwMode="auto">
          <a:xfrm>
            <a:off x="457200" y="30825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sz="2400" kern="0" baseline="-2500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711199" y="413509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dirty="0">
                <a:solidFill>
                  <a:srgbClr val="000090"/>
                </a:solidFill>
                <a:latin typeface="Arial" pitchFamily="-105" charset="0"/>
                <a:ea typeface="ＭＳ Ｐゴシック" pitchFamily="-105" charset="-128"/>
                <a:cs typeface="ＭＳ Ｐゴシック" pitchFamily="-105" charset="-128"/>
              </a:rPr>
              <a:t>Network</a:t>
            </a:r>
            <a:br>
              <a:rPr lang="en-US" dirty="0">
                <a:solidFill>
                  <a:srgbClr val="000090"/>
                </a:solidFill>
                <a:latin typeface="Arial" pitchFamily="-105" charset="0"/>
                <a:ea typeface="ＭＳ Ｐゴシック" pitchFamily="-105" charset="-128"/>
                <a:cs typeface="ＭＳ Ｐゴシック" pitchFamily="-105" charset="-128"/>
              </a:rPr>
            </a:br>
            <a:r>
              <a:rPr lang="en-US" dirty="0">
                <a:solidFill>
                  <a:srgbClr val="000090"/>
                </a:solidFill>
                <a:latin typeface="Arial" pitchFamily="-105" charset="0"/>
                <a:ea typeface="ＭＳ Ｐゴシック" pitchFamily="-105" charset="-128"/>
                <a:cs typeface="ＭＳ Ｐゴシック" pitchFamily="-105" charset="-128"/>
              </a:rPr>
              <a:t>State</a:t>
            </a:r>
            <a:endParaRPr lang="en-US" kern="0" dirty="0">
              <a:solidFill>
                <a:srgbClr val="000090"/>
              </a:solidFill>
              <a:latin typeface="Calibri"/>
              <a:ea typeface=""/>
            </a:endParaRPr>
          </a:p>
        </p:txBody>
      </p:sp>
      <p:sp>
        <p:nvSpPr>
          <p:cNvPr id="28" name="Rectangle 27"/>
          <p:cNvSpPr/>
          <p:nvPr/>
        </p:nvSpPr>
        <p:spPr>
          <a:xfrm>
            <a:off x="5791203" y="38781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dirty="0" err="1">
                <a:solidFill>
                  <a:srgbClr val="000090"/>
                </a:solidFill>
                <a:latin typeface="Arial" pitchFamily="-105" charset="0"/>
                <a:ea typeface="ＭＳ Ｐゴシック" pitchFamily="-105" charset="-128"/>
                <a:cs typeface="ＭＳ Ｐゴシック" pitchFamily="-105" charset="-128"/>
              </a:rPr>
              <a:t>Datapath</a:t>
            </a:r>
            <a:br>
              <a:rPr lang="en-US" altLang="zh-CN" dirty="0">
                <a:solidFill>
                  <a:srgbClr val="000090"/>
                </a:solidFill>
                <a:latin typeface="Arial" pitchFamily="-105" charset="0"/>
                <a:ea typeface="ＭＳ Ｐゴシック" pitchFamily="-105" charset="-128"/>
                <a:cs typeface="ＭＳ Ｐゴシック" pitchFamily="-105" charset="-128"/>
              </a:rPr>
            </a:br>
            <a:r>
              <a:rPr lang="en-US" altLang="zh-CN" dirty="0">
                <a:solidFill>
                  <a:srgbClr val="000090"/>
                </a:solidFill>
                <a:latin typeface="Arial" pitchFamily="-105" charset="0"/>
                <a:ea typeface="ＭＳ Ｐゴシック" pitchFamily="-105" charset="-128"/>
                <a:cs typeface="ＭＳ Ｐゴシック" pitchFamily="-105" charset="-128"/>
              </a:rPr>
              <a:t>Model</a:t>
            </a:r>
            <a:endParaRPr lang="en-US" kern="0" dirty="0">
              <a:solidFill>
                <a:srgbClr val="000090"/>
              </a:solidFill>
              <a:latin typeface="Calibri"/>
              <a:ea typeface=""/>
            </a:endParaRPr>
          </a:p>
        </p:txBody>
      </p:sp>
      <p:sp>
        <p:nvSpPr>
          <p:cNvPr id="29" name="Rectangle 28"/>
          <p:cNvSpPr/>
          <p:nvPr/>
        </p:nvSpPr>
        <p:spPr>
          <a:xfrm>
            <a:off x="674189" y="3205893"/>
            <a:ext cx="1401733"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dirty="0">
                <a:solidFill>
                  <a:srgbClr val="000090"/>
                </a:solidFill>
                <a:latin typeface="Arial" pitchFamily="-105" charset="0"/>
                <a:ea typeface="ＭＳ Ｐゴシック" pitchFamily="-105" charset="-128"/>
                <a:cs typeface="ＭＳ Ｐゴシック" pitchFamily="-105" charset="-128"/>
              </a:rPr>
              <a:t>Service/</a:t>
            </a:r>
            <a:br>
              <a:rPr lang="en-US" dirty="0">
                <a:solidFill>
                  <a:srgbClr val="000090"/>
                </a:solidFill>
                <a:latin typeface="Arial" pitchFamily="-105" charset="0"/>
                <a:ea typeface="ＭＳ Ｐゴシック" pitchFamily="-105" charset="-128"/>
                <a:cs typeface="ＭＳ Ｐゴシック" pitchFamily="-105" charset="-128"/>
              </a:rPr>
            </a:br>
            <a:r>
              <a:rPr lang="en-US" dirty="0">
                <a:solidFill>
                  <a:srgbClr val="000090"/>
                </a:solidFill>
                <a:latin typeface="Arial" pitchFamily="-105" charset="0"/>
                <a:ea typeface="ＭＳ Ｐゴシック" pitchFamily="-105" charset="-128"/>
                <a:cs typeface="ＭＳ Ｐゴシック" pitchFamily="-105" charset="-128"/>
              </a:rPr>
              <a:t>Policy</a:t>
            </a:r>
            <a:endParaRPr lang="en-US" kern="0" dirty="0">
              <a:solidFill>
                <a:srgbClr val="000090"/>
              </a:solidFill>
              <a:latin typeface="Calibri"/>
              <a:ea typeface=""/>
            </a:endParaRPr>
          </a:p>
        </p:txBody>
      </p:sp>
      <p:sp>
        <p:nvSpPr>
          <p:cNvPr id="30" name="Rectangle 29"/>
          <p:cNvSpPr/>
          <p:nvPr/>
        </p:nvSpPr>
        <p:spPr bwMode="auto">
          <a:xfrm>
            <a:off x="5611907" y="35988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sz="2400" kern="0" baseline="-2500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a:xfrm>
            <a:off x="7183721" y="38811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dirty="0" err="1">
                <a:solidFill>
                  <a:srgbClr val="000090"/>
                </a:solidFill>
                <a:latin typeface="Arial" pitchFamily="-105" charset="0"/>
                <a:ea typeface="ＭＳ Ｐゴシック" pitchFamily="-105" charset="-128"/>
                <a:cs typeface="ＭＳ Ｐゴシック" pitchFamily="-105" charset="-128"/>
              </a:rPr>
              <a:t>Datapath</a:t>
            </a:r>
            <a:br>
              <a:rPr lang="en-US" altLang="zh-CN" dirty="0">
                <a:solidFill>
                  <a:srgbClr val="000090"/>
                </a:solidFill>
                <a:latin typeface="Arial" pitchFamily="-105" charset="0"/>
                <a:ea typeface="ＭＳ Ｐゴシック" pitchFamily="-105" charset="-128"/>
                <a:cs typeface="ＭＳ Ｐゴシック" pitchFamily="-105" charset="-128"/>
              </a:rPr>
            </a:br>
            <a:r>
              <a:rPr lang="en-US" altLang="zh-CN" dirty="0">
                <a:solidFill>
                  <a:srgbClr val="000090"/>
                </a:solidFill>
                <a:latin typeface="Arial" pitchFamily="-105" charset="0"/>
                <a:ea typeface="ＭＳ Ｐゴシック" pitchFamily="-105" charset="-128"/>
                <a:cs typeface="ＭＳ Ｐゴシック" pitchFamily="-105" charset="-128"/>
              </a:rPr>
              <a:t>Model</a:t>
            </a:r>
            <a:endParaRPr lang="en-US" kern="0" dirty="0">
              <a:solidFill>
                <a:srgbClr val="000090"/>
              </a:solidFill>
              <a:latin typeface="Calibri"/>
              <a:ea typeface=""/>
            </a:endParaRPr>
          </a:p>
        </p:txBody>
      </p:sp>
      <p:grpSp>
        <p:nvGrpSpPr>
          <p:cNvPr id="35" name="Group 34"/>
          <p:cNvGrpSpPr/>
          <p:nvPr/>
        </p:nvGrpSpPr>
        <p:grpSpPr>
          <a:xfrm>
            <a:off x="2062411" y="4528302"/>
            <a:ext cx="2738190" cy="1326399"/>
            <a:chOff x="2128153" y="4216547"/>
            <a:chExt cx="2738190" cy="1326399"/>
          </a:xfrm>
        </p:grpSpPr>
        <p:cxnSp>
          <p:nvCxnSpPr>
            <p:cNvPr id="36" name="Straight Arrow Connector 35"/>
            <p:cNvCxnSpPr/>
            <p:nvPr/>
          </p:nvCxnSpPr>
          <p:spPr bwMode="auto">
            <a:xfrm flipH="1" flipV="1">
              <a:off x="2128153" y="4378667"/>
              <a:ext cx="1061790" cy="116427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2168687" y="4216547"/>
              <a:ext cx="2697656" cy="132639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657600" y="4678794"/>
            <a:ext cx="4185027" cy="1168369"/>
            <a:chOff x="3723342" y="4971476"/>
            <a:chExt cx="4185027" cy="1168369"/>
          </a:xfrm>
        </p:grpSpPr>
        <p:cxnSp>
          <p:nvCxnSpPr>
            <p:cNvPr id="39" name="Straight Arrow Connector 38"/>
            <p:cNvCxnSpPr>
              <a:stCxn id="28" idx="2"/>
            </p:cNvCxnSpPr>
            <p:nvPr/>
          </p:nvCxnSpPr>
          <p:spPr bwMode="auto">
            <a:xfrm flipH="1">
              <a:off x="3723342" y="4971476"/>
              <a:ext cx="27925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475942" y="4974464"/>
              <a:ext cx="24324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003798" y="1545900"/>
            <a:ext cx="1170046" cy="1644915"/>
            <a:chOff x="1724785" y="1638130"/>
            <a:chExt cx="1170046" cy="1644915"/>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p:cNvCxnSpPr>
            <p:nvPr/>
          </p:nvCxnSpPr>
          <p:spPr bwMode="auto">
            <a:xfrm>
              <a:off x="2309808" y="2559817"/>
              <a:ext cx="682" cy="72322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14600" y="5854700"/>
            <a:ext cx="1445692" cy="609600"/>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69308" y="5854700"/>
            <a:ext cx="1445692" cy="609600"/>
          </a:xfrm>
          <a:prstGeom prst="rect">
            <a:avLst/>
          </a:prstGeom>
        </p:spPr>
      </p:pic>
      <p:sp>
        <p:nvSpPr>
          <p:cNvPr id="3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48</a:t>
            </a:fld>
            <a:endParaRPr lang="en-US" dirty="0">
              <a:solidFill>
                <a:srgbClr val="808080"/>
              </a:solidFill>
            </a:endParaRPr>
          </a:p>
        </p:txBody>
      </p:sp>
      <p:sp>
        <p:nvSpPr>
          <p:cNvPr id="48" name="Rectangle 47"/>
          <p:cNvSpPr/>
          <p:nvPr/>
        </p:nvSpPr>
        <p:spPr>
          <a:xfrm>
            <a:off x="3835784" y="3760388"/>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000" dirty="0">
                <a:solidFill>
                  <a:srgbClr val="000090"/>
                </a:solidFill>
                <a:latin typeface="Arial" pitchFamily="-105" charset="0"/>
                <a:ea typeface="ＭＳ Ｐゴシック" pitchFamily="-105" charset="-128"/>
                <a:cs typeface="ＭＳ Ｐゴシック" pitchFamily="-105" charset="-128"/>
              </a:rPr>
              <a:t>Program</a:t>
            </a:r>
            <a:br>
              <a:rPr lang="en-US" altLang="zh-CN" sz="2000" dirty="0">
                <a:solidFill>
                  <a:srgbClr val="000090"/>
                </a:solidFill>
                <a:latin typeface="Arial" pitchFamily="-105" charset="0"/>
                <a:ea typeface="ＭＳ Ｐゴシック" pitchFamily="-105" charset="-128"/>
                <a:cs typeface="ＭＳ Ｐゴシック" pitchFamily="-105" charset="-128"/>
              </a:rPr>
            </a:br>
            <a:r>
              <a:rPr lang="en-US" altLang="zh-CN" sz="2000" dirty="0">
                <a:solidFill>
                  <a:srgbClr val="000090"/>
                </a:solidFill>
                <a:latin typeface="Arial" pitchFamily="-105" charset="0"/>
                <a:ea typeface="ＭＳ Ｐゴシック" pitchFamily="-105" charset="-128"/>
                <a:cs typeface="ＭＳ Ｐゴシック" pitchFamily="-105" charset="-128"/>
              </a:rPr>
              <a:t>Logic</a:t>
            </a:r>
            <a:endParaRPr lang="en-US" sz="2000" kern="0" dirty="0">
              <a:solidFill>
                <a:srgbClr val="000090"/>
              </a:solidFill>
              <a:latin typeface="Calibri"/>
              <a:ea typeface=""/>
            </a:endParaRPr>
          </a:p>
        </p:txBody>
      </p:sp>
      <p:cxnSp>
        <p:nvCxnSpPr>
          <p:cNvPr id="49" name="Straight Arrow Connector 48"/>
          <p:cNvCxnSpPr>
            <a:stCxn id="29" idx="3"/>
            <a:endCxn id="48" idx="1"/>
          </p:cNvCxnSpPr>
          <p:nvPr/>
        </p:nvCxnSpPr>
        <p:spPr bwMode="auto">
          <a:xfrm>
            <a:off x="2075922" y="3609305"/>
            <a:ext cx="1759862" cy="555155"/>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50" name="Straight Arrow Connector 49"/>
          <p:cNvCxnSpPr>
            <a:stCxn id="48" idx="3"/>
          </p:cNvCxnSpPr>
          <p:nvPr/>
        </p:nvCxnSpPr>
        <p:spPr bwMode="auto">
          <a:xfrm flipV="1">
            <a:off x="5001195" y="4150023"/>
            <a:ext cx="614776" cy="14437"/>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51" name="Straight Arrow Connector 50"/>
          <p:cNvCxnSpPr>
            <a:endCxn id="48" idx="1"/>
          </p:cNvCxnSpPr>
          <p:nvPr/>
        </p:nvCxnSpPr>
        <p:spPr bwMode="auto">
          <a:xfrm flipV="1">
            <a:off x="2089434" y="4164460"/>
            <a:ext cx="1746350" cy="36384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spTree>
    <p:extLst>
      <p:ext uri="{BB962C8B-B14F-4D97-AF65-F5344CB8AC3E}">
        <p14:creationId xmlns:p14="http://schemas.microsoft.com/office/powerpoint/2010/main" val="15884826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An Example: A Simple SDN Controller</a:t>
            </a:r>
          </a:p>
        </p:txBody>
      </p:sp>
      <p:sp>
        <p:nvSpPr>
          <p:cNvPr id="5" name="Rectangle 2"/>
          <p:cNvSpPr>
            <a:spLocks/>
          </p:cNvSpPr>
          <p:nvPr/>
        </p:nvSpPr>
        <p:spPr bwMode="auto">
          <a:xfrm>
            <a:off x="249513" y="1622777"/>
            <a:ext cx="5126820" cy="2793997"/>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badPort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 22        </a:t>
            </a:r>
            <a:r>
              <a:rPr kumimoji="0" lang="nl-NL" sz="2000" b="0" i="0" u="none" strike="noStrike" kern="1200" cap="none" spc="0" normalizeH="0" baseline="0" noProof="0" dirty="0">
                <a:ln>
                  <a:noFill/>
                </a:ln>
                <a:solidFill>
                  <a:srgbClr val="FF0000"/>
                </a:solidFill>
                <a:effectLst/>
                <a:uLnTx/>
                <a:uFillTx/>
                <a:latin typeface="Menlo Regular"/>
                <a:ea typeface="ＭＳ Ｐゴシック" charset="0"/>
                <a:cs typeface="Menlo Regular"/>
              </a:rPr>
              <a:t>// policy</a:t>
            </a:r>
            <a:br>
              <a:rPr kumimoji="0" lang="nl-NL" sz="2000" b="0" i="0" u="none" strike="noStrike" kern="1200" cap="none" spc="0" normalizeH="0" baseline="0" noProof="0" dirty="0">
                <a:ln>
                  <a:noFill/>
                </a:ln>
                <a:solidFill>
                  <a:srgbClr val="FF0000"/>
                </a:solidFill>
                <a:effectLst/>
                <a:uLnTx/>
                <a:uFillTx/>
                <a:latin typeface="Menlo Regular"/>
                <a:ea typeface="ＭＳ Ｐゴシック" charset="0"/>
                <a:cs typeface="Menlo Regular"/>
              </a:rPr>
            </a:b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 {A:1,B:2,</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C:3,D:4} </a:t>
            </a:r>
            <a:r>
              <a:rPr kumimoji="0" lang="nl-NL" sz="2000" b="0" i="0" u="none" strike="noStrike" kern="1200" cap="none" spc="0" normalizeH="0" baseline="0" noProof="0" dirty="0">
                <a:ln>
                  <a:noFill/>
                </a:ln>
                <a:solidFill>
                  <a:srgbClr val="FF0000"/>
                </a:solidFill>
                <a:effectLst/>
                <a:uLnTx/>
                <a:uFillTx/>
                <a:latin typeface="Menlo Regular"/>
                <a:ea typeface="ＭＳ Ｐゴシック" charset="0"/>
                <a:cs typeface="Menlo Regular"/>
              </a:rPr>
              <a:t>// net view</a:t>
            </a: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def</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onPacketIn</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i</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f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badPort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p.tcp_dst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drop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else</a:t>
            </a:r>
            <a:r>
              <a:rPr kumimoji="0" lang="en-US" sz="2000" b="0"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b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b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forward([</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p.eth_dst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endParaRPr kumimoji="0" lang="en-US" sz="2300" b="0"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endParaRPr>
          </a:p>
        </p:txBody>
      </p:sp>
      <p:sp>
        <p:nvSpPr>
          <p:cNvPr id="6"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49</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8" name="Straight Connector 7"/>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sp>
        <p:nvSpPr>
          <p:cNvPr id="10" name="Rectangle 9"/>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white"/>
              </a:solidFill>
              <a:effectLst/>
              <a:uLnTx/>
              <a:uFillTx/>
              <a:latin typeface="Calibri"/>
              <a:ea typeface="+mn-ea"/>
              <a:cs typeface="+mn-cs"/>
            </a:endParaRPr>
          </a:p>
        </p:txBody>
      </p:sp>
      <p:cxnSp>
        <p:nvCxnSpPr>
          <p:cNvPr id="11" name="Straight Arrow Connector 10"/>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12" name="Vertical Scroll 11"/>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white"/>
              </a:solidFill>
              <a:effectLst/>
              <a:uLnTx/>
              <a:uFillTx/>
              <a:latin typeface="Calibri"/>
              <a:ea typeface="+mn-ea"/>
              <a:cs typeface="+mn-cs"/>
            </a:endParaRPr>
          </a:p>
        </p:txBody>
      </p:sp>
      <p:cxnSp>
        <p:nvCxnSpPr>
          <p:cNvPr id="13" name="Straight Connector 12"/>
          <p:cNvCxnSpPr/>
          <p:nvPr/>
        </p:nvCxnSpPr>
        <p:spPr>
          <a:xfrm flipH="1">
            <a:off x="5249333" y="3124200"/>
            <a:ext cx="1608668" cy="1320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5235222" y="1622778"/>
            <a:ext cx="1622778" cy="968024"/>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6" cstate="print">
            <a:duotone>
              <a:prstClr val="black"/>
              <a:srgbClr val="B3B3B3">
                <a:tint val="45000"/>
                <a:satMod val="400000"/>
              </a:srgbClr>
            </a:duotone>
            <a:extLst>
              <a:ext uri="{28A0092B-C50C-407E-A947-70E740481C1C}">
                <a14:useLocalDpi xmlns:a14="http://schemas.microsoft.com/office/drawing/2010/main"/>
              </a:ext>
            </a:extLst>
          </a:blip>
          <a:stretch>
            <a:fillRect/>
          </a:stretch>
        </p:blipFill>
        <p:spPr>
          <a:xfrm>
            <a:off x="7758289" y="4236155"/>
            <a:ext cx="457200" cy="702219"/>
          </a:xfrm>
          <a:prstGeom prst="rect">
            <a:avLst/>
          </a:prstGeom>
        </p:spPr>
      </p:pic>
      <p:pic>
        <p:nvPicPr>
          <p:cNvPr id="16" name="Picture 15"/>
          <p:cNvPicPr>
            <a:picLocks noChangeAspect="1"/>
          </p:cNvPicPr>
          <p:nvPr/>
        </p:nvPicPr>
        <p:blipFill>
          <a:blip r:embed="rId6" cstate="print">
            <a:duotone>
              <a:prstClr val="black"/>
              <a:srgbClr val="B3B3B3">
                <a:tint val="45000"/>
                <a:satMod val="400000"/>
              </a:srgbClr>
            </a:duotone>
            <a:extLst>
              <a:ext uri="{28A0092B-C50C-407E-A947-70E740481C1C}">
                <a14:useLocalDpi xmlns:a14="http://schemas.microsoft.com/office/drawing/2010/main"/>
              </a:ext>
            </a:extLst>
          </a:blip>
          <a:stretch>
            <a:fillRect/>
          </a:stretch>
        </p:blipFill>
        <p:spPr>
          <a:xfrm>
            <a:off x="8444089" y="4103511"/>
            <a:ext cx="457200" cy="702219"/>
          </a:xfrm>
          <a:prstGeom prst="rect">
            <a:avLst/>
          </a:prstGeom>
        </p:spPr>
      </p:pic>
      <p:sp>
        <p:nvSpPr>
          <p:cNvPr id="17" name="Rectangle 16"/>
          <p:cNvSpPr/>
          <p:nvPr/>
        </p:nvSpPr>
        <p:spPr>
          <a:xfrm>
            <a:off x="7834489" y="5046133"/>
            <a:ext cx="33908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C</a:t>
            </a:r>
            <a:endPar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sp>
        <p:nvSpPr>
          <p:cNvPr id="18" name="Rectangle 17"/>
          <p:cNvSpPr/>
          <p:nvPr/>
        </p:nvSpPr>
        <p:spPr>
          <a:xfrm>
            <a:off x="8520289" y="4969933"/>
            <a:ext cx="33908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D</a:t>
            </a:r>
            <a:endPar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pic>
        <p:nvPicPr>
          <p:cNvPr id="19" name="Picture 18"/>
          <p:cNvPicPr>
            <a:picLocks noChangeAspect="1"/>
          </p:cNvPicPr>
          <p:nvPr/>
        </p:nvPicPr>
        <p:blipFill>
          <a:blip r:embed="rId6" cstate="print">
            <a:duotone>
              <a:prstClr val="black"/>
              <a:srgbClr val="B3B3B3">
                <a:tint val="45000"/>
                <a:satMod val="400000"/>
              </a:srgbClr>
            </a:duotone>
            <a:extLst>
              <a:ext uri="{28A0092B-C50C-407E-A947-70E740481C1C}">
                <a14:useLocalDpi xmlns:a14="http://schemas.microsoft.com/office/drawing/2010/main"/>
              </a:ext>
            </a:extLst>
          </a:blip>
          <a:stretch>
            <a:fillRect/>
          </a:stretch>
        </p:blipFill>
        <p:spPr>
          <a:xfrm>
            <a:off x="6372578" y="4191001"/>
            <a:ext cx="457200" cy="702219"/>
          </a:xfrm>
          <a:prstGeom prst="rect">
            <a:avLst/>
          </a:prstGeom>
        </p:spPr>
      </p:pic>
      <p:pic>
        <p:nvPicPr>
          <p:cNvPr id="20" name="Picture 19"/>
          <p:cNvPicPr>
            <a:picLocks noChangeAspect="1"/>
          </p:cNvPicPr>
          <p:nvPr/>
        </p:nvPicPr>
        <p:blipFill>
          <a:blip r:embed="rId6" cstate="print">
            <a:duotone>
              <a:prstClr val="black"/>
              <a:srgbClr val="B3B3B3">
                <a:tint val="45000"/>
                <a:satMod val="400000"/>
              </a:srgbClr>
            </a:duotone>
            <a:extLst>
              <a:ext uri="{28A0092B-C50C-407E-A947-70E740481C1C}">
                <a14:useLocalDpi xmlns:a14="http://schemas.microsoft.com/office/drawing/2010/main"/>
              </a:ext>
            </a:extLst>
          </a:blip>
          <a:stretch>
            <a:fillRect/>
          </a:stretch>
        </p:blipFill>
        <p:spPr>
          <a:xfrm>
            <a:off x="7058378" y="4255911"/>
            <a:ext cx="457200" cy="702219"/>
          </a:xfrm>
          <a:prstGeom prst="rect">
            <a:avLst/>
          </a:prstGeom>
        </p:spPr>
      </p:pic>
      <p:sp>
        <p:nvSpPr>
          <p:cNvPr id="21" name="Rectangle 20"/>
          <p:cNvSpPr/>
          <p:nvPr/>
        </p:nvSpPr>
        <p:spPr>
          <a:xfrm>
            <a:off x="6448778" y="4944535"/>
            <a:ext cx="33908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a:t>
            </a:r>
            <a:endPar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sp>
        <p:nvSpPr>
          <p:cNvPr id="22" name="Rectangle 21"/>
          <p:cNvSpPr/>
          <p:nvPr/>
        </p:nvSpPr>
        <p:spPr>
          <a:xfrm>
            <a:off x="7134578" y="4981223"/>
            <a:ext cx="35137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B</a:t>
            </a:r>
            <a:endPar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cxnSp>
        <p:nvCxnSpPr>
          <p:cNvPr id="27" name="Straight Connector 26"/>
          <p:cNvCxnSpPr>
            <a:endCxn id="19" idx="0"/>
          </p:cNvCxnSpPr>
          <p:nvPr/>
        </p:nvCxnSpPr>
        <p:spPr>
          <a:xfrm flipH="1">
            <a:off x="6601178" y="3302000"/>
            <a:ext cx="666044" cy="889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0" idx="0"/>
          </p:cNvCxnSpPr>
          <p:nvPr/>
        </p:nvCxnSpPr>
        <p:spPr>
          <a:xfrm flipH="1">
            <a:off x="7286978" y="3454400"/>
            <a:ext cx="132644" cy="8015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5" idx="0"/>
          </p:cNvCxnSpPr>
          <p:nvPr/>
        </p:nvCxnSpPr>
        <p:spPr>
          <a:xfrm>
            <a:off x="7704667" y="3429000"/>
            <a:ext cx="282222" cy="8071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a:off x="8085667" y="3302000"/>
            <a:ext cx="587022" cy="801511"/>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6814129" y="3311056"/>
            <a:ext cx="323639"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Menlo Regular"/>
                <a:ea typeface="ＭＳ Ｐゴシック" charset="0"/>
                <a:cs typeface="Menlo Regular"/>
              </a:rPr>
              <a:t>1</a:t>
            </a:r>
            <a:endParaRPr kumimoji="0" lang="en-US" sz="1800" b="0" i="0" u="none" strike="noStrike" kern="1200" cap="none" spc="0" normalizeH="0" baseline="-25000" noProof="0" dirty="0">
              <a:ln>
                <a:noFill/>
              </a:ln>
              <a:solidFill>
                <a:prstClr val="black"/>
              </a:solidFill>
              <a:effectLst/>
              <a:uLnTx/>
              <a:uFillTx/>
              <a:latin typeface="Arial" charset="0"/>
              <a:ea typeface="ＭＳ Ｐゴシック" charset="0"/>
              <a:cs typeface="ＭＳ Ｐゴシック" charset="0"/>
            </a:endParaRPr>
          </a:p>
        </p:txBody>
      </p:sp>
      <p:sp>
        <p:nvSpPr>
          <p:cNvPr id="39" name="Rectangle 38"/>
          <p:cNvSpPr/>
          <p:nvPr/>
        </p:nvSpPr>
        <p:spPr>
          <a:xfrm>
            <a:off x="7121750" y="3421123"/>
            <a:ext cx="323639"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Menlo Regular"/>
                <a:ea typeface="ＭＳ Ｐゴシック" charset="0"/>
                <a:cs typeface="Menlo Regular"/>
              </a:rPr>
              <a:t>2</a:t>
            </a:r>
            <a:endParaRPr kumimoji="0" lang="en-US" sz="1800" b="0" i="0" u="none" strike="noStrike" kern="1200" cap="none" spc="0" normalizeH="0" baseline="-25000" noProof="0" dirty="0">
              <a:ln>
                <a:noFill/>
              </a:ln>
              <a:solidFill>
                <a:prstClr val="black"/>
              </a:solidFill>
              <a:effectLst/>
              <a:uLnTx/>
              <a:uFillTx/>
              <a:latin typeface="Arial" charset="0"/>
              <a:ea typeface="ＭＳ Ｐゴシック" charset="0"/>
              <a:cs typeface="ＭＳ Ｐゴシック" charset="0"/>
            </a:endParaRPr>
          </a:p>
        </p:txBody>
      </p:sp>
      <p:sp>
        <p:nvSpPr>
          <p:cNvPr id="40" name="Rectangle 39"/>
          <p:cNvSpPr/>
          <p:nvPr/>
        </p:nvSpPr>
        <p:spPr>
          <a:xfrm>
            <a:off x="7514037" y="3418302"/>
            <a:ext cx="323639"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Menlo Regular"/>
                <a:ea typeface="ＭＳ Ｐゴシック" charset="0"/>
                <a:cs typeface="Menlo Regular"/>
              </a:rPr>
              <a:t>3</a:t>
            </a:r>
            <a:endParaRPr kumimoji="0" lang="en-US" sz="1800" b="0" i="0" u="none" strike="noStrike" kern="1200" cap="none" spc="0" normalizeH="0" baseline="-25000" noProof="0" dirty="0">
              <a:ln>
                <a:noFill/>
              </a:ln>
              <a:solidFill>
                <a:prstClr val="black"/>
              </a:solidFill>
              <a:effectLst/>
              <a:uLnTx/>
              <a:uFillTx/>
              <a:latin typeface="Arial" charset="0"/>
              <a:ea typeface="ＭＳ Ｐゴシック" charset="0"/>
              <a:cs typeface="ＭＳ Ｐゴシック" charset="0"/>
            </a:endParaRPr>
          </a:p>
        </p:txBody>
      </p:sp>
      <p:sp>
        <p:nvSpPr>
          <p:cNvPr id="41" name="Rectangle 40"/>
          <p:cNvSpPr/>
          <p:nvPr/>
        </p:nvSpPr>
        <p:spPr>
          <a:xfrm>
            <a:off x="7951483" y="3333635"/>
            <a:ext cx="323639"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Menlo Regular"/>
                <a:ea typeface="ＭＳ Ｐゴシック" charset="0"/>
                <a:cs typeface="Menlo Regular"/>
              </a:rPr>
              <a:t>4</a:t>
            </a:r>
            <a:endParaRPr kumimoji="0" lang="en-US" sz="1800" b="0" i="0" u="none" strike="noStrike" kern="1200" cap="none" spc="0" normalizeH="0" baseline="-25000" noProof="0" dirty="0">
              <a:ln>
                <a:noFill/>
              </a:ln>
              <a:solidFill>
                <a:prstClr val="black"/>
              </a:solidFill>
              <a:effectLst/>
              <a:uLnTx/>
              <a:uFillTx/>
              <a:latin typeface="Arial" charset="0"/>
              <a:ea typeface="ＭＳ Ｐゴシック" charset="0"/>
              <a:cs typeface="ＭＳ Ｐゴシック" charset="0"/>
            </a:endParaRPr>
          </a:p>
        </p:txBody>
      </p:sp>
      <p:sp>
        <p:nvSpPr>
          <p:cNvPr id="3" name="Rectangle 2"/>
          <p:cNvSpPr/>
          <p:nvPr/>
        </p:nvSpPr>
        <p:spPr>
          <a:xfrm>
            <a:off x="345682" y="6048613"/>
            <a:ext cx="4748966"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Calibri"/>
                <a:ea typeface="ＭＳ Ｐゴシック" charset="0"/>
                <a:cs typeface="Menlo Regular"/>
                <a:sym typeface="Menlo Regular" charset="0"/>
              </a:rPr>
              <a:t>Assume</a:t>
            </a:r>
            <a:r>
              <a:rPr kumimoji="0" lang="nl-NL" sz="2000" b="0" i="0" u="none" strike="noStrike" kern="1200" cap="none" spc="0" normalizeH="0" baseline="0" noProof="0" dirty="0">
                <a:ln>
                  <a:noFill/>
                </a:ln>
                <a:solidFill>
                  <a:prstClr val="black"/>
                </a:solidFill>
                <a:effectLst/>
                <a:uLnTx/>
                <a:uFillTx/>
                <a:latin typeface="Calibri"/>
                <a:ea typeface="ＭＳ Ｐゴシック" charset="0"/>
                <a:cs typeface="Menlo Regular"/>
                <a:sym typeface="Menlo Regular" charset="0"/>
              </a:rPr>
              <a:t> </a:t>
            </a:r>
            <a:r>
              <a:rPr kumimoji="0" lang="nl-NL" sz="2000" b="0" i="0" u="none" strike="noStrike" kern="1200" cap="none" spc="0" normalizeH="0" baseline="0" noProof="0" dirty="0" err="1">
                <a:ln>
                  <a:noFill/>
                </a:ln>
                <a:solidFill>
                  <a:prstClr val="black"/>
                </a:solidFill>
                <a:effectLst/>
                <a:uLnTx/>
                <a:uFillTx/>
                <a:latin typeface="Calibri"/>
                <a:ea typeface="ＭＳ Ｐゴシック" charset="0"/>
                <a:cs typeface="Menlo Regular"/>
                <a:sym typeface="Menlo Regular" charset="0"/>
              </a:rPr>
              <a:t>only</a:t>
            </a:r>
            <a:r>
              <a:rPr kumimoji="0" lang="nl-NL" sz="2000" b="0" i="0" u="none" strike="noStrike" kern="1200" cap="none" spc="0" normalizeH="0" baseline="0" noProof="0" dirty="0">
                <a:ln>
                  <a:noFill/>
                </a:ln>
                <a:solidFill>
                  <a:prstClr val="black"/>
                </a:solidFill>
                <a:effectLst/>
                <a:uLnTx/>
                <a:uFillTx/>
                <a:latin typeface="Calibri"/>
                <a:ea typeface="ＭＳ Ｐゴシック" charset="0"/>
                <a:cs typeface="Menlo Regular"/>
                <a:sym typeface="Menlo Regular" charset="0"/>
              </a:rPr>
              <a:t> </a:t>
            </a:r>
            <a:r>
              <a:rPr kumimoji="0" lang="nl-NL" sz="2000" b="0" i="0" u="none" strike="noStrike" kern="1200" cap="none" spc="0" normalizeH="0" baseline="0" noProof="0" dirty="0" err="1">
                <a:ln>
                  <a:noFill/>
                </a:ln>
                <a:solidFill>
                  <a:prstClr val="black"/>
                </a:solidFill>
                <a:effectLst/>
                <a:uLnTx/>
                <a:uFillTx/>
                <a:latin typeface="Calibri"/>
                <a:ea typeface="ＭＳ Ｐゴシック" charset="0"/>
                <a:cs typeface="Menlo Regular"/>
                <a:sym typeface="Menlo Regular" charset="0"/>
              </a:rPr>
              <a:t>packets</a:t>
            </a:r>
            <a:r>
              <a:rPr kumimoji="0" lang="nl-NL" sz="2000" b="0" i="0" u="none" strike="noStrike" kern="1200" cap="none" spc="0" normalizeH="0" baseline="0" noProof="0" dirty="0">
                <a:ln>
                  <a:noFill/>
                </a:ln>
                <a:solidFill>
                  <a:prstClr val="black"/>
                </a:solidFill>
                <a:effectLst/>
                <a:uLnTx/>
                <a:uFillTx/>
                <a:latin typeface="Calibri"/>
                <a:ea typeface="ＭＳ Ｐゴシック" charset="0"/>
                <a:cs typeface="Menlo Regular"/>
                <a:sym typeface="Menlo Regular" charset="0"/>
              </a:rPr>
              <a:t> </a:t>
            </a:r>
            <a:r>
              <a:rPr kumimoji="0" lang="nl-NL" sz="2000" b="0" i="0" u="none" strike="noStrike" kern="1200" cap="none" spc="0" normalizeH="0" baseline="0" noProof="0" dirty="0" err="1">
                <a:ln>
                  <a:noFill/>
                </a:ln>
                <a:solidFill>
                  <a:prstClr val="black"/>
                </a:solidFill>
                <a:effectLst/>
                <a:uLnTx/>
                <a:uFillTx/>
                <a:latin typeface="Calibri"/>
                <a:ea typeface="ＭＳ Ｐゴシック" charset="0"/>
                <a:cs typeface="Menlo Regular"/>
                <a:sym typeface="Menlo Regular" charset="0"/>
              </a:rPr>
              <a:t>to</a:t>
            </a:r>
            <a:r>
              <a:rPr kumimoji="0" lang="nl-NL" sz="2000" b="0" i="0" u="none" strike="noStrike" kern="1200" cap="none" spc="0" normalizeH="0" baseline="0" noProof="0" dirty="0">
                <a:ln>
                  <a:noFill/>
                </a:ln>
                <a:solidFill>
                  <a:prstClr val="black"/>
                </a:solidFill>
                <a:effectLst/>
                <a:uLnTx/>
                <a:uFillTx/>
                <a:latin typeface="Calibri"/>
                <a:ea typeface="ＭＳ Ｐゴシック" charset="0"/>
                <a:cs typeface="Menlo Regular"/>
                <a:sym typeface="Menlo Regular" charset="0"/>
              </a:rPr>
              <a:t> A,B,C,D </a:t>
            </a:r>
            <a:r>
              <a:rPr kumimoji="0" lang="nl-NL" sz="2000" b="0" i="0" u="none" strike="noStrike" kern="1200" cap="none" spc="0" normalizeH="0" baseline="0" noProof="0" dirty="0" err="1">
                <a:ln>
                  <a:noFill/>
                </a:ln>
                <a:solidFill>
                  <a:prstClr val="black"/>
                </a:solidFill>
                <a:effectLst/>
                <a:uLnTx/>
                <a:uFillTx/>
                <a:latin typeface="Calibri"/>
                <a:ea typeface="ＭＳ Ｐゴシック" charset="0"/>
                <a:cs typeface="Menlo Regular"/>
                <a:sym typeface="Menlo Regular" charset="0"/>
              </a:rPr>
              <a:t>can</a:t>
            </a:r>
            <a:r>
              <a:rPr kumimoji="0" lang="nl-NL" sz="2000" b="0" i="0" u="none" strike="noStrike" kern="1200" cap="none" spc="0" normalizeH="0" baseline="0" noProof="0" dirty="0">
                <a:ln>
                  <a:noFill/>
                </a:ln>
                <a:solidFill>
                  <a:prstClr val="black"/>
                </a:solidFill>
                <a:effectLst/>
                <a:uLnTx/>
                <a:uFillTx/>
                <a:latin typeface="Calibri"/>
                <a:ea typeface="ＭＳ Ｐゴシック" charset="0"/>
                <a:cs typeface="Menlo Regular"/>
                <a:sym typeface="Menlo Regular" charset="0"/>
              </a:rPr>
              <a:t> </a:t>
            </a:r>
            <a:r>
              <a:rPr kumimoji="0" lang="nl-NL" sz="2000" b="0" i="0" u="none" strike="noStrike" kern="1200" cap="none" spc="0" normalizeH="0" baseline="0" noProof="0" dirty="0" err="1">
                <a:ln>
                  <a:noFill/>
                </a:ln>
                <a:solidFill>
                  <a:prstClr val="black"/>
                </a:solidFill>
                <a:effectLst/>
                <a:uLnTx/>
                <a:uFillTx/>
                <a:latin typeface="Calibri"/>
                <a:ea typeface="ＭＳ Ｐゴシック" charset="0"/>
                <a:cs typeface="Menlo Regular"/>
                <a:sym typeface="Menlo Regular" charset="0"/>
              </a:rPr>
              <a:t>appear</a:t>
            </a:r>
            <a:r>
              <a:rPr kumimoji="0" lang="nl-NL" sz="2000" b="0" i="0" u="none" strike="noStrike" kern="1200" cap="none" spc="0" normalizeH="0" baseline="0" noProof="0" dirty="0">
                <a:ln>
                  <a:noFill/>
                </a:ln>
                <a:solidFill>
                  <a:prstClr val="black"/>
                </a:solidFill>
                <a:effectLst/>
                <a:uLnTx/>
                <a:uFillTx/>
                <a:latin typeface="Calibri"/>
                <a:ea typeface="ＭＳ Ｐゴシック" charset="0"/>
                <a:cs typeface="Menlo Regular"/>
                <a:sym typeface="Menlo Regular" charset="0"/>
              </a:rPr>
              <a:t>.</a:t>
            </a:r>
            <a:endParaRPr kumimoji="0" lang="en-US" sz="2000" b="0" i="0" u="none" strike="noStrike" kern="1200" cap="none" spc="0" normalizeH="0" baseline="-25000" noProof="0" dirty="0">
              <a:ln>
                <a:noFill/>
              </a:ln>
              <a:solidFill>
                <a:prstClr val="black"/>
              </a:solidFill>
              <a:effectLst/>
              <a:uLnTx/>
              <a:uFillTx/>
              <a:latin typeface="Calibri"/>
              <a:ea typeface="ＭＳ Ｐゴシック" charset="0"/>
              <a:cs typeface="ＭＳ Ｐゴシック" charset="0"/>
            </a:endParaRPr>
          </a:p>
        </p:txBody>
      </p:sp>
    </p:spTree>
    <p:extLst>
      <p:ext uri="{BB962C8B-B14F-4D97-AF65-F5344CB8AC3E}">
        <p14:creationId xmlns:p14="http://schemas.microsoft.com/office/powerpoint/2010/main" val="1093000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2E1A8736-262D-6E4D-AB1A-7592B1F2BC6F}" type="slidenum">
              <a:rPr lang="en-US" altLang="en-US" sz="1400">
                <a:solidFill>
                  <a:srgbClr val="000000"/>
                </a:solidFill>
                <a:latin typeface="Times New Roman" charset="0"/>
              </a:rPr>
              <a:pPr>
                <a:spcBef>
                  <a:spcPct val="0"/>
                </a:spcBef>
                <a:buClrTx/>
                <a:buSzTx/>
                <a:buFontTx/>
                <a:buNone/>
              </a:pPr>
              <a:t>5</a:t>
            </a:fld>
            <a:endParaRPr lang="en-US" altLang="en-US" sz="1400">
              <a:solidFill>
                <a:srgbClr val="000000"/>
              </a:solidFill>
              <a:latin typeface="Times New Roman" charset="0"/>
            </a:endParaRPr>
          </a:p>
        </p:txBody>
      </p:sp>
      <p:sp>
        <p:nvSpPr>
          <p:cNvPr id="191490" name="Rectangle 2"/>
          <p:cNvSpPr>
            <a:spLocks noChangeArrowheads="1"/>
          </p:cNvSpPr>
          <p:nvPr/>
        </p:nvSpPr>
        <p:spPr bwMode="auto">
          <a:xfrm>
            <a:off x="533400" y="5715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zh-CN" sz="3200" u="sng" dirty="0">
                <a:solidFill>
                  <a:srgbClr val="3333CC"/>
                </a:solidFill>
              </a:rPr>
              <a:t>Recap:</a:t>
            </a:r>
            <a:r>
              <a:rPr lang="zh-CN" altLang="en-US" sz="3200" u="sng" dirty="0">
                <a:solidFill>
                  <a:srgbClr val="3333CC"/>
                </a:solidFill>
              </a:rPr>
              <a:t> </a:t>
            </a:r>
            <a:r>
              <a:rPr lang="en-US" altLang="en-US" sz="3200" u="sng" dirty="0">
                <a:solidFill>
                  <a:srgbClr val="3333CC"/>
                </a:solidFill>
              </a:rPr>
              <a:t>Multiple Access Links and Protocols</a:t>
            </a:r>
            <a:endParaRPr lang="en-US" altLang="en-US" sz="4000" u="sng" dirty="0">
              <a:solidFill>
                <a:srgbClr val="3333CC"/>
              </a:solidFill>
            </a:endParaRPr>
          </a:p>
        </p:txBody>
      </p:sp>
      <p:sp>
        <p:nvSpPr>
          <p:cNvPr id="191491" name="Rectangle 3"/>
          <p:cNvSpPr>
            <a:spLocks noChangeArrowheads="1"/>
          </p:cNvSpPr>
          <p:nvPr/>
        </p:nvSpPr>
        <p:spPr bwMode="auto">
          <a:xfrm>
            <a:off x="533400" y="1220788"/>
            <a:ext cx="8232228" cy="5637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buClr>
                <a:srgbClr val="3333CC"/>
              </a:buClr>
              <a:buFont typeface="Wingdings" pitchFamily="2" charset="2"/>
              <a:buChar char="q"/>
            </a:pPr>
            <a:r>
              <a:rPr lang="en-US" altLang="en-US" sz="2400" dirty="0"/>
              <a:t>Many link layers use</a:t>
            </a:r>
            <a:r>
              <a:rPr lang="en-US" altLang="en-US" sz="2400" dirty="0">
                <a:solidFill>
                  <a:srgbClr val="FF0000"/>
                </a:solidFill>
              </a:rPr>
              <a:t> broadcast</a:t>
            </a:r>
            <a:r>
              <a:rPr lang="en-US" altLang="en-US" sz="2400" dirty="0">
                <a:solidFill>
                  <a:srgbClr val="000000"/>
                </a:solidFill>
              </a:rPr>
              <a:t> (shared wire or medium)</a:t>
            </a:r>
          </a:p>
          <a:p>
            <a:pPr lvl="1">
              <a:buClr>
                <a:srgbClr val="3333CC"/>
              </a:buClr>
              <a:buFont typeface="Courier New" panose="02070309020205020404" pitchFamily="49" charset="0"/>
              <a:buChar char="o"/>
            </a:pPr>
            <a:r>
              <a:rPr lang="en-US" altLang="en-US" sz="2000" dirty="0">
                <a:solidFill>
                  <a:srgbClr val="000000"/>
                </a:solidFill>
              </a:rPr>
              <a:t>traditional Ethernet; Cable networks</a:t>
            </a:r>
          </a:p>
          <a:p>
            <a:pPr lvl="1">
              <a:buClr>
                <a:srgbClr val="3333CC"/>
              </a:buClr>
              <a:buFont typeface="Courier New" panose="02070309020205020404" pitchFamily="49" charset="0"/>
              <a:buChar char="o"/>
            </a:pPr>
            <a:r>
              <a:rPr lang="en-US" altLang="en-US" sz="2000" dirty="0">
                <a:solidFill>
                  <a:srgbClr val="000000"/>
                </a:solidFill>
              </a:rPr>
              <a:t>802.11 wireless LAN; cellular networks</a:t>
            </a:r>
          </a:p>
          <a:p>
            <a:pPr lvl="1">
              <a:buClr>
                <a:srgbClr val="3333CC"/>
              </a:buClr>
              <a:buFont typeface="Courier New" panose="02070309020205020404" pitchFamily="49" charset="0"/>
              <a:buChar char="o"/>
            </a:pPr>
            <a:r>
              <a:rPr lang="en-US" altLang="en-US" sz="2000" dirty="0">
                <a:solidFill>
                  <a:srgbClr val="000000"/>
                </a:solidFill>
              </a:rPr>
              <a:t>satellite</a:t>
            </a:r>
          </a:p>
          <a:p>
            <a:pPr lvl="1">
              <a:buClr>
                <a:srgbClr val="3333CC"/>
              </a:buClr>
            </a:pPr>
            <a:endParaRPr lang="en-US" altLang="en-US" sz="2000" dirty="0">
              <a:solidFill>
                <a:srgbClr val="000000"/>
              </a:solidFill>
            </a:endParaRPr>
          </a:p>
          <a:p>
            <a:pPr lvl="1">
              <a:buClr>
                <a:srgbClr val="3333CC"/>
              </a:buClr>
            </a:pPr>
            <a:endParaRPr lang="en-US" altLang="en-US" sz="2000" dirty="0">
              <a:solidFill>
                <a:srgbClr val="000000"/>
              </a:solidFill>
            </a:endParaRPr>
          </a:p>
          <a:p>
            <a:pPr lvl="1">
              <a:buClr>
                <a:srgbClr val="3333CC"/>
              </a:buClr>
            </a:pPr>
            <a:endParaRPr lang="en-US" altLang="en-US" sz="2000" dirty="0">
              <a:solidFill>
                <a:srgbClr val="000000"/>
              </a:solidFill>
            </a:endParaRPr>
          </a:p>
          <a:p>
            <a:pPr lvl="1">
              <a:buClr>
                <a:srgbClr val="3333CC"/>
              </a:buClr>
            </a:pPr>
            <a:endParaRPr lang="en-US" altLang="en-US" sz="2000" dirty="0">
              <a:solidFill>
                <a:srgbClr val="000000"/>
              </a:solidFill>
            </a:endParaRPr>
          </a:p>
          <a:p>
            <a:pPr lvl="1">
              <a:buClr>
                <a:srgbClr val="3333CC"/>
              </a:buClr>
            </a:pPr>
            <a:endParaRPr lang="en-US" altLang="en-US" sz="2000" dirty="0">
              <a:solidFill>
                <a:srgbClr val="000000"/>
              </a:solidFill>
            </a:endParaRPr>
          </a:p>
          <a:p>
            <a:pPr lvl="1">
              <a:buClr>
                <a:srgbClr val="3333CC"/>
              </a:buClr>
            </a:pPr>
            <a:endParaRPr lang="en-US" altLang="en-US" sz="2000" dirty="0">
              <a:solidFill>
                <a:srgbClr val="000000"/>
              </a:solidFill>
            </a:endParaRPr>
          </a:p>
          <a:p>
            <a:pPr>
              <a:buClr>
                <a:srgbClr val="3333CC"/>
              </a:buClr>
              <a:buFont typeface="Wingdings" pitchFamily="2" charset="2"/>
              <a:buChar char="q"/>
            </a:pPr>
            <a:r>
              <a:rPr lang="en-US" altLang="en-US" sz="2400" dirty="0">
                <a:solidFill>
                  <a:srgbClr val="000000"/>
                </a:solidFill>
              </a:rPr>
              <a:t>Problem: if two or more simultaneous transmissions, due to </a:t>
            </a:r>
            <a:r>
              <a:rPr lang="en-US" altLang="en-US" sz="2400" dirty="0">
                <a:solidFill>
                  <a:srgbClr val="FF0000"/>
                </a:solidFill>
              </a:rPr>
              <a:t>interference</a:t>
            </a:r>
            <a:r>
              <a:rPr lang="en-US" altLang="en-US" sz="2400" dirty="0">
                <a:solidFill>
                  <a:srgbClr val="000000"/>
                </a:solidFill>
              </a:rPr>
              <a:t>, only one node can send </a:t>
            </a:r>
            <a:r>
              <a:rPr lang="en-US" altLang="en-US" sz="2400" dirty="0"/>
              <a:t>successfully </a:t>
            </a:r>
            <a:r>
              <a:rPr lang="en-US" altLang="en-US" sz="2400" dirty="0">
                <a:solidFill>
                  <a:srgbClr val="000000"/>
                </a:solidFill>
              </a:rPr>
              <a:t>at a time (see CDMA later for an exception)</a:t>
            </a:r>
          </a:p>
        </p:txBody>
      </p:sp>
      <p:pic>
        <p:nvPicPr>
          <p:cNvPr id="191492" name="Picture 4"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379" y="3189511"/>
            <a:ext cx="5727754" cy="192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201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1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Controller Program with Flow Table Management</a:t>
            </a:r>
          </a:p>
        </p:txBody>
      </p:sp>
      <p:sp>
        <p:nvSpPr>
          <p:cNvPr id="5" name="Rectangle 2"/>
          <p:cNvSpPr>
            <a:spLocks/>
          </p:cNvSpPr>
          <p:nvPr/>
        </p:nvSpPr>
        <p:spPr bwMode="auto">
          <a:xfrm>
            <a:off x="584814" y="1420480"/>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 {A:1,B:2,C:3,D:4}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def</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onPacketIn</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i</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f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22 ==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p.tcp_dst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drop</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rPr>
              <a:t>installRule</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({‘match':{'tcp_dst':22},</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‘action’:[]})</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else:</a:t>
            </a:r>
            <a:b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b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forward([</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p.eth_dst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installRule</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({‘match’: {‘eth_</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p.eth_dst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tcp_dst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’!=22},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‘action’:[</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hostTbl</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p.eth_dst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endParaRPr kumimoji="0" lang="en-US"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endParaRPr>
          </a:p>
        </p:txBody>
      </p:sp>
      <p:cxnSp>
        <p:nvCxnSpPr>
          <p:cNvPr id="7" name="Straight Connector 6"/>
          <p:cNvCxnSpPr/>
          <p:nvPr/>
        </p:nvCxnSpPr>
        <p:spPr bwMode="auto">
          <a:xfrm flipV="1">
            <a:off x="4478012"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50</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
        <p:nvSpPr>
          <p:cNvPr id="8" name="Rounded Rectangular Callout 7"/>
          <p:cNvSpPr/>
          <p:nvPr/>
        </p:nvSpPr>
        <p:spPr bwMode="auto">
          <a:xfrm>
            <a:off x="5940778" y="3739443"/>
            <a:ext cx="2652889" cy="973667"/>
          </a:xfrm>
          <a:prstGeom prst="wedgeRoundRectCallout">
            <a:avLst>
              <a:gd name="adj1" fmla="val -47463"/>
              <a:gd name="adj2" fmla="val 132273"/>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 does not support logic negation</a:t>
            </a:r>
          </a:p>
        </p:txBody>
      </p:sp>
    </p:spTree>
    <p:extLst>
      <p:ext uri="{BB962C8B-B14F-4D97-AF65-F5344CB8AC3E}">
        <p14:creationId xmlns:p14="http://schemas.microsoft.com/office/powerpoint/2010/main" val="11665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Controller Program with Flow Table Management</a:t>
            </a:r>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 {A:1,B:2,C:3,D:4}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def</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onPacketIn</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i</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f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22 ==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p.tcp_dst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drop</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rPr>
              <a:t>installRule</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r>
              <a:rPr kumimoji="0" lang="nl-NL" sz="2000" b="1" i="0" u="none" strike="noStrike" kern="1200" cap="none" spc="0" normalizeH="0" baseline="0" noProof="0" dirty="0">
                <a:ln>
                  <a:noFill/>
                </a:ln>
                <a:solidFill>
                  <a:srgbClr val="FF0000"/>
                </a:solidFill>
                <a:effectLst/>
                <a:uLnTx/>
                <a:uFillTx/>
                <a:latin typeface="Menlo Regular"/>
                <a:ea typeface="ＭＳ Ｐゴシック" charset="0"/>
                <a:cs typeface="Menlo Regular"/>
              </a:rPr>
              <a:t>‘priority’:1</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‘match’:{'tcp_dst':22},</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‘action’:[]})</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else:</a:t>
            </a:r>
            <a:b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b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forward([</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p.eth_dst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installRule</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a:ln>
                  <a:noFill/>
                </a:ln>
                <a:solidFill>
                  <a:srgbClr val="FF0000"/>
                </a:solidFill>
                <a:effectLst/>
                <a:uLnTx/>
                <a:uFillTx/>
                <a:latin typeface="Menlo Regular"/>
                <a:ea typeface="ＭＳ Ｐゴシック" charset="0"/>
                <a:cs typeface="Menlo Regular"/>
                <a:sym typeface="Menlo Regular" charset="0"/>
              </a:rPr>
              <a:t>‘priority’:0</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‘match’: {‘eth_</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p.eth_dst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‘action’:[</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hostTbl</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p.eth_dst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endParaRPr kumimoji="0" lang="en-US"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endParaRPr>
          </a:p>
        </p:txBody>
      </p:sp>
      <p:sp>
        <p:nvSpPr>
          <p:cNvPr id="4"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51</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3617816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2881611" y="3497645"/>
            <a:ext cx="1464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Helvetica Neue" charset="0"/>
                <a:ea typeface="ＭＳ Ｐゴシック" charset="0"/>
                <a:cs typeface="Helvetica Neue" charset="0"/>
                <a:sym typeface="Helvetica Neue" charset="0"/>
              </a:rPr>
              <a:t>Controller</a:t>
            </a:r>
          </a:p>
        </p:txBody>
      </p:sp>
      <p:sp>
        <p:nvSpPr>
          <p:cNvPr id="51205" name="Rectangle 5"/>
          <p:cNvSpPr>
            <a:spLocks/>
          </p:cNvSpPr>
          <p:nvPr/>
        </p:nvSpPr>
        <p:spPr bwMode="auto">
          <a:xfrm>
            <a:off x="3023741" y="866671"/>
            <a:ext cx="99717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Helvetica Neue" charset="0"/>
                <a:ea typeface="ＭＳ Ｐゴシック" charset="0"/>
                <a:cs typeface="Helvetica Neue" charset="0"/>
                <a:sym typeface="Helvetica Neue" charset="0"/>
              </a:rPr>
              <a:t>Switch</a:t>
            </a:r>
          </a:p>
        </p:txBody>
      </p:sp>
      <p:sp>
        <p:nvSpPr>
          <p:cNvPr id="51206" name="AutoShape 6"/>
          <p:cNvSpPr>
            <a:spLocks/>
          </p:cNvSpPr>
          <p:nvPr/>
        </p:nvSpPr>
        <p:spPr bwMode="auto">
          <a:xfrm>
            <a:off x="121444" y="3926465"/>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sp>
        <p:nvSpPr>
          <p:cNvPr id="51207" name="AutoShape 7"/>
          <p:cNvSpPr>
            <a:spLocks/>
          </p:cNvSpPr>
          <p:nvPr/>
        </p:nvSpPr>
        <p:spPr bwMode="auto">
          <a:xfrm>
            <a:off x="128588"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uLnTx/>
              <a:uFillTx/>
              <a:latin typeface="Arial" charset="0"/>
              <a:ea typeface="ＭＳ Ｐゴシック" charset="0"/>
              <a:cs typeface="ＭＳ Ｐゴシック" charset="0"/>
            </a:endParaRPr>
          </a:p>
        </p:txBody>
      </p:sp>
      <p:sp>
        <p:nvSpPr>
          <p:cNvPr id="51224" name="Rectangle 24"/>
          <p:cNvSpPr>
            <a:spLocks/>
          </p:cNvSpPr>
          <p:nvPr/>
        </p:nvSpPr>
        <p:spPr bwMode="auto">
          <a:xfrm>
            <a:off x="285750" y="3950191"/>
            <a:ext cx="8085459" cy="2543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def</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onPacketIn</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(p):</a:t>
            </a:r>
          </a:p>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if 22 == </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p.tcp_dst</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b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b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drop</a:t>
            </a:r>
          </a:p>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installRule</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({`priority`:1,’match’:{‘tcp_dst':22},'action':[]})</a:t>
            </a:r>
          </a:p>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else:</a:t>
            </a:r>
          </a:p>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installRule</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({`priority`:0,’match’:{‘eth_</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dst</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p.eth_dst</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'action':[</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hostTbl</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p.eth_dst</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ts val="882"/>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   forward([</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hostTbl</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r>
              <a:rPr kumimoji="0" lang="en-US" sz="16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p.eth_dst</a:t>
            </a:r>
            <a:r>
              <a:rPr kumimoji="0" lang="en-US" sz="16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a:t>Does the Program Work?</a:t>
            </a:r>
          </a:p>
        </p:txBody>
      </p:sp>
      <p:sp>
        <p:nvSpPr>
          <p:cNvPr id="16" name="Oval 3"/>
          <p:cNvSpPr>
            <a:spLocks/>
          </p:cNvSpPr>
          <p:nvPr/>
        </p:nvSpPr>
        <p:spPr bwMode="auto">
          <a:xfrm>
            <a:off x="7402087" y="893120"/>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EthDst:A</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TcpDst:80</a:t>
            </a:r>
          </a:p>
        </p:txBody>
      </p:sp>
      <p:sp>
        <p:nvSpPr>
          <p:cNvPr id="17" name="AutoShape 2"/>
          <p:cNvSpPr>
            <a:spLocks/>
          </p:cNvSpPr>
          <p:nvPr/>
        </p:nvSpPr>
        <p:spPr bwMode="auto">
          <a:xfrm>
            <a:off x="128587"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black"/>
              </a:solidFill>
              <a:effectLst/>
              <a:uLnTx/>
              <a:uFillTx/>
              <a:latin typeface="Arial" charset="0"/>
              <a:ea typeface="ＭＳ Ｐゴシック" charset="0"/>
              <a:cs typeface="ＭＳ Ｐゴシック" charset="0"/>
            </a:endParaRPr>
          </a:p>
        </p:txBody>
      </p:sp>
      <p:sp>
        <p:nvSpPr>
          <p:cNvPr id="3" name="Rectangle 2"/>
          <p:cNvSpPr/>
          <p:nvPr/>
        </p:nvSpPr>
        <p:spPr>
          <a:xfrm>
            <a:off x="514846" y="2094367"/>
            <a:ext cx="6858000" cy="461665"/>
          </a:xfrm>
          <a:prstGeom prst="rect">
            <a:avLst/>
          </a:prstGeom>
          <a:solidFill>
            <a:schemeClr val="accent6">
              <a:lumMod val="75000"/>
              <a:alpha val="79999"/>
            </a:schemeClr>
          </a:solid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rPr>
              <a:t>{`priority`:0,’match’:{‘eth_</a:t>
            </a:r>
            <a:r>
              <a:rPr kumimoji="0" lang="en-US" sz="2400" b="0" i="0" u="none" strike="noStrike" kern="1200" cap="none" spc="0" normalizeH="0" baseline="0" noProof="0" dirty="0" err="1">
                <a:ln>
                  <a:noFill/>
                </a:ln>
                <a:solidFill>
                  <a:prstClr val="black"/>
                </a:solidFill>
                <a:effectLst/>
                <a:uLnTx/>
                <a:uFillTx/>
                <a:latin typeface="Arial" charset="0"/>
                <a:ea typeface="ＭＳ Ｐゴシック" charset="0"/>
                <a:cs typeface="ＭＳ Ｐゴシック" charset="0"/>
              </a:rPr>
              <a:t>dst</a:t>
            </a:r>
            <a:r>
              <a:rPr kumimoji="0" lang="en-US" sz="24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rPr>
              <a:t>’:A},'action':[1]}</a:t>
            </a:r>
            <a:endParaRPr kumimoji="0" lang="en-US" sz="2400" b="0" i="0" u="none" strike="noStrike" kern="1200" cap="none" spc="0" normalizeH="0" baseline="-25000" noProof="0" dirty="0">
              <a:ln>
                <a:noFill/>
              </a:ln>
              <a:solidFill>
                <a:prstClr val="black"/>
              </a:solidFill>
              <a:effectLst/>
              <a:uLnTx/>
              <a:uFillTx/>
              <a:latin typeface="Arial" charset="0"/>
              <a:ea typeface="ＭＳ Ｐゴシック" charset="0"/>
              <a:cs typeface="ＭＳ Ｐゴシック" charset="0"/>
            </a:endParaRPr>
          </a:p>
        </p:txBody>
      </p:sp>
      <p:sp>
        <p:nvSpPr>
          <p:cNvPr id="19" name="Oval 3"/>
          <p:cNvSpPr>
            <a:spLocks/>
          </p:cNvSpPr>
          <p:nvPr/>
        </p:nvSpPr>
        <p:spPr bwMode="auto">
          <a:xfrm>
            <a:off x="7437524" y="2282174"/>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Menlo Regular" charset="0"/>
                <a:ea typeface="ＭＳ Ｐゴシック" charset="0"/>
                <a:cs typeface="Menlo Regular" charset="0"/>
                <a:sym typeface="Menlo Regular" charset="0"/>
              </a:rPr>
              <a:t>EthDst:A</a:t>
            </a: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TcpDst:22</a:t>
            </a:r>
          </a:p>
        </p:txBody>
      </p:sp>
      <p:sp>
        <p:nvSpPr>
          <p:cNvPr id="12"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52</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
        <p:nvSpPr>
          <p:cNvPr id="14" name="Rounded Rectangular Callout 13"/>
          <p:cNvSpPr/>
          <p:nvPr/>
        </p:nvSpPr>
        <p:spPr bwMode="auto">
          <a:xfrm>
            <a:off x="4586113" y="2878666"/>
            <a:ext cx="2441220" cy="550333"/>
          </a:xfrm>
          <a:prstGeom prst="wedgeRoundRectCallout">
            <a:avLst>
              <a:gd name="adj1" fmla="val 6005"/>
              <a:gd name="adj2" fmla="val -102955"/>
              <a:gd name="adj3" fmla="val 16667"/>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A security bug!</a:t>
            </a:r>
          </a:p>
        </p:txBody>
      </p:sp>
    </p:spTree>
    <p:extLst>
      <p:ext uri="{BB962C8B-B14F-4D97-AF65-F5344CB8AC3E}">
        <p14:creationId xmlns:p14="http://schemas.microsoft.com/office/powerpoint/2010/main" val="146152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OVS Approach: Using Exact Match</a:t>
            </a:r>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 {A:1,B:2,C:3,D:4}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def</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onPacketIn</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i</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f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22 ==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p.tcp_dst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drop</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rPr>
              <a:t>installRule</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({‘priority’:1,</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‘match’:</a:t>
            </a:r>
            <a:r>
              <a:rPr kumimoji="0" lang="nl-NL" sz="2000" b="1" i="0" u="none" strike="noStrike" kern="1200" cap="none" spc="0" normalizeH="0" baseline="0" noProof="0" dirty="0" err="1">
                <a:ln>
                  <a:noFill/>
                </a:ln>
                <a:solidFill>
                  <a:srgbClr val="FF0000"/>
                </a:solidFill>
                <a:effectLst/>
                <a:uLnTx/>
                <a:uFillTx/>
                <a:latin typeface="Menlo Regular"/>
                <a:ea typeface="ＭＳ Ｐゴシック" charset="0"/>
                <a:cs typeface="Menlo Regular"/>
              </a:rPr>
              <a:t>exactMatch</a:t>
            </a:r>
            <a:r>
              <a:rPr kumimoji="0" lang="nl-NL" sz="2000" b="1" i="0" u="none" strike="noStrike" kern="1200" cap="none" spc="0" normalizeH="0" baseline="0" noProof="0" dirty="0">
                <a:ln>
                  <a:noFill/>
                </a:ln>
                <a:solidFill>
                  <a:srgbClr val="FF0000"/>
                </a:solidFill>
                <a:effectLst/>
                <a:uLnTx/>
                <a:uFillTx/>
                <a:latin typeface="Menlo Regular"/>
                <a:ea typeface="ＭＳ Ｐゴシック" charset="0"/>
                <a:cs typeface="Menlo Regular"/>
              </a:rPr>
              <a:t>(p)</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‘action’:[]})</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else:</a:t>
            </a:r>
            <a:b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b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forward([</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p.eth_dst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installRule</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a:ln>
                  <a:noFill/>
                </a:ln>
                <a:solidFill>
                  <a:srgbClr val="000000"/>
                </a:solidFill>
                <a:effectLst/>
                <a:uLnTx/>
                <a:uFillTx/>
                <a:latin typeface="Menlo Regular"/>
                <a:ea typeface="ＭＳ Ｐゴシック" charset="0"/>
                <a:cs typeface="Menlo Regular"/>
                <a:sym typeface="Menlo Regular" charset="0"/>
              </a:rPr>
              <a:t>‘priority’:0,</a:t>
            </a:r>
            <a:br>
              <a:rPr kumimoji="0" lang="nl-NL" sz="2000" b="1" i="0" u="none" strike="noStrike" kern="1200" cap="none" spc="0" normalizeH="0" baseline="0" noProof="0" dirty="0">
                <a:ln>
                  <a:noFill/>
                </a:ln>
                <a:solidFill>
                  <a:srgbClr val="000000"/>
                </a:solidFill>
                <a:effectLst/>
                <a:uLnTx/>
                <a:uFillTx/>
                <a:latin typeface="Menlo Regular"/>
                <a:ea typeface="ＭＳ Ｐゴシック" charset="0"/>
                <a:cs typeface="Menlo Regular"/>
                <a:sym typeface="Menlo Regular" charset="0"/>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‘match’:</a:t>
            </a:r>
            <a:r>
              <a:rPr kumimoji="0" lang="nl-NL" sz="2000" b="1" i="0" u="none" strike="noStrike" kern="1200" cap="none" spc="0" normalizeH="0" baseline="0" noProof="0" dirty="0" err="1">
                <a:ln>
                  <a:noFill/>
                </a:ln>
                <a:solidFill>
                  <a:srgbClr val="FF0000"/>
                </a:solidFill>
                <a:effectLst/>
                <a:uLnTx/>
                <a:uFillTx/>
                <a:latin typeface="Menlo Regular"/>
                <a:ea typeface="ＭＳ Ｐゴシック" charset="0"/>
                <a:cs typeface="Menlo Regular"/>
              </a:rPr>
              <a:t>exactMatch</a:t>
            </a:r>
            <a:r>
              <a:rPr kumimoji="0" lang="nl-NL" sz="2000" b="1" i="0" u="none" strike="noStrike" kern="1200" cap="none" spc="0" normalizeH="0" baseline="0" noProof="0" dirty="0">
                <a:ln>
                  <a:noFill/>
                </a:ln>
                <a:solidFill>
                  <a:srgbClr val="FF0000"/>
                </a:solidFill>
                <a:effectLst/>
                <a:uLnTx/>
                <a:uFillTx/>
                <a:latin typeface="Menlo Regular"/>
                <a:ea typeface="ＭＳ Ｐゴシック" charset="0"/>
                <a:cs typeface="Menlo Regular"/>
              </a:rPr>
              <a:t>(p)</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‘action’:[</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hostTbl</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p.eth_dst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endParaRPr kumimoji="0" lang="en-US"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endParaRPr>
          </a:p>
        </p:txBody>
      </p:sp>
      <p:sp>
        <p:nvSpPr>
          <p:cNvPr id="4"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53</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29568221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Problems of OVS Approach</a:t>
            </a:r>
          </a:p>
        </p:txBody>
      </p:sp>
      <p:sp>
        <p:nvSpPr>
          <p:cNvPr id="3" name="Content Placeholder 2"/>
          <p:cNvSpPr>
            <a:spLocks noGrp="1"/>
          </p:cNvSpPr>
          <p:nvPr>
            <p:ph idx="1"/>
          </p:nvPr>
        </p:nvSpPr>
        <p:spPr>
          <a:xfrm>
            <a:off x="142122" y="4010770"/>
            <a:ext cx="8095415" cy="1728925"/>
          </a:xfrm>
        </p:spPr>
        <p:txBody>
          <a:bodyPr/>
          <a:lstStyle/>
          <a:p>
            <a:r>
              <a:rPr lang="en-US" dirty="0"/>
              <a:t>Each new TCP flow delayed for flow setup (10-100 </a:t>
            </a:r>
            <a:r>
              <a:rPr lang="en-US" dirty="0" err="1"/>
              <a:t>ms</a:t>
            </a:r>
            <a:r>
              <a:rPr lang="en-US" dirty="0"/>
              <a:t>)</a:t>
            </a:r>
          </a:p>
          <a:p>
            <a:r>
              <a:rPr lang="en-US" dirty="0"/>
              <a:t>Number of flow table rules may exceed capacity (typically a few thousands)</a:t>
            </a:r>
          </a:p>
        </p:txBody>
      </p:sp>
      <p:pic>
        <p:nvPicPr>
          <p:cNvPr id="5" name="Picture 4"/>
          <p:cNvPicPr>
            <a:picLocks noChangeAspect="1"/>
          </p:cNvPicPr>
          <p:nvPr/>
        </p:nvPicPr>
        <p:blipFill>
          <a:blip r:embed="rId2"/>
          <a:stretch>
            <a:fillRect/>
          </a:stretch>
        </p:blipFill>
        <p:spPr>
          <a:xfrm>
            <a:off x="0" y="995884"/>
            <a:ext cx="9144000" cy="2780464"/>
          </a:xfrm>
          <a:prstGeom prst="rect">
            <a:avLst/>
          </a:prstGeom>
        </p:spPr>
      </p:pic>
      <p:sp>
        <p:nvSpPr>
          <p:cNvPr id="6"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54</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21355968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Outline</a:t>
            </a:r>
          </a:p>
        </p:txBody>
      </p:sp>
      <p:sp>
        <p:nvSpPr>
          <p:cNvPr id="3" name="Content Placeholder 2"/>
          <p:cNvSpPr>
            <a:spLocks noGrp="1"/>
          </p:cNvSpPr>
          <p:nvPr>
            <p:ph idx="1"/>
          </p:nvPr>
        </p:nvSpPr>
        <p:spPr/>
        <p:txBody>
          <a:bodyPr/>
          <a:lstStyle/>
          <a:p>
            <a:pPr>
              <a:buClr>
                <a:srgbClr val="3333CC"/>
              </a:buClr>
              <a:buSzPct val="85000"/>
              <a:buFont typeface="Wingdings" charset="2"/>
              <a:buChar char="q"/>
              <a:defRPr/>
            </a:pPr>
            <a:r>
              <a:rPr lang="en-US" sz="2400" dirty="0">
                <a:latin typeface="Comic Sans MS" pitchFamily="66" charset="0"/>
              </a:rPr>
              <a:t>Admin and recap</a:t>
            </a:r>
          </a:p>
          <a:p>
            <a:pPr>
              <a:buClr>
                <a:srgbClr val="3333CC"/>
              </a:buClr>
              <a:buSzPct val="85000"/>
              <a:buFont typeface="Wingdings" charset="2"/>
              <a:buChar char="q"/>
              <a:defRPr/>
            </a:pPr>
            <a:r>
              <a:rPr lang="en-US" sz="2400" dirty="0">
                <a:latin typeface="Comic Sans MS" pitchFamily="66" charset="0"/>
              </a:rPr>
              <a:t>Link layer</a:t>
            </a:r>
          </a:p>
          <a:p>
            <a:pPr>
              <a:buClr>
                <a:srgbClr val="3333CC"/>
              </a:buClr>
              <a:buSzPct val="85000"/>
              <a:buFont typeface="Wingdings" charset="2"/>
              <a:buChar char="q"/>
              <a:defRPr/>
            </a:pPr>
            <a:r>
              <a:rPr lang="en-US" sz="2400" dirty="0">
                <a:latin typeface="Comic Sans MS" pitchFamily="66" charset="0"/>
              </a:rPr>
              <a:t>Software defined networking</a:t>
            </a:r>
          </a:p>
          <a:p>
            <a:pPr marL="800100" lvl="1" indent="-342900">
              <a:buClr>
                <a:srgbClr val="3333CC"/>
              </a:buClr>
              <a:buSzPct val="85000"/>
              <a:buFont typeface="Courier New" charset="0"/>
              <a:buChar char="o"/>
              <a:defRPr/>
            </a:pPr>
            <a:r>
              <a:rPr lang="en-US" sz="2400" dirty="0">
                <a:latin typeface="Comic Sans MS" pitchFamily="66" charset="0"/>
              </a:rPr>
              <a:t>Motivation: from simple forwarding to network functions</a:t>
            </a:r>
          </a:p>
          <a:p>
            <a:pPr marL="800100" lvl="1" indent="-342900">
              <a:buClr>
                <a:srgbClr val="3333CC"/>
              </a:buClr>
              <a:buSzPct val="85000"/>
              <a:buFont typeface="Courier New" charset="0"/>
              <a:buChar char="o"/>
              <a:defRPr/>
            </a:pPr>
            <a:r>
              <a:rPr lang="en-US" sz="2400" dirty="0">
                <a:latin typeface="Comic Sans MS" pitchFamily="66" charset="0"/>
              </a:rPr>
              <a:t>Design overview</a:t>
            </a:r>
          </a:p>
          <a:p>
            <a:pPr marL="800100" lvl="1" indent="-342900">
              <a:buClr>
                <a:srgbClr val="3333CC"/>
              </a:buClr>
              <a:buSzPct val="85000"/>
              <a:buFont typeface="Courier New" charset="0"/>
              <a:buChar char="o"/>
              <a:defRPr/>
            </a:pPr>
            <a:r>
              <a:rPr lang="en-US" sz="2400" dirty="0">
                <a:latin typeface="Comic Sans MS" pitchFamily="66" charset="0"/>
              </a:rPr>
              <a:t>Data path (</a:t>
            </a:r>
            <a:r>
              <a:rPr lang="en-US" sz="2400" dirty="0" err="1">
                <a:latin typeface="Comic Sans MS" pitchFamily="66" charset="0"/>
              </a:rPr>
              <a:t>OpenFlow</a:t>
            </a:r>
            <a:r>
              <a:rPr lang="en-US" sz="2400" dirty="0">
                <a:latin typeface="Comic Sans MS" pitchFamily="66" charset="0"/>
              </a:rPr>
              <a:t>)</a:t>
            </a:r>
          </a:p>
          <a:p>
            <a:pPr marL="800100" lvl="1" indent="-342900">
              <a:buClr>
                <a:srgbClr val="3333CC"/>
              </a:buClr>
              <a:buSzPct val="85000"/>
              <a:buFont typeface="Courier New" charset="0"/>
              <a:buChar char="o"/>
              <a:defRPr/>
            </a:pPr>
            <a:r>
              <a:rPr lang="en-US" sz="2400" dirty="0">
                <a:latin typeface="Comic Sans MS" pitchFamily="66" charset="0"/>
              </a:rPr>
              <a:t>Control path (programming model)</a:t>
            </a:r>
          </a:p>
          <a:p>
            <a:pPr marL="1200150" lvl="2" indent="-342900">
              <a:buClr>
                <a:srgbClr val="3333CC"/>
              </a:buClr>
              <a:buSzPct val="85000"/>
              <a:buFont typeface="Courier New" charset="0"/>
              <a:buChar char="o"/>
              <a:defRPr/>
            </a:pPr>
            <a:r>
              <a:rPr lang="en-US" sz="2400" dirty="0">
                <a:latin typeface="Comic Sans MS" pitchFamily="66" charset="0"/>
              </a:rPr>
              <a:t>Problems</a:t>
            </a:r>
          </a:p>
          <a:p>
            <a:pPr marL="1200150" lvl="2" indent="-342900">
              <a:buClr>
                <a:srgbClr val="3333CC"/>
              </a:buClr>
              <a:buSzPct val="85000"/>
              <a:buFont typeface="Courier New" charset="0"/>
              <a:buChar char="o"/>
              <a:defRPr/>
            </a:pPr>
            <a:r>
              <a:rPr lang="en-US" altLang="zh-CN" sz="2400" dirty="0">
                <a:solidFill>
                  <a:srgbClr val="FF0000"/>
                </a:solidFill>
                <a:latin typeface="Comic Sans MS" pitchFamily="66" charset="0"/>
              </a:rPr>
              <a:t>What</a:t>
            </a:r>
            <a:r>
              <a:rPr lang="zh-CN" altLang="en-US" sz="2400" dirty="0">
                <a:solidFill>
                  <a:srgbClr val="FF0000"/>
                </a:solidFill>
                <a:latin typeface="Comic Sans MS" pitchFamily="66" charset="0"/>
              </a:rPr>
              <a:t> </a:t>
            </a:r>
            <a:r>
              <a:rPr lang="en-US" altLang="zh-CN" sz="2400" dirty="0">
                <a:solidFill>
                  <a:srgbClr val="FF0000"/>
                </a:solidFill>
                <a:latin typeface="Comic Sans MS" pitchFamily="66" charset="0"/>
              </a:rPr>
              <a:t>would</a:t>
            </a:r>
            <a:r>
              <a:rPr lang="zh-CN" altLang="en-US" sz="2400" dirty="0">
                <a:solidFill>
                  <a:srgbClr val="FF0000"/>
                </a:solidFill>
                <a:latin typeface="Comic Sans MS" pitchFamily="66" charset="0"/>
              </a:rPr>
              <a:t> </a:t>
            </a:r>
            <a:r>
              <a:rPr lang="en-US" altLang="zh-CN" sz="2400" dirty="0">
                <a:solidFill>
                  <a:srgbClr val="FF0000"/>
                </a:solidFill>
                <a:latin typeface="Comic Sans MS" pitchFamily="66" charset="0"/>
              </a:rPr>
              <a:t>you</a:t>
            </a:r>
            <a:r>
              <a:rPr lang="zh-CN" altLang="en-US" sz="2400" dirty="0">
                <a:solidFill>
                  <a:srgbClr val="FF0000"/>
                </a:solidFill>
                <a:latin typeface="Comic Sans MS" pitchFamily="66" charset="0"/>
              </a:rPr>
              <a:t> </a:t>
            </a:r>
            <a:r>
              <a:rPr lang="en-US" altLang="zh-CN" sz="2400" dirty="0">
                <a:solidFill>
                  <a:srgbClr val="FF0000"/>
                </a:solidFill>
                <a:latin typeface="Comic Sans MS" pitchFamily="66" charset="0"/>
              </a:rPr>
              <a:t>do?</a:t>
            </a:r>
            <a:r>
              <a:rPr lang="zh-CN" altLang="en-US" sz="2400" dirty="0">
                <a:solidFill>
                  <a:srgbClr val="FF0000"/>
                </a:solidFill>
                <a:latin typeface="Comic Sans MS" pitchFamily="66" charset="0"/>
              </a:rPr>
              <a:t> </a:t>
            </a:r>
            <a:endParaRPr lang="en-US" sz="2400" dirty="0">
              <a:solidFill>
                <a:srgbClr val="FF0000"/>
              </a:solidFill>
              <a:latin typeface="Comic Sans MS" pitchFamily="66" charset="0"/>
            </a:endParaRPr>
          </a:p>
        </p:txBody>
      </p:sp>
      <p:sp>
        <p:nvSpPr>
          <p:cNvPr id="4"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55</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34714334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79073C7-521D-5140-95CC-AE42EB7926C5}" type="slidenum">
              <a:rPr kumimoji="0" lang="en-US" altLang="en-US" sz="1400" b="0" i="0" u="none" strike="noStrike" kern="1200" cap="none" spc="0" normalizeH="0" baseline="0" noProof="0">
                <a:ln>
                  <a:noFill/>
                </a:ln>
                <a:solidFill>
                  <a:srgbClr val="000000"/>
                </a:solidFill>
                <a:effectLst/>
                <a:uLnTx/>
                <a:uFillTx/>
                <a:latin typeface="Times New Roman"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56</a:t>
            </a:fld>
            <a:endParaRPr kumimoji="0" lang="en-US" altLang="en-US" sz="14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
        <p:nvSpPr>
          <p:cNvPr id="177154"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0" i="0" u="sng" strike="noStrike" kern="1200" cap="none" spc="0" normalizeH="0" baseline="0" noProof="0" dirty="0">
                <a:ln>
                  <a:noFill/>
                </a:ln>
                <a:solidFill>
                  <a:srgbClr val="3333CC"/>
                </a:solidFill>
                <a:effectLst/>
                <a:uLnTx/>
                <a:uFillTx/>
                <a:latin typeface="Comic Sans MS" charset="0"/>
                <a:ea typeface="ＭＳ Ｐゴシック" charset="-128"/>
                <a:cs typeface="+mn-cs"/>
              </a:rPr>
              <a:t>Outline</a:t>
            </a:r>
          </a:p>
        </p:txBody>
      </p:sp>
      <p:sp>
        <p:nvSpPr>
          <p:cNvPr id="22532" name="Rectangle 5"/>
          <p:cNvSpPr>
            <a:spLocks noChangeArrowheads="1"/>
          </p:cNvSpPr>
          <p:nvPr/>
        </p:nvSpPr>
        <p:spPr bwMode="auto">
          <a:xfrm>
            <a:off x="484188" y="1419225"/>
            <a:ext cx="8343900" cy="4648200"/>
          </a:xfrm>
          <a:prstGeom prst="rect">
            <a:avLst/>
          </a:prstGeom>
          <a:noFill/>
          <a:ln w="9525">
            <a:noFill/>
            <a:miter lim="800000"/>
            <a:headEnd/>
            <a:tailEnd/>
          </a:ln>
        </p:spPr>
        <p:txBody>
          <a:bodyPr/>
          <a:lstStyle/>
          <a:p>
            <a:pPr marL="342900" marR="0" lvl="0" indent="-342900" algn="l" defTabSz="914400" rtl="0" eaLnBrk="0" fontAlgn="base" latinLnBrk="0" hangingPunct="0">
              <a:lnSpc>
                <a:spcPct val="100000"/>
              </a:lnSpc>
              <a:spcBef>
                <a:spcPct val="20000"/>
              </a:spcBef>
              <a:spcAft>
                <a:spcPct val="0"/>
              </a:spcAft>
              <a:buClr>
                <a:srgbClr val="3333CC"/>
              </a:buClr>
              <a:buSzPct val="85000"/>
              <a:buFont typeface="Wingdings" charset="2"/>
              <a:buChar char="q"/>
              <a:tabLst/>
              <a:defRPr/>
            </a:pPr>
            <a:r>
              <a:rPr kumimoji="0" lang="en-US" sz="2400" b="0" i="0" u="none" strike="noStrike" kern="1200" cap="none" spc="0" normalizeH="0" baseline="0" noProof="0" dirty="0">
                <a:ln>
                  <a:noFill/>
                </a:ln>
                <a:solidFill>
                  <a:srgbClr val="000000"/>
                </a:solidFill>
                <a:effectLst/>
                <a:uLnTx/>
                <a:uFillTx/>
                <a:latin typeface="Comic Sans MS" pitchFamily="66" charset="0"/>
                <a:ea typeface=""/>
                <a:cs typeface="+mn-cs"/>
              </a:rPr>
              <a:t>Admin and recap</a:t>
            </a:r>
          </a:p>
          <a:p>
            <a:pPr marL="342900" marR="0" lvl="0" indent="-342900" algn="l" defTabSz="914400" rtl="0" eaLnBrk="0" fontAlgn="base" latinLnBrk="0" hangingPunct="0">
              <a:lnSpc>
                <a:spcPct val="100000"/>
              </a:lnSpc>
              <a:spcBef>
                <a:spcPct val="20000"/>
              </a:spcBef>
              <a:spcAft>
                <a:spcPct val="0"/>
              </a:spcAft>
              <a:buClr>
                <a:srgbClr val="3333CC"/>
              </a:buClr>
              <a:buSzPct val="85000"/>
              <a:buFont typeface="Wingdings" charset="2"/>
              <a:buChar char="q"/>
              <a:tabLst/>
              <a:defRPr/>
            </a:pPr>
            <a:r>
              <a:rPr kumimoji="0" lang="en-US" sz="2400" b="0" i="0" u="none" strike="noStrike" kern="1200" cap="none" spc="0" normalizeH="0" baseline="0" noProof="0" dirty="0">
                <a:ln>
                  <a:noFill/>
                </a:ln>
                <a:solidFill>
                  <a:srgbClr val="000000"/>
                </a:solidFill>
                <a:effectLst/>
                <a:uLnTx/>
                <a:uFillTx/>
                <a:latin typeface="Comic Sans MS" pitchFamily="66" charset="0"/>
                <a:ea typeface=""/>
                <a:cs typeface="+mn-cs"/>
              </a:rPr>
              <a:t>Link layer</a:t>
            </a:r>
          </a:p>
          <a:p>
            <a:pPr marL="342900" marR="0" lvl="0" indent="-342900" algn="l" defTabSz="914400" rtl="0" eaLnBrk="0" fontAlgn="base" latinLnBrk="0" hangingPunct="0">
              <a:lnSpc>
                <a:spcPct val="100000"/>
              </a:lnSpc>
              <a:spcBef>
                <a:spcPct val="20000"/>
              </a:spcBef>
              <a:spcAft>
                <a:spcPct val="0"/>
              </a:spcAft>
              <a:buClr>
                <a:srgbClr val="3333CC"/>
              </a:buClr>
              <a:buSzPct val="85000"/>
              <a:buFont typeface="Wingdings" charset="2"/>
              <a:buChar char="q"/>
              <a:tabLst/>
              <a:defRPr/>
            </a:pPr>
            <a:r>
              <a:rPr kumimoji="0" lang="en-US" sz="2400" b="0" i="0" u="none" strike="noStrike" kern="1200" cap="none" spc="0" normalizeH="0" baseline="0" noProof="0" dirty="0">
                <a:ln>
                  <a:noFill/>
                </a:ln>
                <a:solidFill>
                  <a:srgbClr val="000000"/>
                </a:solidFill>
                <a:effectLst/>
                <a:uLnTx/>
                <a:uFillTx/>
                <a:latin typeface="Comic Sans MS" pitchFamily="66" charset="0"/>
                <a:ea typeface=""/>
                <a:cs typeface="+mn-cs"/>
              </a:rPr>
              <a:t>Software defined networking</a:t>
            </a:r>
          </a:p>
          <a:p>
            <a:pPr marL="800100" marR="0" lvl="1" indent="-342900" algn="l" defTabSz="914400" rtl="0" eaLnBrk="0" fontAlgn="base" latinLnBrk="0" hangingPunct="0">
              <a:lnSpc>
                <a:spcPct val="100000"/>
              </a:lnSpc>
              <a:spcBef>
                <a:spcPct val="20000"/>
              </a:spcBef>
              <a:spcAft>
                <a:spcPct val="0"/>
              </a:spcAft>
              <a:buClr>
                <a:srgbClr val="3333CC"/>
              </a:buClr>
              <a:buSzPct val="85000"/>
              <a:buFont typeface="Courier New" charset="0"/>
              <a:buChar char="o"/>
              <a:tabLst/>
              <a:defRPr/>
            </a:pPr>
            <a:r>
              <a:rPr kumimoji="0" lang="en-US" sz="2400" b="0" i="0" u="none" strike="noStrike" kern="1200" cap="none" spc="0" normalizeH="0" baseline="0" noProof="0" dirty="0">
                <a:ln>
                  <a:noFill/>
                </a:ln>
                <a:solidFill>
                  <a:srgbClr val="000000"/>
                </a:solidFill>
                <a:effectLst/>
                <a:uLnTx/>
                <a:uFillTx/>
                <a:latin typeface="Comic Sans MS" pitchFamily="66" charset="0"/>
                <a:ea typeface=""/>
                <a:cs typeface="+mn-cs"/>
              </a:rPr>
              <a:t>Motivation: from simple forwarding to network functions</a:t>
            </a:r>
          </a:p>
          <a:p>
            <a:pPr marL="800100" marR="0" lvl="1" indent="-342900" algn="l" defTabSz="914400" rtl="0" eaLnBrk="0" fontAlgn="base" latinLnBrk="0" hangingPunct="0">
              <a:lnSpc>
                <a:spcPct val="100000"/>
              </a:lnSpc>
              <a:spcBef>
                <a:spcPct val="20000"/>
              </a:spcBef>
              <a:spcAft>
                <a:spcPct val="0"/>
              </a:spcAft>
              <a:buClr>
                <a:srgbClr val="3333CC"/>
              </a:buClr>
              <a:buSzPct val="85000"/>
              <a:buFont typeface="Courier New" charset="0"/>
              <a:buChar char="o"/>
              <a:tabLst/>
              <a:defRPr/>
            </a:pPr>
            <a:r>
              <a:rPr kumimoji="0" lang="en-US" sz="2400" b="0" i="0" u="none" strike="noStrike" kern="1200" cap="none" spc="0" normalizeH="0" baseline="0" noProof="0" dirty="0">
                <a:ln>
                  <a:noFill/>
                </a:ln>
                <a:solidFill>
                  <a:srgbClr val="000000"/>
                </a:solidFill>
                <a:effectLst/>
                <a:uLnTx/>
                <a:uFillTx/>
                <a:latin typeface="Comic Sans MS" pitchFamily="66" charset="0"/>
                <a:ea typeface=""/>
                <a:cs typeface="+mn-cs"/>
              </a:rPr>
              <a:t>Design overview</a:t>
            </a:r>
          </a:p>
          <a:p>
            <a:pPr marL="800100" marR="0" lvl="1" indent="-342900" algn="l" defTabSz="914400" rtl="0" eaLnBrk="0" fontAlgn="base" latinLnBrk="0" hangingPunct="0">
              <a:lnSpc>
                <a:spcPct val="100000"/>
              </a:lnSpc>
              <a:spcBef>
                <a:spcPct val="20000"/>
              </a:spcBef>
              <a:spcAft>
                <a:spcPct val="0"/>
              </a:spcAft>
              <a:buClr>
                <a:srgbClr val="3333CC"/>
              </a:buClr>
              <a:buSzPct val="85000"/>
              <a:buFont typeface="Courier New" charset="0"/>
              <a:buChar char="o"/>
              <a:tabLst/>
              <a:defRPr/>
            </a:pPr>
            <a:r>
              <a:rPr kumimoji="0" lang="en-US" sz="2400" b="0" i="0" u="none" strike="noStrike" kern="1200" cap="none" spc="0" normalizeH="0" baseline="0" noProof="0" dirty="0">
                <a:ln>
                  <a:noFill/>
                </a:ln>
                <a:solidFill>
                  <a:srgbClr val="000000"/>
                </a:solidFill>
                <a:effectLst/>
                <a:uLnTx/>
                <a:uFillTx/>
                <a:latin typeface="Comic Sans MS" pitchFamily="66" charset="0"/>
                <a:ea typeface=""/>
                <a:cs typeface="+mn-cs"/>
              </a:rPr>
              <a:t>Data path (</a:t>
            </a:r>
            <a:r>
              <a:rPr kumimoji="0" lang="en-US" sz="2400" b="0" i="0" u="none" strike="noStrike" kern="1200" cap="none" spc="0" normalizeH="0" baseline="0" noProof="0" dirty="0" err="1">
                <a:ln>
                  <a:noFill/>
                </a:ln>
                <a:solidFill>
                  <a:srgbClr val="000000"/>
                </a:solidFill>
                <a:effectLst/>
                <a:uLnTx/>
                <a:uFillTx/>
                <a:latin typeface="Comic Sans MS" pitchFamily="66" charset="0"/>
                <a:ea typeface=""/>
                <a:cs typeface="+mn-cs"/>
              </a:rPr>
              <a:t>OpenFlow</a:t>
            </a:r>
            <a:r>
              <a:rPr kumimoji="0" lang="en-US" sz="2400" b="0" i="0" u="none" strike="noStrike" kern="1200" cap="none" spc="0" normalizeH="0" baseline="0" noProof="0" dirty="0">
                <a:ln>
                  <a:noFill/>
                </a:ln>
                <a:solidFill>
                  <a:srgbClr val="000000"/>
                </a:solidFill>
                <a:effectLst/>
                <a:uLnTx/>
                <a:uFillTx/>
                <a:latin typeface="Comic Sans MS" pitchFamily="66" charset="0"/>
                <a:ea typeface=""/>
                <a:cs typeface="+mn-cs"/>
              </a:rPr>
              <a:t>)</a:t>
            </a:r>
          </a:p>
          <a:p>
            <a:pPr marL="800100" marR="0" lvl="1" indent="-342900" algn="l" defTabSz="914400" rtl="0" eaLnBrk="0" fontAlgn="base" latinLnBrk="0" hangingPunct="0">
              <a:lnSpc>
                <a:spcPct val="100000"/>
              </a:lnSpc>
              <a:spcBef>
                <a:spcPct val="20000"/>
              </a:spcBef>
              <a:spcAft>
                <a:spcPct val="0"/>
              </a:spcAft>
              <a:buClr>
                <a:srgbClr val="3333CC"/>
              </a:buClr>
              <a:buSzPct val="85000"/>
              <a:buFont typeface="Courier New" charset="0"/>
              <a:buChar char="o"/>
              <a:tabLst/>
              <a:defRPr/>
            </a:pPr>
            <a:r>
              <a:rPr kumimoji="0" lang="en-US" sz="2400" b="0" i="0" u="none" strike="noStrike" kern="1200" cap="none" spc="0" normalizeH="0" baseline="0" noProof="0" dirty="0">
                <a:ln>
                  <a:noFill/>
                </a:ln>
                <a:solidFill>
                  <a:srgbClr val="000000"/>
                </a:solidFill>
                <a:effectLst/>
                <a:uLnTx/>
                <a:uFillTx/>
                <a:latin typeface="Comic Sans MS" pitchFamily="66" charset="0"/>
                <a:ea typeface=""/>
                <a:cs typeface="+mn-cs"/>
              </a:rPr>
              <a:t>Control path (programming model)</a:t>
            </a:r>
            <a:r>
              <a:rPr kumimoji="0" lang="zh-CN" altLang="en-US" sz="2400" b="0" i="0" u="none" strike="noStrike" kern="1200" cap="none" spc="0" normalizeH="0" baseline="0" noProof="0" dirty="0">
                <a:ln>
                  <a:noFill/>
                </a:ln>
                <a:solidFill>
                  <a:srgbClr val="000000"/>
                </a:solidFill>
                <a:effectLst/>
                <a:uLnTx/>
                <a:uFillTx/>
                <a:latin typeface="Comic Sans MS" pitchFamily="66" charset="0"/>
                <a:ea typeface=""/>
                <a:cs typeface="+mn-cs"/>
              </a:rPr>
              <a:t> </a:t>
            </a:r>
            <a:r>
              <a:rPr kumimoji="0" lang="en-US" altLang="zh-CN" sz="2400" b="0" i="0" u="none" strike="noStrike" kern="1200" cap="none" spc="0" normalizeH="0" baseline="0" noProof="0" dirty="0">
                <a:ln>
                  <a:noFill/>
                </a:ln>
                <a:solidFill>
                  <a:srgbClr val="000000"/>
                </a:solidFill>
                <a:effectLst/>
                <a:uLnTx/>
                <a:uFillTx/>
                <a:latin typeface="Comic Sans MS" pitchFamily="66" charset="0"/>
                <a:ea typeface=""/>
                <a:cs typeface="+mn-cs"/>
              </a:rPr>
              <a:t>[Optional]</a:t>
            </a:r>
          </a:p>
          <a:p>
            <a:pPr marL="342900" indent="-342900">
              <a:spcBef>
                <a:spcPct val="20000"/>
              </a:spcBef>
              <a:buClr>
                <a:srgbClr val="3333CC"/>
              </a:buClr>
              <a:buSzPct val="85000"/>
              <a:buFont typeface="Wingdings" pitchFamily="2" charset="2"/>
              <a:buChar char="q"/>
              <a:defRPr/>
            </a:pPr>
            <a:r>
              <a:rPr lang="en-US" altLang="zh-CN" dirty="0">
                <a:solidFill>
                  <a:srgbClr val="000000"/>
                </a:solidFill>
                <a:latin typeface="Comic Sans MS" pitchFamily="66" charset="0"/>
                <a:ea typeface=""/>
              </a:rPr>
              <a:t>Course</a:t>
            </a:r>
            <a:r>
              <a:rPr lang="zh-CN" altLang="en-US" dirty="0">
                <a:solidFill>
                  <a:srgbClr val="000000"/>
                </a:solidFill>
                <a:latin typeface="Comic Sans MS" pitchFamily="66" charset="0"/>
                <a:ea typeface=""/>
              </a:rPr>
              <a:t> </a:t>
            </a:r>
            <a:r>
              <a:rPr lang="en-US" altLang="zh-CN" dirty="0">
                <a:solidFill>
                  <a:srgbClr val="000000"/>
                </a:solidFill>
                <a:latin typeface="Comic Sans MS" pitchFamily="66" charset="0"/>
                <a:ea typeface=""/>
              </a:rPr>
              <a:t>Summary</a:t>
            </a:r>
            <a:endParaRPr kumimoji="0" lang="en-US" b="0" i="0" u="none" strike="noStrike" kern="1200" cap="none" spc="0" normalizeH="0" baseline="0" noProof="0" dirty="0">
              <a:ln>
                <a:noFill/>
              </a:ln>
              <a:solidFill>
                <a:srgbClr val="000000"/>
              </a:solidFill>
              <a:effectLst/>
              <a:uLnTx/>
              <a:uFillTx/>
              <a:latin typeface="Comic Sans MS" pitchFamily="66" charset="0"/>
              <a:ea typeface=""/>
              <a:cs typeface="+mn-cs"/>
            </a:endParaRPr>
          </a:p>
        </p:txBody>
      </p:sp>
    </p:spTree>
    <p:extLst>
      <p:ext uri="{BB962C8B-B14F-4D97-AF65-F5344CB8AC3E}">
        <p14:creationId xmlns:p14="http://schemas.microsoft.com/office/powerpoint/2010/main" val="26297460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a:xfrm>
            <a:off x="533400" y="228600"/>
            <a:ext cx="8034338" cy="1143000"/>
          </a:xfrm>
        </p:spPr>
        <p:txBody>
          <a:bodyPr/>
          <a:lstStyle/>
          <a:p>
            <a:pPr>
              <a:defRPr/>
            </a:pPr>
            <a:r>
              <a:rPr lang="en-US" sz="3200" i="1" dirty="0">
                <a:solidFill>
                  <a:srgbClr val="C00000"/>
                </a:solidFill>
                <a:cs typeface="+mj-cs"/>
              </a:rPr>
              <a:t>Synthesis: </a:t>
            </a:r>
            <a:r>
              <a:rPr lang="en-US" altLang="zh-CN" sz="3200" dirty="0">
                <a:cs typeface="+mj-cs"/>
              </a:rPr>
              <a:t>A</a:t>
            </a:r>
            <a:r>
              <a:rPr lang="en-US" sz="3200" dirty="0">
                <a:cs typeface="+mj-cs"/>
              </a:rPr>
              <a:t> </a:t>
            </a:r>
            <a:r>
              <a:rPr lang="en-US" altLang="zh-CN" sz="3200" dirty="0">
                <a:cs typeface="+mj-cs"/>
              </a:rPr>
              <a:t>D</a:t>
            </a:r>
            <a:r>
              <a:rPr lang="en-US" sz="3200" dirty="0">
                <a:cs typeface="+mj-cs"/>
              </a:rPr>
              <a:t>ay in the </a:t>
            </a:r>
            <a:r>
              <a:rPr lang="en-US" altLang="zh-CN" sz="3200" dirty="0">
                <a:cs typeface="+mj-cs"/>
              </a:rPr>
              <a:t>L</a:t>
            </a:r>
            <a:r>
              <a:rPr lang="en-US" sz="3200" dirty="0">
                <a:cs typeface="+mj-cs"/>
              </a:rPr>
              <a:t>ife of </a:t>
            </a:r>
            <a:r>
              <a:rPr lang="en-US" altLang="zh-CN" sz="3200" dirty="0">
                <a:cs typeface="+mj-cs"/>
              </a:rPr>
              <a:t>a</a:t>
            </a:r>
            <a:r>
              <a:rPr lang="en-US" sz="3200" dirty="0">
                <a:cs typeface="+mj-cs"/>
              </a:rPr>
              <a:t> </a:t>
            </a:r>
            <a:r>
              <a:rPr lang="en-US" altLang="zh-CN" sz="3200" dirty="0">
                <a:cs typeface="+mj-cs"/>
              </a:rPr>
              <a:t>W</a:t>
            </a:r>
            <a:r>
              <a:rPr lang="en-US" sz="3200" dirty="0">
                <a:cs typeface="+mj-cs"/>
              </a:rPr>
              <a:t>eb </a:t>
            </a:r>
            <a:r>
              <a:rPr lang="en-US" altLang="zh-CN" sz="3200" dirty="0">
                <a:cs typeface="+mj-cs"/>
              </a:rPr>
              <a:t>R</a:t>
            </a:r>
            <a:r>
              <a:rPr lang="en-US" sz="3200" dirty="0">
                <a:cs typeface="+mj-cs"/>
              </a:rPr>
              <a:t>equest</a:t>
            </a:r>
          </a:p>
        </p:txBody>
      </p:sp>
      <p:sp>
        <p:nvSpPr>
          <p:cNvPr id="86021" name="Rectangle 3"/>
          <p:cNvSpPr>
            <a:spLocks noGrp="1" noChangeArrowheads="1"/>
          </p:cNvSpPr>
          <p:nvPr>
            <p:ph type="body" idx="1"/>
          </p:nvPr>
        </p:nvSpPr>
        <p:spPr>
          <a:xfrm>
            <a:off x="533400" y="1338263"/>
            <a:ext cx="7772400" cy="4648200"/>
          </a:xfrm>
        </p:spPr>
        <p:txBody>
          <a:bodyPr/>
          <a:lstStyle/>
          <a:p>
            <a:pPr>
              <a:buFont typeface="Wingdings" pitchFamily="2" charset="2"/>
              <a:buChar char="q"/>
              <a:defRPr/>
            </a:pPr>
            <a:r>
              <a:rPr lang="en-US" dirty="0">
                <a:cs typeface="+mn-cs"/>
              </a:rPr>
              <a:t>journey down protocol stack complete!</a:t>
            </a:r>
          </a:p>
          <a:p>
            <a:pPr lvl="1">
              <a:buFont typeface="Courier New" panose="02070309020205020404" pitchFamily="49" charset="0"/>
              <a:buChar char="o"/>
              <a:defRPr/>
            </a:pPr>
            <a:r>
              <a:rPr lang="en-US" dirty="0"/>
              <a:t>application, transport, network, link</a:t>
            </a:r>
          </a:p>
          <a:p>
            <a:pPr>
              <a:buFont typeface="Wingdings" pitchFamily="2" charset="2"/>
              <a:buChar char="q"/>
              <a:defRPr/>
            </a:pPr>
            <a:r>
              <a:rPr lang="en-US" dirty="0">
                <a:cs typeface="+mn-cs"/>
              </a:rPr>
              <a:t>putting-it-all-together: synthesis!</a:t>
            </a:r>
          </a:p>
          <a:p>
            <a:pPr lvl="1">
              <a:buFont typeface="Courier New" panose="02070309020205020404" pitchFamily="49" charset="0"/>
              <a:buChar char="o"/>
              <a:defRPr/>
            </a:pPr>
            <a:r>
              <a:rPr lang="en-US" i="1" dirty="0">
                <a:solidFill>
                  <a:srgbClr val="C00000"/>
                </a:solidFill>
              </a:rPr>
              <a:t>goal:</a:t>
            </a:r>
            <a:r>
              <a:rPr lang="en-US" dirty="0">
                <a:solidFill>
                  <a:srgbClr val="C00000"/>
                </a:solidFill>
              </a:rPr>
              <a:t> </a:t>
            </a:r>
            <a:r>
              <a:rPr lang="en-US" dirty="0"/>
              <a:t>identify, review, understand protocols (at all layers) involved in seemingly simple scenario: requesting www page</a:t>
            </a:r>
          </a:p>
          <a:p>
            <a:pPr lvl="1">
              <a:buFont typeface="Courier New" panose="02070309020205020404" pitchFamily="49" charset="0"/>
              <a:buChar char="o"/>
              <a:defRPr/>
            </a:pPr>
            <a:r>
              <a:rPr lang="en-US" i="1" dirty="0">
                <a:solidFill>
                  <a:srgbClr val="C00000"/>
                </a:solidFill>
              </a:rPr>
              <a:t>scenario:</a:t>
            </a:r>
            <a:r>
              <a:rPr lang="en-US" dirty="0">
                <a:solidFill>
                  <a:srgbClr val="C00000"/>
                </a:solidFill>
              </a:rPr>
              <a:t> </a:t>
            </a:r>
            <a:r>
              <a:rPr lang="en-US" dirty="0"/>
              <a:t>student attaches laptop to campus network, requests/receives </a:t>
            </a:r>
            <a:r>
              <a:rPr lang="en-US" dirty="0" err="1"/>
              <a:t>www.</a:t>
            </a:r>
            <a:r>
              <a:rPr lang="en-US" altLang="zh-CN" dirty="0" err="1"/>
              <a:t>tencent</a:t>
            </a:r>
            <a:r>
              <a:rPr lang="en-US" dirty="0" err="1"/>
              <a:t>.com</a:t>
            </a:r>
            <a:r>
              <a:rPr lang="en-US" dirty="0"/>
              <a:t> </a:t>
            </a:r>
          </a:p>
          <a:p>
            <a:pPr>
              <a:buFont typeface="Wingdings" pitchFamily="2" charset="2"/>
              <a:buChar char="q"/>
              <a:defRPr/>
            </a:pPr>
            <a:endParaRPr lang="en-US" dirty="0">
              <a:cs typeface="+mn-cs"/>
            </a:endParaRPr>
          </a:p>
          <a:p>
            <a:pPr>
              <a:buFont typeface="Wingdings" pitchFamily="2" charset="2"/>
              <a:buChar char="q"/>
              <a:defRPr/>
            </a:pPr>
            <a:endParaRPr lang="en-US" dirty="0">
              <a:cs typeface="+mn-cs"/>
            </a:endParaRP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57</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2449676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3" name="Freeform 406"/>
          <p:cNvSpPr>
            <a:spLocks/>
          </p:cNvSpPr>
          <p:nvPr/>
        </p:nvSpPr>
        <p:spPr bwMode="auto">
          <a:xfrm>
            <a:off x="4751388" y="706438"/>
            <a:ext cx="3894137" cy="3192462"/>
          </a:xfrm>
          <a:custGeom>
            <a:avLst/>
            <a:gdLst>
              <a:gd name="T0" fmla="*/ 2147483647 w 2453"/>
              <a:gd name="T1" fmla="*/ 2147483647 h 2011"/>
              <a:gd name="T2" fmla="*/ 2147483647 w 2453"/>
              <a:gd name="T3" fmla="*/ 2147483647 h 2011"/>
              <a:gd name="T4" fmla="*/ 2147483647 w 2453"/>
              <a:gd name="T5" fmla="*/ 2147483647 h 2011"/>
              <a:gd name="T6" fmla="*/ 2147483647 w 2453"/>
              <a:gd name="T7" fmla="*/ 2147483647 h 2011"/>
              <a:gd name="T8" fmla="*/ 2147483647 w 2453"/>
              <a:gd name="T9" fmla="*/ 2147483647 h 2011"/>
              <a:gd name="T10" fmla="*/ 2147483647 w 2453"/>
              <a:gd name="T11" fmla="*/ 2147483647 h 2011"/>
              <a:gd name="T12" fmla="*/ 2147483647 w 2453"/>
              <a:gd name="T13" fmla="*/ 2147483647 h 2011"/>
              <a:gd name="T14" fmla="*/ 2147483647 w 2453"/>
              <a:gd name="T15" fmla="*/ 2147483647 h 2011"/>
              <a:gd name="T16" fmla="*/ 2147483647 w 2453"/>
              <a:gd name="T17" fmla="*/ 2147483647 h 2011"/>
              <a:gd name="T18" fmla="*/ 2147483647 w 2453"/>
              <a:gd name="T19" fmla="*/ 2147483647 h 2011"/>
              <a:gd name="T20" fmla="*/ 2147483647 w 2453"/>
              <a:gd name="T21" fmla="*/ 2147483647 h 2011"/>
              <a:gd name="T22" fmla="*/ 2147483647 w 2453"/>
              <a:gd name="T23" fmla="*/ 2147483647 h 2011"/>
              <a:gd name="T24" fmla="*/ 2147483647 w 2453"/>
              <a:gd name="T25" fmla="*/ 2147483647 h 2011"/>
              <a:gd name="T26" fmla="*/ 2147483647 w 2453"/>
              <a:gd name="T27" fmla="*/ 2147483647 h 2011"/>
              <a:gd name="T28" fmla="*/ 2147483647 w 2453"/>
              <a:gd name="T29" fmla="*/ 2147483647 h 2011"/>
              <a:gd name="T30" fmla="*/ 2147483647 w 2453"/>
              <a:gd name="T31" fmla="*/ 2147483647 h 2011"/>
              <a:gd name="T32" fmla="*/ 2147483647 w 2453"/>
              <a:gd name="T33" fmla="*/ 2147483647 h 2011"/>
              <a:gd name="T34" fmla="*/ 2147483647 w 2453"/>
              <a:gd name="T35" fmla="*/ 2147483647 h 2011"/>
              <a:gd name="T36" fmla="*/ 2147483647 w 2453"/>
              <a:gd name="T37" fmla="*/ 2147483647 h 2011"/>
              <a:gd name="T38" fmla="*/ 2147483647 w 2453"/>
              <a:gd name="T39" fmla="*/ 2147483647 h 2011"/>
              <a:gd name="T40" fmla="*/ 2147483647 w 2453"/>
              <a:gd name="T41" fmla="*/ 2147483647 h 2011"/>
              <a:gd name="T42" fmla="*/ 2147483647 w 2453"/>
              <a:gd name="T43" fmla="*/ 2147483647 h 2011"/>
              <a:gd name="T44" fmla="*/ 2147483647 w 2453"/>
              <a:gd name="T45" fmla="*/ 2147483647 h 2011"/>
              <a:gd name="T46" fmla="*/ 2147483647 w 2453"/>
              <a:gd name="T47" fmla="*/ 2147483647 h 20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453" h="2011">
                <a:moveTo>
                  <a:pt x="84" y="632"/>
                </a:moveTo>
                <a:cubicBezTo>
                  <a:pt x="51" y="704"/>
                  <a:pt x="28" y="747"/>
                  <a:pt x="16" y="809"/>
                </a:cubicBezTo>
                <a:cubicBezTo>
                  <a:pt x="4" y="871"/>
                  <a:pt x="0" y="949"/>
                  <a:pt x="9" y="1005"/>
                </a:cubicBezTo>
                <a:cubicBezTo>
                  <a:pt x="18" y="1061"/>
                  <a:pt x="44" y="1087"/>
                  <a:pt x="70" y="1147"/>
                </a:cubicBezTo>
                <a:cubicBezTo>
                  <a:pt x="96" y="1207"/>
                  <a:pt x="130" y="1314"/>
                  <a:pt x="165" y="1364"/>
                </a:cubicBezTo>
                <a:cubicBezTo>
                  <a:pt x="200" y="1414"/>
                  <a:pt x="216" y="1402"/>
                  <a:pt x="280" y="1446"/>
                </a:cubicBezTo>
                <a:cubicBezTo>
                  <a:pt x="344" y="1490"/>
                  <a:pt x="404" y="1587"/>
                  <a:pt x="549" y="1627"/>
                </a:cubicBezTo>
                <a:cubicBezTo>
                  <a:pt x="694" y="1667"/>
                  <a:pt x="987" y="1631"/>
                  <a:pt x="1152" y="1687"/>
                </a:cubicBezTo>
                <a:cubicBezTo>
                  <a:pt x="1317" y="1743"/>
                  <a:pt x="1455" y="1919"/>
                  <a:pt x="1542" y="1965"/>
                </a:cubicBezTo>
                <a:cubicBezTo>
                  <a:pt x="1629" y="2011"/>
                  <a:pt x="1610" y="1968"/>
                  <a:pt x="1675" y="1965"/>
                </a:cubicBezTo>
                <a:cubicBezTo>
                  <a:pt x="1740" y="1962"/>
                  <a:pt x="1816" y="1974"/>
                  <a:pt x="1933" y="1945"/>
                </a:cubicBezTo>
                <a:cubicBezTo>
                  <a:pt x="2050" y="1916"/>
                  <a:pt x="2299" y="1866"/>
                  <a:pt x="2376" y="1793"/>
                </a:cubicBezTo>
                <a:cubicBezTo>
                  <a:pt x="2453" y="1720"/>
                  <a:pt x="2410" y="1591"/>
                  <a:pt x="2396" y="1508"/>
                </a:cubicBezTo>
                <a:cubicBezTo>
                  <a:pt x="2382" y="1425"/>
                  <a:pt x="2301" y="1408"/>
                  <a:pt x="2293" y="1297"/>
                </a:cubicBezTo>
                <a:cubicBezTo>
                  <a:pt x="2285" y="1186"/>
                  <a:pt x="2339" y="950"/>
                  <a:pt x="2347" y="843"/>
                </a:cubicBezTo>
                <a:cubicBezTo>
                  <a:pt x="2355" y="736"/>
                  <a:pt x="2368" y="717"/>
                  <a:pt x="2340" y="653"/>
                </a:cubicBezTo>
                <a:cubicBezTo>
                  <a:pt x="2312" y="589"/>
                  <a:pt x="2247" y="537"/>
                  <a:pt x="2177" y="456"/>
                </a:cubicBezTo>
                <a:cubicBezTo>
                  <a:pt x="2107" y="375"/>
                  <a:pt x="2016" y="235"/>
                  <a:pt x="1920" y="165"/>
                </a:cubicBezTo>
                <a:cubicBezTo>
                  <a:pt x="1824" y="95"/>
                  <a:pt x="1716" y="61"/>
                  <a:pt x="1601" y="36"/>
                </a:cubicBezTo>
                <a:cubicBezTo>
                  <a:pt x="1486" y="11"/>
                  <a:pt x="1343" y="0"/>
                  <a:pt x="1229" y="16"/>
                </a:cubicBezTo>
                <a:cubicBezTo>
                  <a:pt x="1115" y="32"/>
                  <a:pt x="1042" y="90"/>
                  <a:pt x="917" y="131"/>
                </a:cubicBezTo>
                <a:cubicBezTo>
                  <a:pt x="792" y="172"/>
                  <a:pt x="595" y="219"/>
                  <a:pt x="477" y="260"/>
                </a:cubicBezTo>
                <a:cubicBezTo>
                  <a:pt x="359" y="301"/>
                  <a:pt x="280" y="311"/>
                  <a:pt x="212" y="375"/>
                </a:cubicBezTo>
                <a:cubicBezTo>
                  <a:pt x="144" y="439"/>
                  <a:pt x="117" y="560"/>
                  <a:pt x="84" y="632"/>
                </a:cubicBezTo>
                <a:close/>
              </a:path>
            </a:pathLst>
          </a:custGeom>
          <a:solidFill>
            <a:srgbClr val="00CCFF"/>
          </a:soli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sp>
        <p:nvSpPr>
          <p:cNvPr id="87045" name="Rectangle 2"/>
          <p:cNvSpPr>
            <a:spLocks noGrp="1" noChangeArrowheads="1"/>
          </p:cNvSpPr>
          <p:nvPr>
            <p:ph type="title"/>
          </p:nvPr>
        </p:nvSpPr>
        <p:spPr>
          <a:xfrm>
            <a:off x="533400" y="96838"/>
            <a:ext cx="8034338" cy="973137"/>
          </a:xfrm>
        </p:spPr>
        <p:txBody>
          <a:bodyPr/>
          <a:lstStyle/>
          <a:p>
            <a:pPr>
              <a:defRPr/>
            </a:pPr>
            <a:r>
              <a:rPr lang="en-US" sz="3200" dirty="0">
                <a:latin typeface="+mn-lt"/>
                <a:cs typeface="+mj-cs"/>
              </a:rPr>
              <a:t>A </a:t>
            </a:r>
            <a:r>
              <a:rPr lang="en-US" altLang="zh-CN" sz="3200" dirty="0">
                <a:latin typeface="+mn-lt"/>
                <a:cs typeface="+mj-cs"/>
              </a:rPr>
              <a:t>D</a:t>
            </a:r>
            <a:r>
              <a:rPr lang="en-US" sz="3200" dirty="0">
                <a:latin typeface="+mn-lt"/>
                <a:cs typeface="+mj-cs"/>
              </a:rPr>
              <a:t>ay in the </a:t>
            </a:r>
            <a:r>
              <a:rPr lang="en-US" altLang="zh-CN" sz="3200" dirty="0">
                <a:latin typeface="+mn-lt"/>
                <a:cs typeface="+mj-cs"/>
              </a:rPr>
              <a:t>L</a:t>
            </a:r>
            <a:r>
              <a:rPr lang="en-US" sz="3200" dirty="0">
                <a:latin typeface="+mn-lt"/>
                <a:cs typeface="+mj-cs"/>
              </a:rPr>
              <a:t>ife: </a:t>
            </a:r>
            <a:r>
              <a:rPr lang="en-US" altLang="zh-CN" sz="3200" dirty="0">
                <a:latin typeface="+mn-lt"/>
                <a:cs typeface="+mj-cs"/>
              </a:rPr>
              <a:t>S</a:t>
            </a:r>
            <a:r>
              <a:rPr lang="en-US" sz="3200" dirty="0">
                <a:latin typeface="+mn-lt"/>
                <a:cs typeface="+mj-cs"/>
              </a:rPr>
              <a:t>cenario</a:t>
            </a:r>
          </a:p>
        </p:txBody>
      </p:sp>
      <p:sp>
        <p:nvSpPr>
          <p:cNvPr id="209925" name="Freeform 3"/>
          <p:cNvSpPr>
            <a:spLocks/>
          </p:cNvSpPr>
          <p:nvPr/>
        </p:nvSpPr>
        <p:spPr bwMode="auto">
          <a:xfrm>
            <a:off x="611188"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nvGrpSpPr>
          <p:cNvPr id="209926" name="Group 4"/>
          <p:cNvGrpSpPr>
            <a:grpSpLocks/>
          </p:cNvGrpSpPr>
          <p:nvPr/>
        </p:nvGrpSpPr>
        <p:grpSpPr bwMode="auto">
          <a:xfrm>
            <a:off x="5383213" y="2679700"/>
            <a:ext cx="757237" cy="379413"/>
            <a:chOff x="2466" y="2026"/>
            <a:chExt cx="477" cy="282"/>
          </a:xfrm>
        </p:grpSpPr>
        <p:sp>
          <p:nvSpPr>
            <p:cNvPr id="210197" name="Oval 5"/>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0198" name="Line 6"/>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99" name="Rectangle 7"/>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0200" name="Oval 8"/>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0201" name="Group 9"/>
            <p:cNvGrpSpPr>
              <a:grpSpLocks/>
            </p:cNvGrpSpPr>
            <p:nvPr/>
          </p:nvGrpSpPr>
          <p:grpSpPr bwMode="auto">
            <a:xfrm>
              <a:off x="2581" y="2061"/>
              <a:ext cx="236" cy="94"/>
              <a:chOff x="2848" y="848"/>
              <a:chExt cx="140" cy="98"/>
            </a:xfrm>
          </p:grpSpPr>
          <p:sp>
            <p:nvSpPr>
              <p:cNvPr id="210208" name="Line 1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209" name="Line 1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210" name="Line 1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10202" name="Group 13"/>
            <p:cNvGrpSpPr>
              <a:grpSpLocks/>
            </p:cNvGrpSpPr>
            <p:nvPr/>
          </p:nvGrpSpPr>
          <p:grpSpPr bwMode="auto">
            <a:xfrm flipV="1">
              <a:off x="2581" y="2060"/>
              <a:ext cx="236" cy="94"/>
              <a:chOff x="2848" y="848"/>
              <a:chExt cx="140" cy="98"/>
            </a:xfrm>
          </p:grpSpPr>
          <p:sp>
            <p:nvSpPr>
              <p:cNvPr id="210205" name="Line 14"/>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206" name="Line 15"/>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207" name="Line 16"/>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10203" name="Line 17"/>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204" name="Line 18"/>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09927" name="Group 19"/>
          <p:cNvGrpSpPr>
            <a:grpSpLocks/>
          </p:cNvGrpSpPr>
          <p:nvPr/>
        </p:nvGrpSpPr>
        <p:grpSpPr bwMode="auto">
          <a:xfrm>
            <a:off x="6748463" y="2425700"/>
            <a:ext cx="757237" cy="379413"/>
            <a:chOff x="2466" y="2026"/>
            <a:chExt cx="477" cy="282"/>
          </a:xfrm>
        </p:grpSpPr>
        <p:sp>
          <p:nvSpPr>
            <p:cNvPr id="210183" name="Oval 20"/>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0184" name="Line 21"/>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85" name="Rectangle 22"/>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0186" name="Oval 23"/>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0187" name="Group 24"/>
            <p:cNvGrpSpPr>
              <a:grpSpLocks/>
            </p:cNvGrpSpPr>
            <p:nvPr/>
          </p:nvGrpSpPr>
          <p:grpSpPr bwMode="auto">
            <a:xfrm>
              <a:off x="2581" y="2061"/>
              <a:ext cx="236" cy="94"/>
              <a:chOff x="2848" y="848"/>
              <a:chExt cx="140" cy="98"/>
            </a:xfrm>
          </p:grpSpPr>
          <p:sp>
            <p:nvSpPr>
              <p:cNvPr id="210194" name="Line 2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95" name="Line 2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96" name="Line 2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10188" name="Group 28"/>
            <p:cNvGrpSpPr>
              <a:grpSpLocks/>
            </p:cNvGrpSpPr>
            <p:nvPr/>
          </p:nvGrpSpPr>
          <p:grpSpPr bwMode="auto">
            <a:xfrm flipV="1">
              <a:off x="2581" y="2060"/>
              <a:ext cx="236" cy="94"/>
              <a:chOff x="2848" y="848"/>
              <a:chExt cx="140" cy="98"/>
            </a:xfrm>
          </p:grpSpPr>
          <p:sp>
            <p:nvSpPr>
              <p:cNvPr id="210191" name="Line 29"/>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92" name="Line 30"/>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93" name="Line 31"/>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10189" name="Line 32"/>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90" name="Line 33"/>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09928" name="Text Box 34"/>
          <p:cNvSpPr txBox="1">
            <a:spLocks noChangeArrowheads="1"/>
          </p:cNvSpPr>
          <p:nvPr/>
        </p:nvSpPr>
        <p:spPr bwMode="auto">
          <a:xfrm>
            <a:off x="5364163" y="1762125"/>
            <a:ext cx="1811337"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Comcast network </a:t>
            </a:r>
          </a:p>
          <a:p>
            <a:pPr eaLnBrk="1" hangingPunct="1"/>
            <a:r>
              <a:rPr lang="en-US" sz="1600" i="0" dirty="0">
                <a:solidFill>
                  <a:srgbClr val="000000"/>
                </a:solidFill>
                <a:latin typeface="Arial" charset="0"/>
              </a:rPr>
              <a:t>68.80.0.0/13</a:t>
            </a:r>
          </a:p>
        </p:txBody>
      </p:sp>
      <p:sp>
        <p:nvSpPr>
          <p:cNvPr id="209929" name="Line 36"/>
          <p:cNvSpPr>
            <a:spLocks noChangeShapeType="1"/>
          </p:cNvSpPr>
          <p:nvPr/>
        </p:nvSpPr>
        <p:spPr bwMode="auto">
          <a:xfrm flipV="1">
            <a:off x="3613150" y="2344738"/>
            <a:ext cx="155575" cy="1428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09930" name="Line 43"/>
          <p:cNvSpPr>
            <a:spLocks noChangeShapeType="1"/>
          </p:cNvSpPr>
          <p:nvPr/>
        </p:nvSpPr>
        <p:spPr bwMode="auto">
          <a:xfrm flipV="1">
            <a:off x="2503488" y="2517775"/>
            <a:ext cx="695325"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09931" name="Line 44"/>
          <p:cNvSpPr>
            <a:spLocks noChangeShapeType="1"/>
          </p:cNvSpPr>
          <p:nvPr/>
        </p:nvSpPr>
        <p:spPr bwMode="auto">
          <a:xfrm flipV="1">
            <a:off x="3762375"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09932" name="Line 48"/>
          <p:cNvSpPr>
            <a:spLocks noChangeShapeType="1"/>
          </p:cNvSpPr>
          <p:nvPr/>
        </p:nvSpPr>
        <p:spPr bwMode="auto">
          <a:xfrm flipV="1">
            <a:off x="3117850" y="2736850"/>
            <a:ext cx="512763" cy="6127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grpSp>
        <p:nvGrpSpPr>
          <p:cNvPr id="209933" name="Group 49"/>
          <p:cNvGrpSpPr>
            <a:grpSpLocks/>
          </p:cNvGrpSpPr>
          <p:nvPr/>
        </p:nvGrpSpPr>
        <p:grpSpPr bwMode="auto">
          <a:xfrm>
            <a:off x="2598738" y="3365500"/>
            <a:ext cx="987425" cy="479425"/>
            <a:chOff x="1118" y="1621"/>
            <a:chExt cx="622" cy="302"/>
          </a:xfrm>
        </p:grpSpPr>
        <p:sp>
          <p:nvSpPr>
            <p:cNvPr id="210166" name="Rectangle 50"/>
            <p:cNvSpPr>
              <a:spLocks noChangeArrowheads="1"/>
            </p:cNvSpPr>
            <p:nvPr/>
          </p:nvSpPr>
          <p:spPr bwMode="auto">
            <a:xfrm>
              <a:off x="1578" y="1789"/>
              <a:ext cx="162" cy="44"/>
            </a:xfrm>
            <a:prstGeom prst="rect">
              <a:avLst/>
            </a:prstGeom>
            <a:solidFill>
              <a:srgbClr val="C0C0C0"/>
            </a:solidFill>
            <a:ln w="9525">
              <a:solidFill>
                <a:srgbClr val="000000"/>
              </a:solidFill>
              <a:miter lim="800000"/>
              <a:headEnd/>
              <a:tailEnd/>
            </a:ln>
          </p:spPr>
          <p:txBody>
            <a:bodyPr wrap="none" anchor="ctr"/>
            <a:lstStyle/>
            <a:p>
              <a:pPr eaLnBrk="1" hangingPunct="1"/>
              <a:endParaRPr lang="en-US" i="0" dirty="0">
                <a:solidFill>
                  <a:srgbClr val="000000"/>
                </a:solidFill>
                <a:latin typeface="Arial" charset="0"/>
              </a:endParaRPr>
            </a:p>
          </p:txBody>
        </p:sp>
        <p:sp>
          <p:nvSpPr>
            <p:cNvPr id="210167" name="Rectangle 51"/>
            <p:cNvSpPr>
              <a:spLocks noChangeArrowheads="1"/>
            </p:cNvSpPr>
            <p:nvPr/>
          </p:nvSpPr>
          <p:spPr bwMode="auto">
            <a:xfrm rot="-2700000">
              <a:off x="1336" y="1621"/>
              <a:ext cx="162" cy="44"/>
            </a:xfrm>
            <a:prstGeom prst="rect">
              <a:avLst/>
            </a:prstGeom>
            <a:solidFill>
              <a:srgbClr val="C0C0C0"/>
            </a:solidFill>
            <a:ln w="9525">
              <a:solidFill>
                <a:srgbClr val="000000"/>
              </a:solidFill>
              <a:miter lim="800000"/>
              <a:headEnd/>
              <a:tailEnd/>
            </a:ln>
          </p:spPr>
          <p:txBody>
            <a:bodyPr wrap="none" anchor="ctr"/>
            <a:lstStyle/>
            <a:p>
              <a:pPr eaLnBrk="1" hangingPunct="1"/>
              <a:endParaRPr lang="en-US" i="0" dirty="0">
                <a:solidFill>
                  <a:srgbClr val="000000"/>
                </a:solidFill>
                <a:latin typeface="Arial" charset="0"/>
              </a:endParaRPr>
            </a:p>
          </p:txBody>
        </p:sp>
        <p:grpSp>
          <p:nvGrpSpPr>
            <p:cNvPr id="210168" name="Group 52"/>
            <p:cNvGrpSpPr>
              <a:grpSpLocks/>
            </p:cNvGrpSpPr>
            <p:nvPr/>
          </p:nvGrpSpPr>
          <p:grpSpPr bwMode="auto">
            <a:xfrm>
              <a:off x="1118" y="1684"/>
              <a:ext cx="477" cy="239"/>
              <a:chOff x="2466" y="2026"/>
              <a:chExt cx="477" cy="282"/>
            </a:xfrm>
          </p:grpSpPr>
          <p:sp>
            <p:nvSpPr>
              <p:cNvPr id="210169" name="Oval 53"/>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0170" name="Line 54"/>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71" name="Rectangle 55"/>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0172" name="Oval 56"/>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0173" name="Group 57"/>
              <p:cNvGrpSpPr>
                <a:grpSpLocks/>
              </p:cNvGrpSpPr>
              <p:nvPr/>
            </p:nvGrpSpPr>
            <p:grpSpPr bwMode="auto">
              <a:xfrm>
                <a:off x="2581" y="2061"/>
                <a:ext cx="236" cy="94"/>
                <a:chOff x="2848" y="848"/>
                <a:chExt cx="140" cy="98"/>
              </a:xfrm>
            </p:grpSpPr>
            <p:sp>
              <p:nvSpPr>
                <p:cNvPr id="210180" name="Line 58"/>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81" name="Line 59"/>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82" name="Line 60"/>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10174" name="Group 61"/>
              <p:cNvGrpSpPr>
                <a:grpSpLocks/>
              </p:cNvGrpSpPr>
              <p:nvPr/>
            </p:nvGrpSpPr>
            <p:grpSpPr bwMode="auto">
              <a:xfrm flipV="1">
                <a:off x="2581" y="2060"/>
                <a:ext cx="236" cy="94"/>
                <a:chOff x="2848" y="848"/>
                <a:chExt cx="140" cy="98"/>
              </a:xfrm>
            </p:grpSpPr>
            <p:sp>
              <p:nvSpPr>
                <p:cNvPr id="210177" name="Line 62"/>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78" name="Line 63"/>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79" name="Line 64"/>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10175" name="Line 65"/>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76" name="Line 66"/>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sp>
        <p:nvSpPr>
          <p:cNvPr id="209934" name="Line 68"/>
          <p:cNvSpPr>
            <a:spLocks noChangeShapeType="1"/>
          </p:cNvSpPr>
          <p:nvPr/>
        </p:nvSpPr>
        <p:spPr bwMode="auto">
          <a:xfrm flipV="1">
            <a:off x="3589338" y="2930525"/>
            <a:ext cx="1819275" cy="7334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grpSp>
        <p:nvGrpSpPr>
          <p:cNvPr id="209935" name="Group 69"/>
          <p:cNvGrpSpPr>
            <a:grpSpLocks/>
          </p:cNvGrpSpPr>
          <p:nvPr/>
        </p:nvGrpSpPr>
        <p:grpSpPr bwMode="auto">
          <a:xfrm>
            <a:off x="7405688" y="3341688"/>
            <a:ext cx="757237" cy="379412"/>
            <a:chOff x="2466" y="2026"/>
            <a:chExt cx="477" cy="282"/>
          </a:xfrm>
        </p:grpSpPr>
        <p:sp>
          <p:nvSpPr>
            <p:cNvPr id="210152" name="Oval 70"/>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0153" name="Line 71"/>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54" name="Rectangle 72"/>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0155" name="Oval 73"/>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0156" name="Group 74"/>
            <p:cNvGrpSpPr>
              <a:grpSpLocks/>
            </p:cNvGrpSpPr>
            <p:nvPr/>
          </p:nvGrpSpPr>
          <p:grpSpPr bwMode="auto">
            <a:xfrm>
              <a:off x="2581" y="2061"/>
              <a:ext cx="236" cy="94"/>
              <a:chOff x="2848" y="848"/>
              <a:chExt cx="140" cy="98"/>
            </a:xfrm>
          </p:grpSpPr>
          <p:sp>
            <p:nvSpPr>
              <p:cNvPr id="210163" name="Line 7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64" name="Line 7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65" name="Line 7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10157" name="Group 78"/>
            <p:cNvGrpSpPr>
              <a:grpSpLocks/>
            </p:cNvGrpSpPr>
            <p:nvPr/>
          </p:nvGrpSpPr>
          <p:grpSpPr bwMode="auto">
            <a:xfrm flipV="1">
              <a:off x="2581" y="2060"/>
              <a:ext cx="236" cy="94"/>
              <a:chOff x="2848" y="848"/>
              <a:chExt cx="140" cy="98"/>
            </a:xfrm>
          </p:grpSpPr>
          <p:sp>
            <p:nvSpPr>
              <p:cNvPr id="210160" name="Line 79"/>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61" name="Line 80"/>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62" name="Line 81"/>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10158" name="Line 82"/>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59" name="Line 83"/>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09936" name="Line 93"/>
          <p:cNvSpPr>
            <a:spLocks noChangeShapeType="1"/>
          </p:cNvSpPr>
          <p:nvPr/>
        </p:nvSpPr>
        <p:spPr bwMode="auto">
          <a:xfrm flipH="1">
            <a:off x="7124700" y="2166938"/>
            <a:ext cx="260350" cy="258762"/>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09937" name="Freeform 94"/>
          <p:cNvSpPr>
            <a:spLocks/>
          </p:cNvSpPr>
          <p:nvPr/>
        </p:nvSpPr>
        <p:spPr bwMode="auto">
          <a:xfrm>
            <a:off x="1089025" y="4146550"/>
            <a:ext cx="6419850" cy="1620838"/>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nvGrpSpPr>
          <p:cNvPr id="209938" name="Group 110"/>
          <p:cNvGrpSpPr>
            <a:grpSpLocks/>
          </p:cNvGrpSpPr>
          <p:nvPr/>
        </p:nvGrpSpPr>
        <p:grpSpPr bwMode="auto">
          <a:xfrm>
            <a:off x="4025900" y="4724400"/>
            <a:ext cx="757238" cy="379413"/>
            <a:chOff x="2466" y="2026"/>
            <a:chExt cx="477" cy="282"/>
          </a:xfrm>
        </p:grpSpPr>
        <p:sp>
          <p:nvSpPr>
            <p:cNvPr id="210138"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0139"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40"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0141"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0142" name="Group 115"/>
            <p:cNvGrpSpPr>
              <a:grpSpLocks/>
            </p:cNvGrpSpPr>
            <p:nvPr/>
          </p:nvGrpSpPr>
          <p:grpSpPr bwMode="auto">
            <a:xfrm>
              <a:off x="2581" y="2061"/>
              <a:ext cx="236" cy="94"/>
              <a:chOff x="2848" y="848"/>
              <a:chExt cx="140" cy="98"/>
            </a:xfrm>
          </p:grpSpPr>
          <p:sp>
            <p:nvSpPr>
              <p:cNvPr id="210149"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50"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51"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10143" name="Group 119"/>
            <p:cNvGrpSpPr>
              <a:grpSpLocks/>
            </p:cNvGrpSpPr>
            <p:nvPr/>
          </p:nvGrpSpPr>
          <p:grpSpPr bwMode="auto">
            <a:xfrm flipV="1">
              <a:off x="2581" y="2060"/>
              <a:ext cx="236" cy="94"/>
              <a:chOff x="2848" y="848"/>
              <a:chExt cx="140" cy="98"/>
            </a:xfrm>
          </p:grpSpPr>
          <p:sp>
            <p:nvSpPr>
              <p:cNvPr id="210146"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47"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48"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10144"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45"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09939" name="Line 134"/>
          <p:cNvSpPr>
            <a:spLocks noChangeShapeType="1"/>
          </p:cNvSpPr>
          <p:nvPr/>
        </p:nvSpPr>
        <p:spPr bwMode="auto">
          <a:xfrm flipV="1">
            <a:off x="4479925" y="3074988"/>
            <a:ext cx="1174750" cy="16510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09940" name="Text Box 135"/>
          <p:cNvSpPr txBox="1">
            <a:spLocks noChangeArrowheads="1"/>
          </p:cNvSpPr>
          <p:nvPr/>
        </p:nvSpPr>
        <p:spPr bwMode="auto">
          <a:xfrm>
            <a:off x="5234263" y="5015085"/>
            <a:ext cx="1941237"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T</a:t>
            </a:r>
            <a:r>
              <a:rPr lang="en-US" altLang="zh-CN" sz="1600" i="0" dirty="0">
                <a:solidFill>
                  <a:srgbClr val="000000"/>
                </a:solidFill>
                <a:latin typeface="Arial" charset="0"/>
              </a:rPr>
              <a:t>encent</a:t>
            </a:r>
            <a:r>
              <a:rPr lang="ja-JP" altLang="en-US" sz="1600" i="0">
                <a:solidFill>
                  <a:srgbClr val="000000"/>
                </a:solidFill>
                <a:latin typeface="Arial" charset="0"/>
              </a:rPr>
              <a:t>’</a:t>
            </a:r>
            <a:r>
              <a:rPr lang="en-US" altLang="ja-JP" sz="1600" i="0" dirty="0">
                <a:solidFill>
                  <a:srgbClr val="000000"/>
                </a:solidFill>
                <a:latin typeface="Arial" charset="0"/>
              </a:rPr>
              <a:t>s network </a:t>
            </a:r>
          </a:p>
          <a:p>
            <a:pPr eaLnBrk="1" hangingPunct="1"/>
            <a:r>
              <a:rPr lang="en-US" sz="1600" i="0" dirty="0">
                <a:solidFill>
                  <a:srgbClr val="000000"/>
                </a:solidFill>
                <a:latin typeface="Arial" charset="0"/>
              </a:rPr>
              <a:t>64.233.160.0/19 </a:t>
            </a:r>
          </a:p>
        </p:txBody>
      </p:sp>
      <p:sp>
        <p:nvSpPr>
          <p:cNvPr id="209941" name="Line 136"/>
          <p:cNvSpPr>
            <a:spLocks noChangeShapeType="1"/>
          </p:cNvSpPr>
          <p:nvPr/>
        </p:nvSpPr>
        <p:spPr bwMode="auto">
          <a:xfrm flipV="1">
            <a:off x="3059113" y="4894263"/>
            <a:ext cx="942975" cy="1587"/>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09942" name="Text Box 137"/>
          <p:cNvSpPr txBox="1">
            <a:spLocks noChangeArrowheads="1"/>
          </p:cNvSpPr>
          <p:nvPr/>
        </p:nvSpPr>
        <p:spPr bwMode="auto">
          <a:xfrm>
            <a:off x="1971675" y="5286375"/>
            <a:ext cx="159543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64.233.169.105</a:t>
            </a:r>
          </a:p>
        </p:txBody>
      </p:sp>
      <p:sp>
        <p:nvSpPr>
          <p:cNvPr id="209943" name="Text Box 138"/>
          <p:cNvSpPr txBox="1">
            <a:spLocks noChangeArrowheads="1"/>
          </p:cNvSpPr>
          <p:nvPr/>
        </p:nvSpPr>
        <p:spPr bwMode="auto">
          <a:xfrm>
            <a:off x="1939925" y="4992688"/>
            <a:ext cx="117792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web server</a:t>
            </a:r>
          </a:p>
        </p:txBody>
      </p:sp>
      <p:sp>
        <p:nvSpPr>
          <p:cNvPr id="209944" name="Text Box 139"/>
          <p:cNvSpPr txBox="1">
            <a:spLocks noChangeArrowheads="1"/>
          </p:cNvSpPr>
          <p:nvPr/>
        </p:nvSpPr>
        <p:spPr bwMode="auto">
          <a:xfrm>
            <a:off x="7577138" y="1384300"/>
            <a:ext cx="1233487"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DNS server</a:t>
            </a:r>
          </a:p>
          <a:p>
            <a:pPr eaLnBrk="1" hangingPunct="1"/>
            <a:endParaRPr lang="en-US" sz="1600" i="0" dirty="0">
              <a:solidFill>
                <a:srgbClr val="000000"/>
              </a:solidFill>
              <a:latin typeface="Arial" charset="0"/>
            </a:endParaRPr>
          </a:p>
        </p:txBody>
      </p:sp>
      <p:grpSp>
        <p:nvGrpSpPr>
          <p:cNvPr id="209945" name="Group 95"/>
          <p:cNvGrpSpPr>
            <a:grpSpLocks/>
          </p:cNvGrpSpPr>
          <p:nvPr/>
        </p:nvGrpSpPr>
        <p:grpSpPr bwMode="auto">
          <a:xfrm>
            <a:off x="5797550" y="4365625"/>
            <a:ext cx="757238" cy="379413"/>
            <a:chOff x="2466" y="2026"/>
            <a:chExt cx="477" cy="282"/>
          </a:xfrm>
        </p:grpSpPr>
        <p:sp>
          <p:nvSpPr>
            <p:cNvPr id="210124" name="Oval 96"/>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0125" name="Line 97"/>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26" name="Rectangle 98"/>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0127" name="Oval 99"/>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0128" name="Group 100"/>
            <p:cNvGrpSpPr>
              <a:grpSpLocks/>
            </p:cNvGrpSpPr>
            <p:nvPr/>
          </p:nvGrpSpPr>
          <p:grpSpPr bwMode="auto">
            <a:xfrm>
              <a:off x="2581" y="2061"/>
              <a:ext cx="236" cy="94"/>
              <a:chOff x="2848" y="848"/>
              <a:chExt cx="140" cy="98"/>
            </a:xfrm>
          </p:grpSpPr>
          <p:sp>
            <p:nvSpPr>
              <p:cNvPr id="210135" name="Line 101"/>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36" name="Line 102"/>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37" name="Line 103"/>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10129" name="Group 104"/>
            <p:cNvGrpSpPr>
              <a:grpSpLocks/>
            </p:cNvGrpSpPr>
            <p:nvPr/>
          </p:nvGrpSpPr>
          <p:grpSpPr bwMode="auto">
            <a:xfrm flipV="1">
              <a:off x="2581" y="2060"/>
              <a:ext cx="236" cy="94"/>
              <a:chOff x="2848" y="848"/>
              <a:chExt cx="140" cy="98"/>
            </a:xfrm>
          </p:grpSpPr>
          <p:sp>
            <p:nvSpPr>
              <p:cNvPr id="210132" name="Line 10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33" name="Line 10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34" name="Line 10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10130" name="Line 108"/>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131" name="Line 109"/>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09946" name="Group 166"/>
          <p:cNvGrpSpPr>
            <a:grpSpLocks/>
          </p:cNvGrpSpPr>
          <p:nvPr/>
        </p:nvGrpSpPr>
        <p:grpSpPr bwMode="auto">
          <a:xfrm>
            <a:off x="5181600" y="3048000"/>
            <a:ext cx="400050" cy="152400"/>
            <a:chOff x="3228" y="1776"/>
            <a:chExt cx="252" cy="96"/>
          </a:xfrm>
        </p:grpSpPr>
        <p:sp>
          <p:nvSpPr>
            <p:cNvPr id="210122" name="Line 16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0123" name="Line 16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09947" name="Group 167"/>
          <p:cNvGrpSpPr>
            <a:grpSpLocks/>
          </p:cNvGrpSpPr>
          <p:nvPr/>
        </p:nvGrpSpPr>
        <p:grpSpPr bwMode="auto">
          <a:xfrm flipH="1">
            <a:off x="5810250" y="3062288"/>
            <a:ext cx="400050" cy="152400"/>
            <a:chOff x="3228" y="1776"/>
            <a:chExt cx="252" cy="96"/>
          </a:xfrm>
        </p:grpSpPr>
        <p:sp>
          <p:nvSpPr>
            <p:cNvPr id="210120" name="Line 16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0121" name="Line 16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09948" name="Group 170"/>
          <p:cNvGrpSpPr>
            <a:grpSpLocks/>
          </p:cNvGrpSpPr>
          <p:nvPr/>
        </p:nvGrpSpPr>
        <p:grpSpPr bwMode="auto">
          <a:xfrm flipH="1" flipV="1">
            <a:off x="5962650" y="2538413"/>
            <a:ext cx="400050" cy="152400"/>
            <a:chOff x="3228" y="1776"/>
            <a:chExt cx="252" cy="96"/>
          </a:xfrm>
        </p:grpSpPr>
        <p:sp>
          <p:nvSpPr>
            <p:cNvPr id="210118" name="Line 17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0119" name="Line 17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09949" name="Group 173"/>
          <p:cNvGrpSpPr>
            <a:grpSpLocks/>
          </p:cNvGrpSpPr>
          <p:nvPr/>
        </p:nvGrpSpPr>
        <p:grpSpPr bwMode="auto">
          <a:xfrm flipH="1" flipV="1">
            <a:off x="8062913" y="3228975"/>
            <a:ext cx="400050" cy="152400"/>
            <a:chOff x="3228" y="1776"/>
            <a:chExt cx="252" cy="96"/>
          </a:xfrm>
        </p:grpSpPr>
        <p:sp>
          <p:nvSpPr>
            <p:cNvPr id="210116" name="Line 17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0117" name="Line 17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09950" name="Group 176"/>
          <p:cNvGrpSpPr>
            <a:grpSpLocks/>
          </p:cNvGrpSpPr>
          <p:nvPr/>
        </p:nvGrpSpPr>
        <p:grpSpPr bwMode="auto">
          <a:xfrm flipV="1">
            <a:off x="7239000" y="3248025"/>
            <a:ext cx="295275" cy="114300"/>
            <a:chOff x="3228" y="1776"/>
            <a:chExt cx="252" cy="96"/>
          </a:xfrm>
        </p:grpSpPr>
        <p:sp>
          <p:nvSpPr>
            <p:cNvPr id="210114" name="Line 177"/>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0115" name="Line 178"/>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09951" name="Group 179"/>
          <p:cNvGrpSpPr>
            <a:grpSpLocks/>
          </p:cNvGrpSpPr>
          <p:nvPr/>
        </p:nvGrpSpPr>
        <p:grpSpPr bwMode="auto">
          <a:xfrm rot="409689" flipH="1" flipV="1">
            <a:off x="7510463" y="2590800"/>
            <a:ext cx="452437" cy="57150"/>
            <a:chOff x="3228" y="1776"/>
            <a:chExt cx="252" cy="96"/>
          </a:xfrm>
        </p:grpSpPr>
        <p:sp>
          <p:nvSpPr>
            <p:cNvPr id="210112" name="Line 180"/>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0113" name="Line 181"/>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09952" name="Group 182"/>
          <p:cNvGrpSpPr>
            <a:grpSpLocks/>
          </p:cNvGrpSpPr>
          <p:nvPr/>
        </p:nvGrpSpPr>
        <p:grpSpPr bwMode="auto">
          <a:xfrm>
            <a:off x="6653213" y="2795588"/>
            <a:ext cx="295275" cy="114300"/>
            <a:chOff x="3228" y="1776"/>
            <a:chExt cx="252" cy="96"/>
          </a:xfrm>
        </p:grpSpPr>
        <p:sp>
          <p:nvSpPr>
            <p:cNvPr id="210110" name="Line 183"/>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0111" name="Line 184"/>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09953" name="Group 185"/>
          <p:cNvGrpSpPr>
            <a:grpSpLocks/>
          </p:cNvGrpSpPr>
          <p:nvPr/>
        </p:nvGrpSpPr>
        <p:grpSpPr bwMode="auto">
          <a:xfrm flipH="1">
            <a:off x="7291388" y="2795588"/>
            <a:ext cx="295275" cy="114300"/>
            <a:chOff x="3228" y="1776"/>
            <a:chExt cx="252" cy="96"/>
          </a:xfrm>
        </p:grpSpPr>
        <p:sp>
          <p:nvSpPr>
            <p:cNvPr id="210108" name="Line 186"/>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0109" name="Line 187"/>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09954" name="Group 188"/>
          <p:cNvGrpSpPr>
            <a:grpSpLocks/>
          </p:cNvGrpSpPr>
          <p:nvPr/>
        </p:nvGrpSpPr>
        <p:grpSpPr bwMode="auto">
          <a:xfrm>
            <a:off x="5705475" y="4743450"/>
            <a:ext cx="295275" cy="114300"/>
            <a:chOff x="3228" y="1776"/>
            <a:chExt cx="252" cy="96"/>
          </a:xfrm>
        </p:grpSpPr>
        <p:sp>
          <p:nvSpPr>
            <p:cNvPr id="210106" name="Line 189"/>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0107" name="Line 190"/>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09955" name="Group 191"/>
          <p:cNvGrpSpPr>
            <a:grpSpLocks/>
          </p:cNvGrpSpPr>
          <p:nvPr/>
        </p:nvGrpSpPr>
        <p:grpSpPr bwMode="auto">
          <a:xfrm flipH="1">
            <a:off x="6343650" y="4743450"/>
            <a:ext cx="295275" cy="114300"/>
            <a:chOff x="3228" y="1776"/>
            <a:chExt cx="252" cy="96"/>
          </a:xfrm>
        </p:grpSpPr>
        <p:sp>
          <p:nvSpPr>
            <p:cNvPr id="210104" name="Line 192"/>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0105" name="Line 193"/>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09956" name="Group 194"/>
          <p:cNvGrpSpPr>
            <a:grpSpLocks/>
          </p:cNvGrpSpPr>
          <p:nvPr/>
        </p:nvGrpSpPr>
        <p:grpSpPr bwMode="auto">
          <a:xfrm>
            <a:off x="3938588" y="5100638"/>
            <a:ext cx="295275" cy="114300"/>
            <a:chOff x="3228" y="1776"/>
            <a:chExt cx="252" cy="96"/>
          </a:xfrm>
        </p:grpSpPr>
        <p:sp>
          <p:nvSpPr>
            <p:cNvPr id="210102" name="Line 195"/>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0103" name="Line 196"/>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09957" name="Group 197"/>
          <p:cNvGrpSpPr>
            <a:grpSpLocks/>
          </p:cNvGrpSpPr>
          <p:nvPr/>
        </p:nvGrpSpPr>
        <p:grpSpPr bwMode="auto">
          <a:xfrm flipH="1">
            <a:off x="4576763" y="5100638"/>
            <a:ext cx="295275" cy="114300"/>
            <a:chOff x="3228" y="1776"/>
            <a:chExt cx="252" cy="96"/>
          </a:xfrm>
        </p:grpSpPr>
        <p:sp>
          <p:nvSpPr>
            <p:cNvPr id="210100" name="Line 19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0101" name="Line 19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09958" name="Group 200"/>
          <p:cNvGrpSpPr>
            <a:grpSpLocks/>
          </p:cNvGrpSpPr>
          <p:nvPr/>
        </p:nvGrpSpPr>
        <p:grpSpPr bwMode="auto">
          <a:xfrm flipH="1" flipV="1">
            <a:off x="4781550" y="4805363"/>
            <a:ext cx="295275" cy="114300"/>
            <a:chOff x="3228" y="1776"/>
            <a:chExt cx="252" cy="96"/>
          </a:xfrm>
        </p:grpSpPr>
        <p:sp>
          <p:nvSpPr>
            <p:cNvPr id="210098" name="Line 20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0099" name="Line 20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sp>
        <p:nvSpPr>
          <p:cNvPr id="209959" name="Text Box 34"/>
          <p:cNvSpPr txBox="1">
            <a:spLocks noChangeArrowheads="1"/>
          </p:cNvSpPr>
          <p:nvPr/>
        </p:nvSpPr>
        <p:spPr bwMode="auto">
          <a:xfrm>
            <a:off x="962025" y="3128963"/>
            <a:ext cx="1595438"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school network </a:t>
            </a:r>
          </a:p>
          <a:p>
            <a:pPr eaLnBrk="1" hangingPunct="1"/>
            <a:r>
              <a:rPr lang="en-US" sz="1600" i="0" dirty="0">
                <a:solidFill>
                  <a:srgbClr val="000000"/>
                </a:solidFill>
                <a:latin typeface="Arial" charset="0"/>
              </a:rPr>
              <a:t>68.80.2.0/24</a:t>
            </a:r>
          </a:p>
        </p:txBody>
      </p:sp>
      <p:sp>
        <p:nvSpPr>
          <p:cNvPr id="699796" name="Text Box 404"/>
          <p:cNvSpPr txBox="1">
            <a:spLocks noChangeArrowheads="1"/>
          </p:cNvSpPr>
          <p:nvPr/>
        </p:nvSpPr>
        <p:spPr bwMode="auto">
          <a:xfrm>
            <a:off x="1563688" y="3940175"/>
            <a:ext cx="9525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FF0000"/>
                </a:solidFill>
                <a:latin typeface="Arial" charset="0"/>
                <a:cs typeface="+mn-cs"/>
              </a:rPr>
              <a:t>web page</a:t>
            </a:r>
          </a:p>
        </p:txBody>
      </p:sp>
      <p:grpSp>
        <p:nvGrpSpPr>
          <p:cNvPr id="699797" name="Group 405"/>
          <p:cNvGrpSpPr>
            <a:grpSpLocks/>
          </p:cNvGrpSpPr>
          <p:nvPr/>
        </p:nvGrpSpPr>
        <p:grpSpPr bwMode="auto">
          <a:xfrm>
            <a:off x="288925" y="1162050"/>
            <a:ext cx="1416050" cy="1265238"/>
            <a:chOff x="146" y="690"/>
            <a:chExt cx="892" cy="797"/>
          </a:xfrm>
        </p:grpSpPr>
        <p:grpSp>
          <p:nvGrpSpPr>
            <p:cNvPr id="210091" name="Group 400"/>
            <p:cNvGrpSpPr>
              <a:grpSpLocks/>
            </p:cNvGrpSpPr>
            <p:nvPr/>
          </p:nvGrpSpPr>
          <p:grpSpPr bwMode="auto">
            <a:xfrm>
              <a:off x="146" y="690"/>
              <a:ext cx="892" cy="797"/>
              <a:chOff x="146" y="690"/>
              <a:chExt cx="892" cy="797"/>
            </a:xfrm>
          </p:grpSpPr>
          <p:sp>
            <p:nvSpPr>
              <p:cNvPr id="210093" name="Freeform 398"/>
              <p:cNvSpPr>
                <a:spLocks/>
              </p:cNvSpPr>
              <p:nvPr/>
            </p:nvSpPr>
            <p:spPr bwMode="auto">
              <a:xfrm>
                <a:off x="177" y="715"/>
                <a:ext cx="861" cy="772"/>
              </a:xfrm>
              <a:custGeom>
                <a:avLst/>
                <a:gdLst>
                  <a:gd name="T0" fmla="*/ 861 w 861"/>
                  <a:gd name="T1" fmla="*/ 772 h 772"/>
                  <a:gd name="T2" fmla="*/ 0 w 861"/>
                  <a:gd name="T3" fmla="*/ 557 h 772"/>
                  <a:gd name="T4" fmla="*/ 532 w 861"/>
                  <a:gd name="T5" fmla="*/ 405 h 772"/>
                  <a:gd name="T6" fmla="*/ 652 w 861"/>
                  <a:gd name="T7" fmla="*/ 0 h 772"/>
                  <a:gd name="T8" fmla="*/ 861 w 861"/>
                  <a:gd name="T9" fmla="*/ 772 h 7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1" h="772">
                    <a:moveTo>
                      <a:pt x="861" y="772"/>
                    </a:moveTo>
                    <a:lnTo>
                      <a:pt x="0" y="557"/>
                    </a:lnTo>
                    <a:lnTo>
                      <a:pt x="532" y="405"/>
                    </a:lnTo>
                    <a:lnTo>
                      <a:pt x="652" y="0"/>
                    </a:lnTo>
                    <a:lnTo>
                      <a:pt x="861" y="772"/>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nvGrpSpPr>
              <p:cNvPr id="210094" name="Group 392"/>
              <p:cNvGrpSpPr>
                <a:grpSpLocks/>
              </p:cNvGrpSpPr>
              <p:nvPr/>
            </p:nvGrpSpPr>
            <p:grpSpPr bwMode="auto">
              <a:xfrm>
                <a:off x="148" y="697"/>
                <a:ext cx="694" cy="574"/>
                <a:chOff x="2579" y="1366"/>
                <a:chExt cx="1078" cy="674"/>
              </a:xfrm>
            </p:grpSpPr>
            <p:pic>
              <p:nvPicPr>
                <p:cNvPr id="87217" name="Picture 39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9" y="1366"/>
                  <a:ext cx="1078" cy="6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7218" name="Rectangle 394"/>
                <p:cNvSpPr>
                  <a:spLocks noChangeArrowheads="1"/>
                </p:cNvSpPr>
                <p:nvPr/>
              </p:nvSpPr>
              <p:spPr bwMode="auto">
                <a:xfrm>
                  <a:off x="2633" y="1428"/>
                  <a:ext cx="957" cy="56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7216" name="Rectangle 399"/>
              <p:cNvSpPr>
                <a:spLocks noChangeArrowheads="1"/>
              </p:cNvSpPr>
              <p:nvPr/>
            </p:nvSpPr>
            <p:spPr bwMode="auto">
              <a:xfrm>
                <a:off x="146" y="690"/>
                <a:ext cx="696" cy="582"/>
              </a:xfrm>
              <a:prstGeom prst="rect">
                <a:avLst/>
              </a:prstGeom>
              <a:noFill/>
              <a:ln w="1905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7213" name="Text Box 402"/>
            <p:cNvSpPr txBox="1">
              <a:spLocks noChangeArrowheads="1"/>
            </p:cNvSpPr>
            <p:nvPr/>
          </p:nvSpPr>
          <p:spPr bwMode="auto">
            <a:xfrm>
              <a:off x="227" y="850"/>
              <a:ext cx="51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FF0000"/>
                  </a:solidFill>
                  <a:latin typeface="Arial" charset="0"/>
                  <a:cs typeface="+mn-cs"/>
                </a:rPr>
                <a:t>browser</a:t>
              </a:r>
            </a:p>
          </p:txBody>
        </p:sp>
      </p:grpSp>
      <p:grpSp>
        <p:nvGrpSpPr>
          <p:cNvPr id="209963" name="Group 356"/>
          <p:cNvGrpSpPr>
            <a:grpSpLocks/>
          </p:cNvGrpSpPr>
          <p:nvPr/>
        </p:nvGrpSpPr>
        <p:grpSpPr bwMode="auto">
          <a:xfrm>
            <a:off x="1511300" y="1898650"/>
            <a:ext cx="842963" cy="814388"/>
            <a:chOff x="313" y="1497"/>
            <a:chExt cx="1152" cy="1014"/>
          </a:xfrm>
        </p:grpSpPr>
        <p:pic>
          <p:nvPicPr>
            <p:cNvPr id="210089" name="Picture 354" descr="laptop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0090" name="Picture 355"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699788" name="AutoShape 396"/>
          <p:cNvSpPr>
            <a:spLocks noChangeArrowheads="1"/>
          </p:cNvSpPr>
          <p:nvPr/>
        </p:nvSpPr>
        <p:spPr bwMode="auto">
          <a:xfrm>
            <a:off x="668338" y="2266950"/>
            <a:ext cx="976312"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p>
        </p:txBody>
      </p:sp>
      <p:pic>
        <p:nvPicPr>
          <p:cNvPr id="8708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0863" y="2444750"/>
            <a:ext cx="914400" cy="387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96" name="Rectangle 43"/>
          <p:cNvSpPr>
            <a:spLocks noChangeArrowheads="1"/>
          </p:cNvSpPr>
          <p:nvPr/>
        </p:nvSpPr>
        <p:spPr bwMode="auto">
          <a:xfrm rot="16200000">
            <a:off x="3416300" y="3551238"/>
            <a:ext cx="147638" cy="18891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198" name="Rectangle 43"/>
          <p:cNvSpPr>
            <a:spLocks noChangeArrowheads="1"/>
          </p:cNvSpPr>
          <p:nvPr/>
        </p:nvSpPr>
        <p:spPr bwMode="auto">
          <a:xfrm rot="2460490">
            <a:off x="3074988" y="3208338"/>
            <a:ext cx="136525" cy="30638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209968" name="Oval 407"/>
          <p:cNvSpPr>
            <a:spLocks noChangeArrowheads="1"/>
          </p:cNvSpPr>
          <p:nvPr/>
        </p:nvSpPr>
        <p:spPr bwMode="auto">
          <a:xfrm>
            <a:off x="2552700" y="3619500"/>
            <a:ext cx="850900" cy="250825"/>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sp>
        <p:nvSpPr>
          <p:cNvPr id="209969" name="Rectangle 410"/>
          <p:cNvSpPr>
            <a:spLocks noChangeArrowheads="1"/>
          </p:cNvSpPr>
          <p:nvPr/>
        </p:nvSpPr>
        <p:spPr bwMode="auto">
          <a:xfrm>
            <a:off x="2552700" y="3590925"/>
            <a:ext cx="854075" cy="15716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cs typeface="Arial" charset="0"/>
            </a:endParaRPr>
          </a:p>
        </p:txBody>
      </p:sp>
      <p:sp>
        <p:nvSpPr>
          <p:cNvPr id="209970" name="Oval 411"/>
          <p:cNvSpPr>
            <a:spLocks noChangeArrowheads="1"/>
          </p:cNvSpPr>
          <p:nvPr/>
        </p:nvSpPr>
        <p:spPr bwMode="auto">
          <a:xfrm>
            <a:off x="2549525" y="3421063"/>
            <a:ext cx="850900" cy="29368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grpSp>
        <p:nvGrpSpPr>
          <p:cNvPr id="209971" name="Group 1189"/>
          <p:cNvGrpSpPr>
            <a:grpSpLocks/>
          </p:cNvGrpSpPr>
          <p:nvPr/>
        </p:nvGrpSpPr>
        <p:grpSpPr bwMode="auto">
          <a:xfrm>
            <a:off x="2720975" y="3497263"/>
            <a:ext cx="481013" cy="136525"/>
            <a:chOff x="2468" y="1332"/>
            <a:chExt cx="310" cy="60"/>
          </a:xfrm>
        </p:grpSpPr>
        <p:sp>
          <p:nvSpPr>
            <p:cNvPr id="210087"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0088"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sp>
        <p:nvSpPr>
          <p:cNvPr id="87093" name="Line 1192"/>
          <p:cNvSpPr>
            <a:spLocks noChangeShapeType="1"/>
          </p:cNvSpPr>
          <p:nvPr/>
        </p:nvSpPr>
        <p:spPr bwMode="auto">
          <a:xfrm>
            <a:off x="2552700" y="3557588"/>
            <a:ext cx="0" cy="2000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7094" name="Line 1193"/>
          <p:cNvSpPr>
            <a:spLocks noChangeShapeType="1"/>
          </p:cNvSpPr>
          <p:nvPr/>
        </p:nvSpPr>
        <p:spPr bwMode="auto">
          <a:xfrm>
            <a:off x="3400425" y="3567113"/>
            <a:ext cx="0" cy="19526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207" name="Rectangle 43"/>
          <p:cNvSpPr>
            <a:spLocks noChangeArrowheads="1"/>
          </p:cNvSpPr>
          <p:nvPr/>
        </p:nvSpPr>
        <p:spPr bwMode="auto">
          <a:xfrm rot="16200000">
            <a:off x="2338388" y="2365375"/>
            <a:ext cx="146050" cy="31432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grpSp>
        <p:nvGrpSpPr>
          <p:cNvPr id="209975" name="Group 1185"/>
          <p:cNvGrpSpPr>
            <a:grpSpLocks/>
          </p:cNvGrpSpPr>
          <p:nvPr/>
        </p:nvGrpSpPr>
        <p:grpSpPr bwMode="auto">
          <a:xfrm>
            <a:off x="5338763" y="2667000"/>
            <a:ext cx="830262" cy="455613"/>
            <a:chOff x="4650" y="1129"/>
            <a:chExt cx="246" cy="95"/>
          </a:xfrm>
        </p:grpSpPr>
        <p:sp>
          <p:nvSpPr>
            <p:cNvPr id="21007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sp>
          <p:nvSpPr>
            <p:cNvPr id="21008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cs typeface="Arial" charset="0"/>
              </a:endParaRPr>
            </a:p>
          </p:txBody>
        </p:sp>
        <p:sp>
          <p:nvSpPr>
            <p:cNvPr id="21008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grpSp>
          <p:nvGrpSpPr>
            <p:cNvPr id="210082" name="Group 1189"/>
            <p:cNvGrpSpPr>
              <a:grpSpLocks/>
            </p:cNvGrpSpPr>
            <p:nvPr/>
          </p:nvGrpSpPr>
          <p:grpSpPr bwMode="auto">
            <a:xfrm>
              <a:off x="4699" y="1145"/>
              <a:ext cx="138" cy="29"/>
              <a:chOff x="2468" y="1332"/>
              <a:chExt cx="310" cy="60"/>
            </a:xfrm>
          </p:grpSpPr>
          <p:sp>
            <p:nvSpPr>
              <p:cNvPr id="210085"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0086"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sp>
          <p:nvSpPr>
            <p:cNvPr id="87204"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7205"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grpSp>
        <p:nvGrpSpPr>
          <p:cNvPr id="209976" name="Group 1185"/>
          <p:cNvGrpSpPr>
            <a:grpSpLocks/>
          </p:cNvGrpSpPr>
          <p:nvPr/>
        </p:nvGrpSpPr>
        <p:grpSpPr bwMode="auto">
          <a:xfrm>
            <a:off x="6729413" y="2401888"/>
            <a:ext cx="808037" cy="425450"/>
            <a:chOff x="4650" y="1129"/>
            <a:chExt cx="246" cy="95"/>
          </a:xfrm>
        </p:grpSpPr>
        <p:sp>
          <p:nvSpPr>
            <p:cNvPr id="21007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sp>
          <p:nvSpPr>
            <p:cNvPr id="21007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cs typeface="Arial" charset="0"/>
              </a:endParaRPr>
            </a:p>
          </p:txBody>
        </p:sp>
        <p:sp>
          <p:nvSpPr>
            <p:cNvPr id="21007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grpSp>
          <p:nvGrpSpPr>
            <p:cNvPr id="210074" name="Group 1189"/>
            <p:cNvGrpSpPr>
              <a:grpSpLocks/>
            </p:cNvGrpSpPr>
            <p:nvPr/>
          </p:nvGrpSpPr>
          <p:grpSpPr bwMode="auto">
            <a:xfrm>
              <a:off x="4699" y="1145"/>
              <a:ext cx="138" cy="29"/>
              <a:chOff x="2468" y="1332"/>
              <a:chExt cx="310" cy="60"/>
            </a:xfrm>
          </p:grpSpPr>
          <p:sp>
            <p:nvSpPr>
              <p:cNvPr id="210077"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0078"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sp>
          <p:nvSpPr>
            <p:cNvPr id="87196"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7197"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grpSp>
        <p:nvGrpSpPr>
          <p:cNvPr id="209977" name="Group 1185"/>
          <p:cNvGrpSpPr>
            <a:grpSpLocks/>
          </p:cNvGrpSpPr>
          <p:nvPr/>
        </p:nvGrpSpPr>
        <p:grpSpPr bwMode="auto">
          <a:xfrm>
            <a:off x="7343775" y="3338513"/>
            <a:ext cx="892175" cy="390525"/>
            <a:chOff x="4650" y="1129"/>
            <a:chExt cx="246" cy="95"/>
          </a:xfrm>
        </p:grpSpPr>
        <p:sp>
          <p:nvSpPr>
            <p:cNvPr id="21006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sp>
          <p:nvSpPr>
            <p:cNvPr id="21006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cs typeface="Arial" charset="0"/>
              </a:endParaRPr>
            </a:p>
          </p:txBody>
        </p:sp>
        <p:sp>
          <p:nvSpPr>
            <p:cNvPr id="21006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grpSp>
          <p:nvGrpSpPr>
            <p:cNvPr id="210066" name="Group 1189"/>
            <p:cNvGrpSpPr>
              <a:grpSpLocks/>
            </p:cNvGrpSpPr>
            <p:nvPr/>
          </p:nvGrpSpPr>
          <p:grpSpPr bwMode="auto">
            <a:xfrm>
              <a:off x="4699" y="1145"/>
              <a:ext cx="138" cy="29"/>
              <a:chOff x="2468" y="1332"/>
              <a:chExt cx="310" cy="60"/>
            </a:xfrm>
          </p:grpSpPr>
          <p:sp>
            <p:nvSpPr>
              <p:cNvPr id="210069"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0070"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sp>
          <p:nvSpPr>
            <p:cNvPr id="87188"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7189"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grpSp>
        <p:nvGrpSpPr>
          <p:cNvPr id="209978" name="Group 1185"/>
          <p:cNvGrpSpPr>
            <a:grpSpLocks/>
          </p:cNvGrpSpPr>
          <p:nvPr/>
        </p:nvGrpSpPr>
        <p:grpSpPr bwMode="auto">
          <a:xfrm>
            <a:off x="5754688" y="4344988"/>
            <a:ext cx="808037" cy="425450"/>
            <a:chOff x="4650" y="1129"/>
            <a:chExt cx="246" cy="95"/>
          </a:xfrm>
        </p:grpSpPr>
        <p:sp>
          <p:nvSpPr>
            <p:cNvPr id="21005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sp>
          <p:nvSpPr>
            <p:cNvPr id="21005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cs typeface="Arial" charset="0"/>
              </a:endParaRPr>
            </a:p>
          </p:txBody>
        </p:sp>
        <p:sp>
          <p:nvSpPr>
            <p:cNvPr id="21005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grpSp>
          <p:nvGrpSpPr>
            <p:cNvPr id="210058" name="Group 1189"/>
            <p:cNvGrpSpPr>
              <a:grpSpLocks/>
            </p:cNvGrpSpPr>
            <p:nvPr/>
          </p:nvGrpSpPr>
          <p:grpSpPr bwMode="auto">
            <a:xfrm>
              <a:off x="4699" y="1145"/>
              <a:ext cx="138" cy="29"/>
              <a:chOff x="2468" y="1332"/>
              <a:chExt cx="310" cy="60"/>
            </a:xfrm>
          </p:grpSpPr>
          <p:sp>
            <p:nvSpPr>
              <p:cNvPr id="210061"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0062"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sp>
          <p:nvSpPr>
            <p:cNvPr id="87180"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7181"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grpSp>
        <p:nvGrpSpPr>
          <p:cNvPr id="209979" name="Group 1185"/>
          <p:cNvGrpSpPr>
            <a:grpSpLocks/>
          </p:cNvGrpSpPr>
          <p:nvPr/>
        </p:nvGrpSpPr>
        <p:grpSpPr bwMode="auto">
          <a:xfrm>
            <a:off x="4013200" y="4710113"/>
            <a:ext cx="808038" cy="425450"/>
            <a:chOff x="4650" y="1129"/>
            <a:chExt cx="246" cy="95"/>
          </a:xfrm>
        </p:grpSpPr>
        <p:sp>
          <p:nvSpPr>
            <p:cNvPr id="21004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sp>
          <p:nvSpPr>
            <p:cNvPr id="21004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cs typeface="Arial" charset="0"/>
              </a:endParaRPr>
            </a:p>
          </p:txBody>
        </p:sp>
        <p:sp>
          <p:nvSpPr>
            <p:cNvPr id="21004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solidFill>
                  <a:srgbClr val="000000"/>
                </a:solidFill>
                <a:latin typeface="Times New Roman" charset="0"/>
                <a:cs typeface="Arial" charset="0"/>
              </a:endParaRPr>
            </a:p>
          </p:txBody>
        </p:sp>
        <p:grpSp>
          <p:nvGrpSpPr>
            <p:cNvPr id="210050" name="Group 1189"/>
            <p:cNvGrpSpPr>
              <a:grpSpLocks/>
            </p:cNvGrpSpPr>
            <p:nvPr/>
          </p:nvGrpSpPr>
          <p:grpSpPr bwMode="auto">
            <a:xfrm>
              <a:off x="4699" y="1145"/>
              <a:ext cx="138" cy="29"/>
              <a:chOff x="2468" y="1332"/>
              <a:chExt cx="310" cy="60"/>
            </a:xfrm>
          </p:grpSpPr>
          <p:sp>
            <p:nvSpPr>
              <p:cNvPr id="210053"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0054"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sp>
          <p:nvSpPr>
            <p:cNvPr id="87172"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7173"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grpSp>
        <p:nvGrpSpPr>
          <p:cNvPr id="209980" name="Group 248"/>
          <p:cNvGrpSpPr>
            <a:grpSpLocks/>
          </p:cNvGrpSpPr>
          <p:nvPr/>
        </p:nvGrpSpPr>
        <p:grpSpPr bwMode="auto">
          <a:xfrm>
            <a:off x="7218363" y="1558925"/>
            <a:ext cx="358775" cy="623888"/>
            <a:chOff x="4140" y="429"/>
            <a:chExt cx="1425" cy="2396"/>
          </a:xfrm>
        </p:grpSpPr>
        <p:sp>
          <p:nvSpPr>
            <p:cNvPr id="210015"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7137" name="Rectangle 149"/>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0017"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0018"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7140" name="Rectangle 152"/>
            <p:cNvSpPr>
              <a:spLocks noChangeArrowheads="1"/>
            </p:cNvSpPr>
            <p:nvPr/>
          </p:nvSpPr>
          <p:spPr bwMode="auto">
            <a:xfrm>
              <a:off x="4209" y="691"/>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0020" name="Group 153"/>
            <p:cNvGrpSpPr>
              <a:grpSpLocks/>
            </p:cNvGrpSpPr>
            <p:nvPr/>
          </p:nvGrpSpPr>
          <p:grpSpPr bwMode="auto">
            <a:xfrm>
              <a:off x="4749" y="668"/>
              <a:ext cx="581" cy="145"/>
              <a:chOff x="614" y="2568"/>
              <a:chExt cx="725" cy="139"/>
            </a:xfrm>
          </p:grpSpPr>
          <p:sp>
            <p:nvSpPr>
              <p:cNvPr id="87166" name="AutoShape 154"/>
              <p:cNvSpPr>
                <a:spLocks noChangeArrowheads="1"/>
              </p:cNvSpPr>
              <p:nvPr/>
            </p:nvSpPr>
            <p:spPr bwMode="auto">
              <a:xfrm>
                <a:off x="617" y="2567"/>
                <a:ext cx="724"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67" name="AutoShape 155"/>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7142" name="Rectangle 156"/>
            <p:cNvSpPr>
              <a:spLocks noChangeArrowheads="1"/>
            </p:cNvSpPr>
            <p:nvPr/>
          </p:nvSpPr>
          <p:spPr bwMode="auto">
            <a:xfrm>
              <a:off x="4222" y="1020"/>
              <a:ext cx="599"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0022" name="Group 157"/>
            <p:cNvGrpSpPr>
              <a:grpSpLocks/>
            </p:cNvGrpSpPr>
            <p:nvPr/>
          </p:nvGrpSpPr>
          <p:grpSpPr bwMode="auto">
            <a:xfrm>
              <a:off x="4747" y="994"/>
              <a:ext cx="581" cy="134"/>
              <a:chOff x="614" y="2568"/>
              <a:chExt cx="725" cy="139"/>
            </a:xfrm>
          </p:grpSpPr>
          <p:sp>
            <p:nvSpPr>
              <p:cNvPr id="87164" name="AutoShape 158"/>
              <p:cNvSpPr>
                <a:spLocks noChangeArrowheads="1"/>
              </p:cNvSpPr>
              <p:nvPr/>
            </p:nvSpPr>
            <p:spPr bwMode="auto">
              <a:xfrm>
                <a:off x="612" y="2570"/>
                <a:ext cx="724"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65" name="AutoShape 159"/>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7144" name="Rectangle 160"/>
            <p:cNvSpPr>
              <a:spLocks noChangeArrowheads="1"/>
            </p:cNvSpPr>
            <p:nvPr/>
          </p:nvSpPr>
          <p:spPr bwMode="auto">
            <a:xfrm>
              <a:off x="4216" y="1356"/>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45" name="Rectangle 161"/>
            <p:cNvSpPr>
              <a:spLocks noChangeArrowheads="1"/>
            </p:cNvSpPr>
            <p:nvPr/>
          </p:nvSpPr>
          <p:spPr bwMode="auto">
            <a:xfrm>
              <a:off x="4228" y="1654"/>
              <a:ext cx="593"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0025" name="Group 162"/>
            <p:cNvGrpSpPr>
              <a:grpSpLocks/>
            </p:cNvGrpSpPr>
            <p:nvPr/>
          </p:nvGrpSpPr>
          <p:grpSpPr bwMode="auto">
            <a:xfrm>
              <a:off x="4735" y="1627"/>
              <a:ext cx="582" cy="151"/>
              <a:chOff x="614" y="2568"/>
              <a:chExt cx="725" cy="139"/>
            </a:xfrm>
          </p:grpSpPr>
          <p:sp>
            <p:nvSpPr>
              <p:cNvPr id="87162" name="AutoShape 163"/>
              <p:cNvSpPr>
                <a:spLocks noChangeArrowheads="1"/>
              </p:cNvSpPr>
              <p:nvPr/>
            </p:nvSpPr>
            <p:spPr bwMode="auto">
              <a:xfrm>
                <a:off x="611" y="2576"/>
                <a:ext cx="730" cy="12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63" name="AutoShape 164"/>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10026"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210027" name="Group 166"/>
            <p:cNvGrpSpPr>
              <a:grpSpLocks/>
            </p:cNvGrpSpPr>
            <p:nvPr/>
          </p:nvGrpSpPr>
          <p:grpSpPr bwMode="auto">
            <a:xfrm>
              <a:off x="4739" y="1327"/>
              <a:ext cx="582" cy="139"/>
              <a:chOff x="614" y="2568"/>
              <a:chExt cx="725" cy="139"/>
            </a:xfrm>
          </p:grpSpPr>
          <p:sp>
            <p:nvSpPr>
              <p:cNvPr id="87160" name="AutoShape 167"/>
              <p:cNvSpPr>
                <a:spLocks noChangeArrowheads="1"/>
              </p:cNvSpPr>
              <p:nvPr/>
            </p:nvSpPr>
            <p:spPr bwMode="auto">
              <a:xfrm>
                <a:off x="614" y="2566"/>
                <a:ext cx="723"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61" name="AutoShape 168"/>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7149" name="Rectangle 169"/>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0029"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0030"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7152" name="Oval 172"/>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0032"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7154" name="AutoShape 174"/>
            <p:cNvSpPr>
              <a:spLocks noChangeArrowheads="1"/>
            </p:cNvSpPr>
            <p:nvPr/>
          </p:nvSpPr>
          <p:spPr bwMode="auto">
            <a:xfrm>
              <a:off x="4140" y="2679"/>
              <a:ext cx="1198"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55" name="AutoShape 175"/>
            <p:cNvSpPr>
              <a:spLocks noChangeArrowheads="1"/>
            </p:cNvSpPr>
            <p:nvPr/>
          </p:nvSpPr>
          <p:spPr bwMode="auto">
            <a:xfrm>
              <a:off x="4203" y="2709"/>
              <a:ext cx="1072"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56" name="Oval 176"/>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57" name="Oval 177"/>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87158" name="Oval 178"/>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59" name="Rectangle 179"/>
            <p:cNvSpPr>
              <a:spLocks noChangeArrowheads="1"/>
            </p:cNvSpPr>
            <p:nvPr/>
          </p:nvSpPr>
          <p:spPr bwMode="auto">
            <a:xfrm>
              <a:off x="5061" y="1837"/>
              <a:ext cx="88" cy="75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09981" name="Group 248"/>
          <p:cNvGrpSpPr>
            <a:grpSpLocks/>
          </p:cNvGrpSpPr>
          <p:nvPr/>
        </p:nvGrpSpPr>
        <p:grpSpPr bwMode="auto">
          <a:xfrm>
            <a:off x="2876550" y="4454525"/>
            <a:ext cx="358775" cy="623888"/>
            <a:chOff x="4140" y="429"/>
            <a:chExt cx="1425" cy="2396"/>
          </a:xfrm>
        </p:grpSpPr>
        <p:sp>
          <p:nvSpPr>
            <p:cNvPr id="209983"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7105" name="Rectangle 149"/>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09985"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09986"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7108" name="Rectangle 152"/>
            <p:cNvSpPr>
              <a:spLocks noChangeArrowheads="1"/>
            </p:cNvSpPr>
            <p:nvPr/>
          </p:nvSpPr>
          <p:spPr bwMode="auto">
            <a:xfrm>
              <a:off x="4209" y="691"/>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09988" name="Group 153"/>
            <p:cNvGrpSpPr>
              <a:grpSpLocks/>
            </p:cNvGrpSpPr>
            <p:nvPr/>
          </p:nvGrpSpPr>
          <p:grpSpPr bwMode="auto">
            <a:xfrm>
              <a:off x="4749" y="668"/>
              <a:ext cx="581" cy="145"/>
              <a:chOff x="614" y="2568"/>
              <a:chExt cx="725" cy="139"/>
            </a:xfrm>
          </p:grpSpPr>
          <p:sp>
            <p:nvSpPr>
              <p:cNvPr id="87134" name="AutoShape 154"/>
              <p:cNvSpPr>
                <a:spLocks noChangeArrowheads="1"/>
              </p:cNvSpPr>
              <p:nvPr/>
            </p:nvSpPr>
            <p:spPr bwMode="auto">
              <a:xfrm>
                <a:off x="617" y="2567"/>
                <a:ext cx="724"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35" name="AutoShape 155"/>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7110" name="Rectangle 156"/>
            <p:cNvSpPr>
              <a:spLocks noChangeArrowheads="1"/>
            </p:cNvSpPr>
            <p:nvPr/>
          </p:nvSpPr>
          <p:spPr bwMode="auto">
            <a:xfrm>
              <a:off x="4222" y="1020"/>
              <a:ext cx="599"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09990" name="Group 157"/>
            <p:cNvGrpSpPr>
              <a:grpSpLocks/>
            </p:cNvGrpSpPr>
            <p:nvPr/>
          </p:nvGrpSpPr>
          <p:grpSpPr bwMode="auto">
            <a:xfrm>
              <a:off x="4747" y="994"/>
              <a:ext cx="581" cy="134"/>
              <a:chOff x="614" y="2568"/>
              <a:chExt cx="725" cy="139"/>
            </a:xfrm>
          </p:grpSpPr>
          <p:sp>
            <p:nvSpPr>
              <p:cNvPr id="87132" name="AutoShape 158"/>
              <p:cNvSpPr>
                <a:spLocks noChangeArrowheads="1"/>
              </p:cNvSpPr>
              <p:nvPr/>
            </p:nvSpPr>
            <p:spPr bwMode="auto">
              <a:xfrm>
                <a:off x="612" y="2570"/>
                <a:ext cx="724"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33" name="AutoShape 159"/>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7112" name="Rectangle 160"/>
            <p:cNvSpPr>
              <a:spLocks noChangeArrowheads="1"/>
            </p:cNvSpPr>
            <p:nvPr/>
          </p:nvSpPr>
          <p:spPr bwMode="auto">
            <a:xfrm>
              <a:off x="4216" y="1356"/>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13" name="Rectangle 161"/>
            <p:cNvSpPr>
              <a:spLocks noChangeArrowheads="1"/>
            </p:cNvSpPr>
            <p:nvPr/>
          </p:nvSpPr>
          <p:spPr bwMode="auto">
            <a:xfrm>
              <a:off x="4228" y="1654"/>
              <a:ext cx="593"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09993" name="Group 162"/>
            <p:cNvGrpSpPr>
              <a:grpSpLocks/>
            </p:cNvGrpSpPr>
            <p:nvPr/>
          </p:nvGrpSpPr>
          <p:grpSpPr bwMode="auto">
            <a:xfrm>
              <a:off x="4735" y="1627"/>
              <a:ext cx="582" cy="151"/>
              <a:chOff x="614" y="2568"/>
              <a:chExt cx="725" cy="139"/>
            </a:xfrm>
          </p:grpSpPr>
          <p:sp>
            <p:nvSpPr>
              <p:cNvPr id="87130" name="AutoShape 163"/>
              <p:cNvSpPr>
                <a:spLocks noChangeArrowheads="1"/>
              </p:cNvSpPr>
              <p:nvPr/>
            </p:nvSpPr>
            <p:spPr bwMode="auto">
              <a:xfrm>
                <a:off x="611" y="2576"/>
                <a:ext cx="730" cy="12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31" name="AutoShape 164"/>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09994"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209995" name="Group 166"/>
            <p:cNvGrpSpPr>
              <a:grpSpLocks/>
            </p:cNvGrpSpPr>
            <p:nvPr/>
          </p:nvGrpSpPr>
          <p:grpSpPr bwMode="auto">
            <a:xfrm>
              <a:off x="4739" y="1327"/>
              <a:ext cx="582" cy="139"/>
              <a:chOff x="614" y="2568"/>
              <a:chExt cx="725" cy="139"/>
            </a:xfrm>
          </p:grpSpPr>
          <p:sp>
            <p:nvSpPr>
              <p:cNvPr id="87128" name="AutoShape 167"/>
              <p:cNvSpPr>
                <a:spLocks noChangeArrowheads="1"/>
              </p:cNvSpPr>
              <p:nvPr/>
            </p:nvSpPr>
            <p:spPr bwMode="auto">
              <a:xfrm>
                <a:off x="614" y="2566"/>
                <a:ext cx="723"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29" name="AutoShape 168"/>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7117" name="Rectangle 169"/>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09997"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09998"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7120" name="Oval 172"/>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0000"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7122" name="AutoShape 174"/>
            <p:cNvSpPr>
              <a:spLocks noChangeArrowheads="1"/>
            </p:cNvSpPr>
            <p:nvPr/>
          </p:nvSpPr>
          <p:spPr bwMode="auto">
            <a:xfrm>
              <a:off x="4140" y="2679"/>
              <a:ext cx="1198"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23" name="AutoShape 175"/>
            <p:cNvSpPr>
              <a:spLocks noChangeArrowheads="1"/>
            </p:cNvSpPr>
            <p:nvPr/>
          </p:nvSpPr>
          <p:spPr bwMode="auto">
            <a:xfrm>
              <a:off x="4203" y="2709"/>
              <a:ext cx="1072"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24" name="Oval 176"/>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25" name="Oval 177"/>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87126" name="Oval 178"/>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7127" name="Rectangle 179"/>
            <p:cNvSpPr>
              <a:spLocks noChangeArrowheads="1"/>
            </p:cNvSpPr>
            <p:nvPr/>
          </p:nvSpPr>
          <p:spPr bwMode="auto">
            <a:xfrm>
              <a:off x="5061" y="1837"/>
              <a:ext cx="88" cy="75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92"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58</a:t>
            </a:fld>
            <a:endParaRPr lang="en-US" sz="1200" dirty="0">
              <a:latin typeface="Tahoma" charset="0"/>
            </a:endParaRPr>
          </a:p>
        </p:txBody>
      </p:sp>
      <p:sp>
        <p:nvSpPr>
          <p:cNvPr id="293"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pic>
        <p:nvPicPr>
          <p:cNvPr id="294" name="Picture 293">
            <a:extLst>
              <a:ext uri="{FF2B5EF4-FFF2-40B4-BE49-F238E27FC236}">
                <a16:creationId xmlns:a16="http://schemas.microsoft.com/office/drawing/2014/main" id="{63B66E27-B857-0245-A3C1-A35991761562}"/>
              </a:ext>
            </a:extLst>
          </p:cNvPr>
          <p:cNvPicPr>
            <a:picLocks noChangeAspect="1"/>
          </p:cNvPicPr>
          <p:nvPr/>
        </p:nvPicPr>
        <p:blipFill>
          <a:blip r:embed="rId6"/>
          <a:stretch>
            <a:fillRect/>
          </a:stretch>
        </p:blipFill>
        <p:spPr>
          <a:xfrm>
            <a:off x="1393031" y="4299014"/>
            <a:ext cx="1157288" cy="792099"/>
          </a:xfrm>
          <a:prstGeom prst="rect">
            <a:avLst/>
          </a:prstGeom>
        </p:spPr>
      </p:pic>
    </p:spTree>
    <p:extLst>
      <p:ext uri="{BB962C8B-B14F-4D97-AF65-F5344CB8AC3E}">
        <p14:creationId xmlns:p14="http://schemas.microsoft.com/office/powerpoint/2010/main" val="2201750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9788"/>
                                        </p:tgtEl>
                                        <p:attrNameLst>
                                          <p:attrName>style.visibility</p:attrName>
                                        </p:attrNameLst>
                                      </p:cBhvr>
                                      <p:to>
                                        <p:strVal val="visible"/>
                                      </p:to>
                                    </p:set>
                                    <p:animEffect transition="in" filter="wipe(left)">
                                      <p:cBhvr>
                                        <p:cTn id="7" dur="500"/>
                                        <p:tgtEl>
                                          <p:spTgt spid="6997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699797"/>
                                        </p:tgtEl>
                                        <p:attrNameLst>
                                          <p:attrName>style.visibility</p:attrName>
                                        </p:attrNameLst>
                                      </p:cBhvr>
                                      <p:to>
                                        <p:strVal val="visible"/>
                                      </p:to>
                                    </p:set>
                                    <p:animEffect transition="in" filter="wipe(right)">
                                      <p:cBhvr>
                                        <p:cTn id="12" dur="500"/>
                                        <p:tgtEl>
                                          <p:spTgt spid="6997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97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796" grpId="0"/>
      <p:bldP spid="69978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945" name="Group 156"/>
          <p:cNvGrpSpPr>
            <a:grpSpLocks/>
          </p:cNvGrpSpPr>
          <p:nvPr/>
        </p:nvGrpSpPr>
        <p:grpSpPr bwMode="auto">
          <a:xfrm>
            <a:off x="773113" y="1273175"/>
            <a:ext cx="3554412" cy="3067050"/>
            <a:chOff x="773113" y="1273175"/>
            <a:chExt cx="3554412" cy="3066395"/>
          </a:xfrm>
        </p:grpSpPr>
        <p:sp>
          <p:nvSpPr>
            <p:cNvPr id="211062"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211063"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1064"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1065"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1066"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88188"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a:solidFill>
                    <a:srgbClr val="000000"/>
                  </a:solidFill>
                  <a:latin typeface="Arial" charset="0"/>
                  <a:cs typeface="Arial" charset="0"/>
                </a:rPr>
                <a:t>router</a:t>
              </a:r>
            </a:p>
            <a:p>
              <a:pPr>
                <a:defRPr/>
              </a:pPr>
              <a:r>
                <a:rPr lang="en-US" sz="1400" dirty="0">
                  <a:solidFill>
                    <a:srgbClr val="000000"/>
                  </a:solidFill>
                  <a:latin typeface="Arial" charset="0"/>
                  <a:cs typeface="Arial" charset="0"/>
                </a:rPr>
                <a:t>(runs DHCP)</a:t>
              </a:r>
            </a:p>
          </p:txBody>
        </p:sp>
        <p:grpSp>
          <p:nvGrpSpPr>
            <p:cNvPr id="211068" name="Group 356"/>
            <p:cNvGrpSpPr>
              <a:grpSpLocks/>
            </p:cNvGrpSpPr>
            <p:nvPr/>
          </p:nvGrpSpPr>
          <p:grpSpPr bwMode="auto">
            <a:xfrm>
              <a:off x="1653422" y="1982680"/>
              <a:ext cx="843032" cy="814871"/>
              <a:chOff x="313" y="1497"/>
              <a:chExt cx="1152" cy="1014"/>
            </a:xfrm>
          </p:grpSpPr>
          <p:pic>
            <p:nvPicPr>
              <p:cNvPr id="211120"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1121" name="Picture 355" descr="antenna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8819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66"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167"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168" name="Rectangle 43"/>
            <p:cNvSpPr>
              <a:spLocks noChangeArrowheads="1"/>
            </p:cNvSpPr>
            <p:nvPr/>
          </p:nvSpPr>
          <p:spPr bwMode="auto">
            <a:xfrm rot="162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grpSp>
          <p:nvGrpSpPr>
            <p:cNvPr id="211073" name="Group 248"/>
            <p:cNvGrpSpPr>
              <a:grpSpLocks/>
            </p:cNvGrpSpPr>
            <p:nvPr/>
          </p:nvGrpSpPr>
          <p:grpSpPr bwMode="auto">
            <a:xfrm>
              <a:off x="2597285" y="3210128"/>
              <a:ext cx="332569" cy="581078"/>
              <a:chOff x="4140" y="429"/>
              <a:chExt cx="1425" cy="2396"/>
            </a:xfrm>
          </p:grpSpPr>
          <p:sp>
            <p:nvSpPr>
              <p:cNvPr id="211088"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8210"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1090"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1091"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8213"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1093" name="Group 153"/>
              <p:cNvGrpSpPr>
                <a:grpSpLocks/>
              </p:cNvGrpSpPr>
              <p:nvPr/>
            </p:nvGrpSpPr>
            <p:grpSpPr bwMode="auto">
              <a:xfrm>
                <a:off x="4749" y="668"/>
                <a:ext cx="581" cy="145"/>
                <a:chOff x="614" y="2568"/>
                <a:chExt cx="725" cy="139"/>
              </a:xfrm>
            </p:grpSpPr>
            <p:sp>
              <p:nvSpPr>
                <p:cNvPr id="88239"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240"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8215"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1095" name="Group 157"/>
              <p:cNvGrpSpPr>
                <a:grpSpLocks/>
              </p:cNvGrpSpPr>
              <p:nvPr/>
            </p:nvGrpSpPr>
            <p:grpSpPr bwMode="auto">
              <a:xfrm>
                <a:off x="4747" y="994"/>
                <a:ext cx="581" cy="134"/>
                <a:chOff x="614" y="2568"/>
                <a:chExt cx="725" cy="139"/>
              </a:xfrm>
            </p:grpSpPr>
            <p:sp>
              <p:nvSpPr>
                <p:cNvPr id="88237"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238"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8217"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218"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1098" name="Group 162"/>
              <p:cNvGrpSpPr>
                <a:grpSpLocks/>
              </p:cNvGrpSpPr>
              <p:nvPr/>
            </p:nvGrpSpPr>
            <p:grpSpPr bwMode="auto">
              <a:xfrm>
                <a:off x="4735" y="1627"/>
                <a:ext cx="582" cy="151"/>
                <a:chOff x="614" y="2568"/>
                <a:chExt cx="725" cy="139"/>
              </a:xfrm>
            </p:grpSpPr>
            <p:sp>
              <p:nvSpPr>
                <p:cNvPr id="88235"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236"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11099"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211100" name="Group 166"/>
              <p:cNvGrpSpPr>
                <a:grpSpLocks/>
              </p:cNvGrpSpPr>
              <p:nvPr/>
            </p:nvGrpSpPr>
            <p:grpSpPr bwMode="auto">
              <a:xfrm>
                <a:off x="4739" y="1327"/>
                <a:ext cx="582" cy="139"/>
                <a:chOff x="614" y="2568"/>
                <a:chExt cx="725" cy="139"/>
              </a:xfrm>
            </p:grpSpPr>
            <p:sp>
              <p:nvSpPr>
                <p:cNvPr id="88233"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234"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8222"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1102"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1103"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8225"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1105"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8227" name="AutoShape 174"/>
              <p:cNvSpPr>
                <a:spLocks noChangeArrowheads="1"/>
              </p:cNvSpPr>
              <p:nvPr/>
            </p:nvSpPr>
            <p:spPr bwMode="auto">
              <a:xfrm>
                <a:off x="4139" y="2678"/>
                <a:ext cx="1204" cy="17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228"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229"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230"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88231"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232"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1074" name="Group 48"/>
            <p:cNvGrpSpPr>
              <a:grpSpLocks/>
            </p:cNvGrpSpPr>
            <p:nvPr/>
          </p:nvGrpSpPr>
          <p:grpSpPr bwMode="auto">
            <a:xfrm>
              <a:off x="2795471" y="3465563"/>
              <a:ext cx="735669" cy="376863"/>
              <a:chOff x="3600" y="219"/>
              <a:chExt cx="360" cy="175"/>
            </a:xfrm>
          </p:grpSpPr>
          <p:sp>
            <p:nvSpPr>
              <p:cNvPr id="88196"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97"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8198"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8199"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i="0" dirty="0">
                  <a:solidFill>
                    <a:srgbClr val="000000"/>
                  </a:solidFill>
                  <a:latin typeface="Times New Roman" charset="0"/>
                  <a:cs typeface="+mn-cs"/>
                </a:endParaRPr>
              </a:p>
            </p:txBody>
          </p:sp>
          <p:sp>
            <p:nvSpPr>
              <p:cNvPr id="88200"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1080" name="Group 54"/>
              <p:cNvGrpSpPr>
                <a:grpSpLocks/>
              </p:cNvGrpSpPr>
              <p:nvPr/>
            </p:nvGrpSpPr>
            <p:grpSpPr bwMode="auto">
              <a:xfrm>
                <a:off x="3686" y="244"/>
                <a:ext cx="177" cy="66"/>
                <a:chOff x="2848" y="848"/>
                <a:chExt cx="140" cy="98"/>
              </a:xfrm>
            </p:grpSpPr>
            <p:sp>
              <p:nvSpPr>
                <p:cNvPr id="88206"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8207"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8208"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1081" name="Group 58"/>
              <p:cNvGrpSpPr>
                <a:grpSpLocks/>
              </p:cNvGrpSpPr>
              <p:nvPr/>
            </p:nvGrpSpPr>
            <p:grpSpPr bwMode="auto">
              <a:xfrm flipV="1">
                <a:off x="3686" y="243"/>
                <a:ext cx="177" cy="66"/>
                <a:chOff x="2848" y="848"/>
                <a:chExt cx="140" cy="98"/>
              </a:xfrm>
            </p:grpSpPr>
            <p:sp>
              <p:nvSpPr>
                <p:cNvPr id="88203"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8204"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8205" name="Line 61"/>
                <p:cNvSpPr>
                  <a:spLocks noChangeShapeType="1"/>
                </p:cNvSpPr>
                <p:nvPr/>
              </p:nvSpPr>
              <p:spPr bwMode="auto">
                <a:xfrm>
                  <a:off x="2894" y="854"/>
                  <a:ext cx="52" cy="9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grpSp>
      <p:sp>
        <p:nvSpPr>
          <p:cNvPr id="88069" name="Rectangle 2"/>
          <p:cNvSpPr>
            <a:spLocks noGrp="1" noChangeArrowheads="1"/>
          </p:cNvSpPr>
          <p:nvPr>
            <p:ph type="title"/>
          </p:nvPr>
        </p:nvSpPr>
        <p:spPr>
          <a:xfrm>
            <a:off x="323850" y="9525"/>
            <a:ext cx="8034338" cy="996950"/>
          </a:xfrm>
        </p:spPr>
        <p:txBody>
          <a:bodyPr/>
          <a:lstStyle/>
          <a:p>
            <a:pPr>
              <a:defRPr/>
            </a:pPr>
            <a:r>
              <a:rPr lang="en-US" sz="3200" dirty="0">
                <a:latin typeface="+mn-lt"/>
                <a:cs typeface="+mj-cs"/>
              </a:rPr>
              <a:t>A </a:t>
            </a:r>
            <a:r>
              <a:rPr lang="en-US" altLang="zh-CN" sz="3200" dirty="0">
                <a:latin typeface="+mn-lt"/>
                <a:cs typeface="+mj-cs"/>
              </a:rPr>
              <a:t>D</a:t>
            </a:r>
            <a:r>
              <a:rPr lang="en-US" sz="3200" dirty="0">
                <a:latin typeface="+mn-lt"/>
                <a:cs typeface="+mj-cs"/>
              </a:rPr>
              <a:t>ay in the </a:t>
            </a:r>
            <a:r>
              <a:rPr lang="en-US" altLang="zh-CN" sz="3200" dirty="0">
                <a:latin typeface="+mn-lt"/>
                <a:cs typeface="+mj-cs"/>
              </a:rPr>
              <a:t>L</a:t>
            </a:r>
            <a:r>
              <a:rPr lang="en-US" sz="3200" dirty="0">
                <a:latin typeface="+mn-lt"/>
                <a:cs typeface="+mj-cs"/>
              </a:rPr>
              <a:t>ife… </a:t>
            </a:r>
            <a:r>
              <a:rPr lang="en-US" altLang="zh-CN" sz="3200" dirty="0">
                <a:latin typeface="+mn-lt"/>
                <a:cs typeface="+mj-cs"/>
              </a:rPr>
              <a:t>C</a:t>
            </a:r>
            <a:r>
              <a:rPr lang="en-US" sz="3200" dirty="0">
                <a:latin typeface="+mn-lt"/>
                <a:cs typeface="+mj-cs"/>
              </a:rPr>
              <a:t>onnecting to the Internet</a:t>
            </a:r>
          </a:p>
        </p:txBody>
      </p:sp>
      <p:sp>
        <p:nvSpPr>
          <p:cNvPr id="701629" name="Rectangle 189"/>
          <p:cNvSpPr>
            <a:spLocks noGrp="1" noChangeArrowheads="1"/>
          </p:cNvSpPr>
          <p:nvPr>
            <p:ph type="body" idx="1"/>
          </p:nvPr>
        </p:nvSpPr>
        <p:spPr>
          <a:xfrm>
            <a:off x="5037138" y="1128713"/>
            <a:ext cx="3892550" cy="1262062"/>
          </a:xfrm>
        </p:spPr>
        <p:txBody>
          <a:bodyPr/>
          <a:lstStyle/>
          <a:p>
            <a:pPr>
              <a:buFont typeface="Wingdings" pitchFamily="2" charset="2"/>
              <a:buChar char="q"/>
              <a:defRPr/>
            </a:pPr>
            <a:r>
              <a:rPr lang="en-US" sz="2000" dirty="0">
                <a:cs typeface="+mn-cs"/>
              </a:rPr>
              <a:t>connecting laptop needs to get its own IP address, addr of first-hop router, addr of DNS server: use </a:t>
            </a:r>
            <a:r>
              <a:rPr lang="en-US" sz="2000" i="1" dirty="0">
                <a:solidFill>
                  <a:srgbClr val="C00000"/>
                </a:solidFill>
                <a:cs typeface="+mn-cs"/>
              </a:rPr>
              <a:t>DHCP</a:t>
            </a:r>
          </a:p>
        </p:txBody>
      </p:sp>
      <p:sp>
        <p:nvSpPr>
          <p:cNvPr id="701661" name="AutoShape 221"/>
          <p:cNvSpPr>
            <a:spLocks noChangeArrowheads="1"/>
          </p:cNvSpPr>
          <p:nvPr/>
        </p:nvSpPr>
        <p:spPr bwMode="auto">
          <a:xfrm>
            <a:off x="830263" y="2266950"/>
            <a:ext cx="976312"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p>
        </p:txBody>
      </p:sp>
      <p:grpSp>
        <p:nvGrpSpPr>
          <p:cNvPr id="701690" name="Group 250"/>
          <p:cNvGrpSpPr>
            <a:grpSpLocks/>
          </p:cNvGrpSpPr>
          <p:nvPr/>
        </p:nvGrpSpPr>
        <p:grpSpPr bwMode="auto">
          <a:xfrm>
            <a:off x="1195388" y="1081088"/>
            <a:ext cx="976312" cy="1460500"/>
            <a:chOff x="651" y="681"/>
            <a:chExt cx="615" cy="920"/>
          </a:xfrm>
        </p:grpSpPr>
        <p:sp>
          <p:nvSpPr>
            <p:cNvPr id="211054" name="Freeform 249"/>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nvGrpSpPr>
            <p:cNvPr id="211055" name="Group 248"/>
            <p:cNvGrpSpPr>
              <a:grpSpLocks/>
            </p:cNvGrpSpPr>
            <p:nvPr/>
          </p:nvGrpSpPr>
          <p:grpSpPr bwMode="auto">
            <a:xfrm>
              <a:off x="651" y="681"/>
              <a:ext cx="501" cy="828"/>
              <a:chOff x="569" y="2954"/>
              <a:chExt cx="501" cy="828"/>
            </a:xfrm>
          </p:grpSpPr>
          <p:sp>
            <p:nvSpPr>
              <p:cNvPr id="88177" name="Rectangle 242"/>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78" name="Text Box 241"/>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solidFill>
                      <a:srgbClr val="000000"/>
                    </a:solidFill>
                    <a:latin typeface="Arial" charset="0"/>
                    <a:cs typeface="+mn-cs"/>
                  </a:rPr>
                  <a:t>DHCP</a:t>
                </a:r>
              </a:p>
              <a:p>
                <a:pPr algn="ctr">
                  <a:defRPr/>
                </a:pPr>
                <a:r>
                  <a:rPr lang="en-US" sz="1600" i="0" dirty="0">
                    <a:solidFill>
                      <a:srgbClr val="000000"/>
                    </a:solidFill>
                    <a:latin typeface="Arial" charset="0"/>
                    <a:cs typeface="+mn-cs"/>
                  </a:rPr>
                  <a:t>UDP</a:t>
                </a:r>
              </a:p>
              <a:p>
                <a:pPr algn="ctr">
                  <a:defRPr/>
                </a:pPr>
                <a:r>
                  <a:rPr lang="en-US" sz="1600" i="0" dirty="0">
                    <a:solidFill>
                      <a:srgbClr val="000000"/>
                    </a:solidFill>
                    <a:latin typeface="Arial" charset="0"/>
                    <a:cs typeface="+mn-cs"/>
                  </a:rPr>
                  <a:t>IP</a:t>
                </a:r>
              </a:p>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88179" name="Line 243"/>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8180" name="Line 244"/>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8181" name="Line 245"/>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8182" name="Line 246"/>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1693" name="Group 253"/>
          <p:cNvGrpSpPr>
            <a:grpSpLocks/>
          </p:cNvGrpSpPr>
          <p:nvPr/>
        </p:nvGrpSpPr>
        <p:grpSpPr bwMode="auto">
          <a:xfrm>
            <a:off x="520700" y="1162050"/>
            <a:ext cx="544513" cy="244475"/>
            <a:chOff x="844" y="3337"/>
            <a:chExt cx="343" cy="154"/>
          </a:xfrm>
        </p:grpSpPr>
        <p:sp>
          <p:nvSpPr>
            <p:cNvPr id="88173" name="Rectangle 25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74" name="Text Box 252"/>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701739" name="Group 299"/>
          <p:cNvGrpSpPr>
            <a:grpSpLocks/>
          </p:cNvGrpSpPr>
          <p:nvPr/>
        </p:nvGrpSpPr>
        <p:grpSpPr bwMode="auto">
          <a:xfrm>
            <a:off x="66675" y="1181100"/>
            <a:ext cx="1081088" cy="1166813"/>
            <a:chOff x="42" y="744"/>
            <a:chExt cx="681" cy="735"/>
          </a:xfrm>
        </p:grpSpPr>
        <p:grpSp>
          <p:nvGrpSpPr>
            <p:cNvPr id="211020" name="Group 296"/>
            <p:cNvGrpSpPr>
              <a:grpSpLocks/>
            </p:cNvGrpSpPr>
            <p:nvPr/>
          </p:nvGrpSpPr>
          <p:grpSpPr bwMode="auto">
            <a:xfrm>
              <a:off x="42" y="886"/>
              <a:ext cx="681" cy="468"/>
              <a:chOff x="42" y="886"/>
              <a:chExt cx="681" cy="468"/>
            </a:xfrm>
          </p:grpSpPr>
          <p:grpSp>
            <p:nvGrpSpPr>
              <p:cNvPr id="211022" name="Group 295"/>
              <p:cNvGrpSpPr>
                <a:grpSpLocks/>
              </p:cNvGrpSpPr>
              <p:nvPr/>
            </p:nvGrpSpPr>
            <p:grpSpPr bwMode="auto">
              <a:xfrm>
                <a:off x="278" y="886"/>
                <a:ext cx="397" cy="154"/>
                <a:chOff x="740" y="3209"/>
                <a:chExt cx="397" cy="154"/>
              </a:xfrm>
            </p:grpSpPr>
            <p:grpSp>
              <p:nvGrpSpPr>
                <p:cNvPr id="211047" name="Group 254"/>
                <p:cNvGrpSpPr>
                  <a:grpSpLocks/>
                </p:cNvGrpSpPr>
                <p:nvPr/>
              </p:nvGrpSpPr>
              <p:grpSpPr bwMode="auto">
                <a:xfrm>
                  <a:off x="794" y="3209"/>
                  <a:ext cx="343" cy="154"/>
                  <a:chOff x="844" y="3337"/>
                  <a:chExt cx="343" cy="154"/>
                </a:xfrm>
              </p:grpSpPr>
              <p:sp>
                <p:nvSpPr>
                  <p:cNvPr id="88171" name="Rectangle 25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72" name="Text Box 256"/>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sp>
              <p:nvSpPr>
                <p:cNvPr id="88169" name="Rectangle 266"/>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70" name="Rectangle 267"/>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1023" name="Group 274"/>
              <p:cNvGrpSpPr>
                <a:grpSpLocks/>
              </p:cNvGrpSpPr>
              <p:nvPr/>
            </p:nvGrpSpPr>
            <p:grpSpPr bwMode="auto">
              <a:xfrm>
                <a:off x="278" y="1034"/>
                <a:ext cx="397" cy="154"/>
                <a:chOff x="836" y="3305"/>
                <a:chExt cx="397" cy="154"/>
              </a:xfrm>
            </p:grpSpPr>
            <p:grpSp>
              <p:nvGrpSpPr>
                <p:cNvPr id="211041" name="Group 268"/>
                <p:cNvGrpSpPr>
                  <a:grpSpLocks/>
                </p:cNvGrpSpPr>
                <p:nvPr/>
              </p:nvGrpSpPr>
              <p:grpSpPr bwMode="auto">
                <a:xfrm>
                  <a:off x="890" y="3305"/>
                  <a:ext cx="343" cy="154"/>
                  <a:chOff x="844" y="3337"/>
                  <a:chExt cx="343" cy="154"/>
                </a:xfrm>
              </p:grpSpPr>
              <p:sp>
                <p:nvSpPr>
                  <p:cNvPr id="88166" name="Rectangle 26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67" name="Text Box 270"/>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1042" name="Group 273"/>
                <p:cNvGrpSpPr>
                  <a:grpSpLocks/>
                </p:cNvGrpSpPr>
                <p:nvPr/>
              </p:nvGrpSpPr>
              <p:grpSpPr bwMode="auto">
                <a:xfrm>
                  <a:off x="836" y="3334"/>
                  <a:ext cx="354" cy="94"/>
                  <a:chOff x="836" y="3334"/>
                  <a:chExt cx="354" cy="94"/>
                </a:xfrm>
              </p:grpSpPr>
              <p:sp>
                <p:nvSpPr>
                  <p:cNvPr id="88164" name="Rectangle 27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65" name="Rectangle 27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211024" name="Group 293"/>
              <p:cNvGrpSpPr>
                <a:grpSpLocks/>
              </p:cNvGrpSpPr>
              <p:nvPr/>
            </p:nvGrpSpPr>
            <p:grpSpPr bwMode="auto">
              <a:xfrm>
                <a:off x="165" y="1054"/>
                <a:ext cx="480" cy="112"/>
                <a:chOff x="627" y="3377"/>
                <a:chExt cx="480" cy="112"/>
              </a:xfrm>
            </p:grpSpPr>
            <p:sp>
              <p:nvSpPr>
                <p:cNvPr id="88160" name="Rectangle 276"/>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61" name="Rectangle 277"/>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1025" name="Group 294"/>
              <p:cNvGrpSpPr>
                <a:grpSpLocks/>
              </p:cNvGrpSpPr>
              <p:nvPr/>
            </p:nvGrpSpPr>
            <p:grpSpPr bwMode="auto">
              <a:xfrm>
                <a:off x="42" y="1200"/>
                <a:ext cx="681" cy="154"/>
                <a:chOff x="504" y="3523"/>
                <a:chExt cx="681" cy="154"/>
              </a:xfrm>
            </p:grpSpPr>
            <p:grpSp>
              <p:nvGrpSpPr>
                <p:cNvPr id="211026" name="Group 287"/>
                <p:cNvGrpSpPr>
                  <a:grpSpLocks/>
                </p:cNvGrpSpPr>
                <p:nvPr/>
              </p:nvGrpSpPr>
              <p:grpSpPr bwMode="auto">
                <a:xfrm>
                  <a:off x="623" y="3523"/>
                  <a:ext cx="510" cy="154"/>
                  <a:chOff x="723" y="3453"/>
                  <a:chExt cx="510" cy="154"/>
                </a:xfrm>
              </p:grpSpPr>
              <p:grpSp>
                <p:nvGrpSpPr>
                  <p:cNvPr id="211030" name="Group 278"/>
                  <p:cNvGrpSpPr>
                    <a:grpSpLocks/>
                  </p:cNvGrpSpPr>
                  <p:nvPr/>
                </p:nvGrpSpPr>
                <p:grpSpPr bwMode="auto">
                  <a:xfrm>
                    <a:off x="836" y="3453"/>
                    <a:ext cx="397" cy="154"/>
                    <a:chOff x="836" y="3305"/>
                    <a:chExt cx="397" cy="154"/>
                  </a:xfrm>
                </p:grpSpPr>
                <p:grpSp>
                  <p:nvGrpSpPr>
                    <p:cNvPr id="211033" name="Group 279"/>
                    <p:cNvGrpSpPr>
                      <a:grpSpLocks/>
                    </p:cNvGrpSpPr>
                    <p:nvPr/>
                  </p:nvGrpSpPr>
                  <p:grpSpPr bwMode="auto">
                    <a:xfrm>
                      <a:off x="890" y="3305"/>
                      <a:ext cx="343" cy="154"/>
                      <a:chOff x="844" y="3337"/>
                      <a:chExt cx="343" cy="154"/>
                    </a:xfrm>
                  </p:grpSpPr>
                  <p:sp>
                    <p:nvSpPr>
                      <p:cNvPr id="88158" name="Rectangle 28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59" name="Text Box 281"/>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1034" name="Group 282"/>
                    <p:cNvGrpSpPr>
                      <a:grpSpLocks/>
                    </p:cNvGrpSpPr>
                    <p:nvPr/>
                  </p:nvGrpSpPr>
                  <p:grpSpPr bwMode="auto">
                    <a:xfrm>
                      <a:off x="836" y="3334"/>
                      <a:ext cx="354" cy="94"/>
                      <a:chOff x="836" y="3334"/>
                      <a:chExt cx="354" cy="94"/>
                    </a:xfrm>
                  </p:grpSpPr>
                  <p:sp>
                    <p:nvSpPr>
                      <p:cNvPr id="88156" name="Rectangle 283"/>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57" name="Rectangle 284"/>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8152" name="Rectangle 285"/>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53" name="Rectangle 286"/>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8148" name="Rectangle 288"/>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49" name="Rectangle 290"/>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50" name="Rectangle 291"/>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8142" name="AutoShape 297"/>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701758" name="Group 318"/>
          <p:cNvGrpSpPr>
            <a:grpSpLocks/>
          </p:cNvGrpSpPr>
          <p:nvPr/>
        </p:nvGrpSpPr>
        <p:grpSpPr bwMode="auto">
          <a:xfrm>
            <a:off x="650875" y="2389188"/>
            <a:ext cx="1081088" cy="244475"/>
            <a:chOff x="504" y="3523"/>
            <a:chExt cx="681" cy="154"/>
          </a:xfrm>
        </p:grpSpPr>
        <p:grpSp>
          <p:nvGrpSpPr>
            <p:cNvPr id="211007" name="Group 319"/>
            <p:cNvGrpSpPr>
              <a:grpSpLocks/>
            </p:cNvGrpSpPr>
            <p:nvPr/>
          </p:nvGrpSpPr>
          <p:grpSpPr bwMode="auto">
            <a:xfrm>
              <a:off x="623" y="3523"/>
              <a:ext cx="510" cy="154"/>
              <a:chOff x="723" y="3453"/>
              <a:chExt cx="510" cy="154"/>
            </a:xfrm>
          </p:grpSpPr>
          <p:grpSp>
            <p:nvGrpSpPr>
              <p:cNvPr id="211011" name="Group 320"/>
              <p:cNvGrpSpPr>
                <a:grpSpLocks/>
              </p:cNvGrpSpPr>
              <p:nvPr/>
            </p:nvGrpSpPr>
            <p:grpSpPr bwMode="auto">
              <a:xfrm>
                <a:off x="836" y="3453"/>
                <a:ext cx="397" cy="154"/>
                <a:chOff x="836" y="3305"/>
                <a:chExt cx="397" cy="154"/>
              </a:xfrm>
            </p:grpSpPr>
            <p:grpSp>
              <p:nvGrpSpPr>
                <p:cNvPr id="211014" name="Group 321"/>
                <p:cNvGrpSpPr>
                  <a:grpSpLocks/>
                </p:cNvGrpSpPr>
                <p:nvPr/>
              </p:nvGrpSpPr>
              <p:grpSpPr bwMode="auto">
                <a:xfrm>
                  <a:off x="890" y="3305"/>
                  <a:ext cx="343" cy="154"/>
                  <a:chOff x="844" y="3337"/>
                  <a:chExt cx="343" cy="154"/>
                </a:xfrm>
              </p:grpSpPr>
              <p:sp>
                <p:nvSpPr>
                  <p:cNvPr id="88139" name="Rectangle 322"/>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40" name="Text Box 323"/>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1015" name="Group 324"/>
                <p:cNvGrpSpPr>
                  <a:grpSpLocks/>
                </p:cNvGrpSpPr>
                <p:nvPr/>
              </p:nvGrpSpPr>
              <p:grpSpPr bwMode="auto">
                <a:xfrm>
                  <a:off x="836" y="3334"/>
                  <a:ext cx="354" cy="94"/>
                  <a:chOff x="836" y="3334"/>
                  <a:chExt cx="354" cy="94"/>
                </a:xfrm>
              </p:grpSpPr>
              <p:sp>
                <p:nvSpPr>
                  <p:cNvPr id="88137" name="Rectangle 325"/>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38" name="Rectangle 326"/>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8133" name="Rectangle 327"/>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34" name="Rectangle 328"/>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8129" name="Rectangle 329"/>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30" name="Rectangle 330"/>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31" name="Rectangle 331"/>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701782" name="Group 342"/>
          <p:cNvGrpSpPr>
            <a:grpSpLocks/>
          </p:cNvGrpSpPr>
          <p:nvPr/>
        </p:nvGrpSpPr>
        <p:grpSpPr bwMode="auto">
          <a:xfrm>
            <a:off x="1477963" y="3081338"/>
            <a:ext cx="1316037" cy="1314450"/>
            <a:chOff x="931" y="1941"/>
            <a:chExt cx="829" cy="828"/>
          </a:xfrm>
        </p:grpSpPr>
        <p:sp>
          <p:nvSpPr>
            <p:cNvPr id="210999" name="Freeform 334"/>
            <p:cNvSpPr>
              <a:spLocks/>
            </p:cNvSpPr>
            <p:nvPr/>
          </p:nvSpPr>
          <p:spPr bwMode="auto">
            <a:xfrm>
              <a:off x="1424" y="1965"/>
              <a:ext cx="336" cy="801"/>
            </a:xfrm>
            <a:custGeom>
              <a:avLst/>
              <a:gdLst>
                <a:gd name="T0" fmla="*/ 1 w 551"/>
                <a:gd name="T1" fmla="*/ 0 h 801"/>
                <a:gd name="T2" fmla="*/ 28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1" h="801">
                  <a:moveTo>
                    <a:pt x="14" y="0"/>
                  </a:moveTo>
                  <a:lnTo>
                    <a:pt x="551" y="402"/>
                  </a:lnTo>
                  <a:lnTo>
                    <a:pt x="6" y="801"/>
                  </a:lnTo>
                  <a:lnTo>
                    <a:pt x="13" y="535"/>
                  </a:lnTo>
                  <a:lnTo>
                    <a:pt x="0" y="371"/>
                  </a:lnTo>
                  <a:lnTo>
                    <a:pt x="14"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nvGrpSpPr>
            <p:cNvPr id="211000" name="Group 335"/>
            <p:cNvGrpSpPr>
              <a:grpSpLocks/>
            </p:cNvGrpSpPr>
            <p:nvPr/>
          </p:nvGrpSpPr>
          <p:grpSpPr bwMode="auto">
            <a:xfrm>
              <a:off x="931" y="1941"/>
              <a:ext cx="501" cy="828"/>
              <a:chOff x="569" y="2954"/>
              <a:chExt cx="501" cy="828"/>
            </a:xfrm>
          </p:grpSpPr>
          <p:sp>
            <p:nvSpPr>
              <p:cNvPr id="88122" name="Rectangle 336"/>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23" name="Text Box 337"/>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solidFill>
                      <a:srgbClr val="000000"/>
                    </a:solidFill>
                    <a:latin typeface="Arial" charset="0"/>
                    <a:cs typeface="+mn-cs"/>
                  </a:rPr>
                  <a:t>DHCP</a:t>
                </a:r>
              </a:p>
              <a:p>
                <a:pPr algn="ctr">
                  <a:defRPr/>
                </a:pPr>
                <a:r>
                  <a:rPr lang="en-US" sz="1600" i="0" dirty="0">
                    <a:solidFill>
                      <a:srgbClr val="000000"/>
                    </a:solidFill>
                    <a:latin typeface="Arial" charset="0"/>
                    <a:cs typeface="+mn-cs"/>
                  </a:rPr>
                  <a:t>UDP</a:t>
                </a:r>
              </a:p>
              <a:p>
                <a:pPr algn="ctr">
                  <a:defRPr/>
                </a:pPr>
                <a:r>
                  <a:rPr lang="en-US" sz="1600" i="0" dirty="0">
                    <a:solidFill>
                      <a:srgbClr val="000000"/>
                    </a:solidFill>
                    <a:latin typeface="Arial" charset="0"/>
                    <a:cs typeface="+mn-cs"/>
                  </a:rPr>
                  <a:t>IP</a:t>
                </a:r>
              </a:p>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88124" name="Line 338"/>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8125" name="Line 339"/>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8126" name="Line 340"/>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8127" name="Line 341"/>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1882" name="Group 442"/>
          <p:cNvGrpSpPr>
            <a:grpSpLocks/>
          </p:cNvGrpSpPr>
          <p:nvPr/>
        </p:nvGrpSpPr>
        <p:grpSpPr bwMode="auto">
          <a:xfrm>
            <a:off x="339725" y="2981325"/>
            <a:ext cx="1081088" cy="1217613"/>
            <a:chOff x="1404" y="3105"/>
            <a:chExt cx="681" cy="767"/>
          </a:xfrm>
        </p:grpSpPr>
        <p:grpSp>
          <p:nvGrpSpPr>
            <p:cNvPr id="210964" name="Group 344"/>
            <p:cNvGrpSpPr>
              <a:grpSpLocks/>
            </p:cNvGrpSpPr>
            <p:nvPr/>
          </p:nvGrpSpPr>
          <p:grpSpPr bwMode="auto">
            <a:xfrm>
              <a:off x="1404" y="3355"/>
              <a:ext cx="681" cy="468"/>
              <a:chOff x="42" y="886"/>
              <a:chExt cx="681" cy="468"/>
            </a:xfrm>
          </p:grpSpPr>
          <p:grpSp>
            <p:nvGrpSpPr>
              <p:cNvPr id="210969" name="Group 345"/>
              <p:cNvGrpSpPr>
                <a:grpSpLocks/>
              </p:cNvGrpSpPr>
              <p:nvPr/>
            </p:nvGrpSpPr>
            <p:grpSpPr bwMode="auto">
              <a:xfrm>
                <a:off x="278" y="886"/>
                <a:ext cx="397" cy="154"/>
                <a:chOff x="740" y="3209"/>
                <a:chExt cx="397" cy="154"/>
              </a:xfrm>
            </p:grpSpPr>
            <p:grpSp>
              <p:nvGrpSpPr>
                <p:cNvPr id="210994" name="Group 346"/>
                <p:cNvGrpSpPr>
                  <a:grpSpLocks/>
                </p:cNvGrpSpPr>
                <p:nvPr/>
              </p:nvGrpSpPr>
              <p:grpSpPr bwMode="auto">
                <a:xfrm>
                  <a:off x="794" y="3209"/>
                  <a:ext cx="343" cy="154"/>
                  <a:chOff x="844" y="3337"/>
                  <a:chExt cx="343" cy="154"/>
                </a:xfrm>
              </p:grpSpPr>
              <p:sp>
                <p:nvSpPr>
                  <p:cNvPr id="88118" name="Rectangle 34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19" name="Text Box 348"/>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sp>
              <p:nvSpPr>
                <p:cNvPr id="88116" name="Rectangle 349"/>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17" name="Rectangle 350"/>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0970" name="Group 351"/>
              <p:cNvGrpSpPr>
                <a:grpSpLocks/>
              </p:cNvGrpSpPr>
              <p:nvPr/>
            </p:nvGrpSpPr>
            <p:grpSpPr bwMode="auto">
              <a:xfrm>
                <a:off x="278" y="1034"/>
                <a:ext cx="397" cy="154"/>
                <a:chOff x="836" y="3305"/>
                <a:chExt cx="397" cy="154"/>
              </a:xfrm>
            </p:grpSpPr>
            <p:grpSp>
              <p:nvGrpSpPr>
                <p:cNvPr id="210988" name="Group 352"/>
                <p:cNvGrpSpPr>
                  <a:grpSpLocks/>
                </p:cNvGrpSpPr>
                <p:nvPr/>
              </p:nvGrpSpPr>
              <p:grpSpPr bwMode="auto">
                <a:xfrm>
                  <a:off x="890" y="3305"/>
                  <a:ext cx="343" cy="154"/>
                  <a:chOff x="844" y="3337"/>
                  <a:chExt cx="343" cy="154"/>
                </a:xfrm>
              </p:grpSpPr>
              <p:sp>
                <p:nvSpPr>
                  <p:cNvPr id="88113" name="Rectangle 35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14" name="Text Box 354"/>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0989" name="Group 355"/>
                <p:cNvGrpSpPr>
                  <a:grpSpLocks/>
                </p:cNvGrpSpPr>
                <p:nvPr/>
              </p:nvGrpSpPr>
              <p:grpSpPr bwMode="auto">
                <a:xfrm>
                  <a:off x="836" y="3334"/>
                  <a:ext cx="354" cy="94"/>
                  <a:chOff x="836" y="3334"/>
                  <a:chExt cx="354" cy="94"/>
                </a:xfrm>
              </p:grpSpPr>
              <p:sp>
                <p:nvSpPr>
                  <p:cNvPr id="88111" name="Rectangle 35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12" name="Rectangle 357"/>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210971" name="Group 358"/>
              <p:cNvGrpSpPr>
                <a:grpSpLocks/>
              </p:cNvGrpSpPr>
              <p:nvPr/>
            </p:nvGrpSpPr>
            <p:grpSpPr bwMode="auto">
              <a:xfrm>
                <a:off x="165" y="1054"/>
                <a:ext cx="480" cy="112"/>
                <a:chOff x="627" y="3377"/>
                <a:chExt cx="480" cy="112"/>
              </a:xfrm>
            </p:grpSpPr>
            <p:sp>
              <p:nvSpPr>
                <p:cNvPr id="88107" name="Rectangle 359"/>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08" name="Rectangle 360"/>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0972" name="Group 361"/>
              <p:cNvGrpSpPr>
                <a:grpSpLocks/>
              </p:cNvGrpSpPr>
              <p:nvPr/>
            </p:nvGrpSpPr>
            <p:grpSpPr bwMode="auto">
              <a:xfrm>
                <a:off x="42" y="1200"/>
                <a:ext cx="681" cy="154"/>
                <a:chOff x="504" y="3523"/>
                <a:chExt cx="681" cy="154"/>
              </a:xfrm>
            </p:grpSpPr>
            <p:grpSp>
              <p:nvGrpSpPr>
                <p:cNvPr id="210973" name="Group 362"/>
                <p:cNvGrpSpPr>
                  <a:grpSpLocks/>
                </p:cNvGrpSpPr>
                <p:nvPr/>
              </p:nvGrpSpPr>
              <p:grpSpPr bwMode="auto">
                <a:xfrm>
                  <a:off x="623" y="3523"/>
                  <a:ext cx="510" cy="154"/>
                  <a:chOff x="723" y="3453"/>
                  <a:chExt cx="510" cy="154"/>
                </a:xfrm>
              </p:grpSpPr>
              <p:grpSp>
                <p:nvGrpSpPr>
                  <p:cNvPr id="210977" name="Group 363"/>
                  <p:cNvGrpSpPr>
                    <a:grpSpLocks/>
                  </p:cNvGrpSpPr>
                  <p:nvPr/>
                </p:nvGrpSpPr>
                <p:grpSpPr bwMode="auto">
                  <a:xfrm>
                    <a:off x="836" y="3453"/>
                    <a:ext cx="397" cy="154"/>
                    <a:chOff x="836" y="3305"/>
                    <a:chExt cx="397" cy="154"/>
                  </a:xfrm>
                </p:grpSpPr>
                <p:grpSp>
                  <p:nvGrpSpPr>
                    <p:cNvPr id="210980" name="Group 364"/>
                    <p:cNvGrpSpPr>
                      <a:grpSpLocks/>
                    </p:cNvGrpSpPr>
                    <p:nvPr/>
                  </p:nvGrpSpPr>
                  <p:grpSpPr bwMode="auto">
                    <a:xfrm>
                      <a:off x="890" y="3305"/>
                      <a:ext cx="343" cy="154"/>
                      <a:chOff x="844" y="3337"/>
                      <a:chExt cx="343" cy="154"/>
                    </a:xfrm>
                  </p:grpSpPr>
                  <p:sp>
                    <p:nvSpPr>
                      <p:cNvPr id="88105" name="Rectangle 36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06" name="Text Box 366"/>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0981" name="Group 367"/>
                    <p:cNvGrpSpPr>
                      <a:grpSpLocks/>
                    </p:cNvGrpSpPr>
                    <p:nvPr/>
                  </p:nvGrpSpPr>
                  <p:grpSpPr bwMode="auto">
                    <a:xfrm>
                      <a:off x="836" y="3334"/>
                      <a:ext cx="354" cy="94"/>
                      <a:chOff x="836" y="3334"/>
                      <a:chExt cx="354" cy="94"/>
                    </a:xfrm>
                  </p:grpSpPr>
                  <p:sp>
                    <p:nvSpPr>
                      <p:cNvPr id="88103" name="Rectangle 368"/>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04" name="Rectangle 369"/>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8099" name="Rectangle 370"/>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100" name="Rectangle 371"/>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8095" name="Rectangle 372"/>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096" name="Rectangle 373"/>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097" name="Rectangle 374"/>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8086" name="AutoShape 375"/>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0966" name="Group 379"/>
            <p:cNvGrpSpPr>
              <a:grpSpLocks/>
            </p:cNvGrpSpPr>
            <p:nvPr/>
          </p:nvGrpSpPr>
          <p:grpSpPr bwMode="auto">
            <a:xfrm>
              <a:off x="1695" y="3227"/>
              <a:ext cx="343" cy="154"/>
              <a:chOff x="844" y="3337"/>
              <a:chExt cx="343" cy="154"/>
            </a:xfrm>
          </p:grpSpPr>
          <p:sp>
            <p:nvSpPr>
              <p:cNvPr id="88088" name="Rectangle 38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089" name="Text Box 381"/>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grpSp>
        <p:nvGrpSpPr>
          <p:cNvPr id="701916" name="Group 476"/>
          <p:cNvGrpSpPr>
            <a:grpSpLocks/>
          </p:cNvGrpSpPr>
          <p:nvPr/>
        </p:nvGrpSpPr>
        <p:grpSpPr bwMode="auto">
          <a:xfrm>
            <a:off x="803275" y="3178175"/>
            <a:ext cx="544513" cy="244475"/>
            <a:chOff x="844" y="3337"/>
            <a:chExt cx="343" cy="154"/>
          </a:xfrm>
        </p:grpSpPr>
        <p:sp>
          <p:nvSpPr>
            <p:cNvPr id="88083" name="Rectangle 47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8084" name="Text Box 478"/>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sp>
        <p:nvSpPr>
          <p:cNvPr id="701919" name="Rectangle 479"/>
          <p:cNvSpPr>
            <a:spLocks noChangeArrowheads="1"/>
          </p:cNvSpPr>
          <p:nvPr/>
        </p:nvSpPr>
        <p:spPr bwMode="auto">
          <a:xfrm>
            <a:off x="5037138" y="2568575"/>
            <a:ext cx="3892550" cy="1306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pitchFamily="2" charset="2"/>
              <a:buChar char="q"/>
              <a:defRPr/>
            </a:pPr>
            <a:r>
              <a:rPr lang="en-US" sz="2000" i="0" dirty="0">
                <a:solidFill>
                  <a:srgbClr val="000000"/>
                </a:solidFill>
                <a:latin typeface="+mn-lt"/>
                <a:cs typeface="+mn-cs"/>
              </a:rPr>
              <a:t>DHCP request </a:t>
            </a:r>
            <a:r>
              <a:rPr lang="en-US" sz="2000" dirty="0">
                <a:solidFill>
                  <a:srgbClr val="3333CC"/>
                </a:solidFill>
                <a:latin typeface="+mn-lt"/>
                <a:cs typeface="+mn-cs"/>
              </a:rPr>
              <a:t>encapsulated</a:t>
            </a:r>
            <a:r>
              <a:rPr lang="en-US" sz="2000" i="0" dirty="0">
                <a:solidFill>
                  <a:srgbClr val="3333CC"/>
                </a:solidFill>
                <a:latin typeface="+mn-lt"/>
                <a:cs typeface="+mn-cs"/>
              </a:rPr>
              <a:t> </a:t>
            </a:r>
            <a:r>
              <a:rPr lang="en-US" sz="2000" i="0" dirty="0">
                <a:solidFill>
                  <a:srgbClr val="000000"/>
                </a:solidFill>
                <a:latin typeface="+mn-lt"/>
                <a:cs typeface="+mn-cs"/>
              </a:rPr>
              <a:t>in </a:t>
            </a:r>
            <a:r>
              <a:rPr lang="en-US" sz="2000" dirty="0">
                <a:solidFill>
                  <a:srgbClr val="C00000"/>
                </a:solidFill>
                <a:latin typeface="+mn-lt"/>
                <a:cs typeface="+mn-cs"/>
              </a:rPr>
              <a:t>UDP</a:t>
            </a:r>
            <a:r>
              <a:rPr lang="en-US" sz="2000" i="0" dirty="0">
                <a:solidFill>
                  <a:srgbClr val="000000"/>
                </a:solidFill>
                <a:latin typeface="+mn-lt"/>
                <a:cs typeface="+mn-cs"/>
              </a:rPr>
              <a:t>, encapsulated in </a:t>
            </a:r>
            <a:r>
              <a:rPr lang="en-US" sz="2000" dirty="0">
                <a:solidFill>
                  <a:srgbClr val="C00000"/>
                </a:solidFill>
                <a:latin typeface="+mn-lt"/>
                <a:cs typeface="+mn-cs"/>
              </a:rPr>
              <a:t>IP</a:t>
            </a:r>
            <a:r>
              <a:rPr lang="en-US" sz="2000" i="0" dirty="0">
                <a:solidFill>
                  <a:srgbClr val="000000"/>
                </a:solidFill>
                <a:latin typeface="+mn-lt"/>
                <a:cs typeface="+mn-cs"/>
              </a:rPr>
              <a:t>, encapsulated in </a:t>
            </a:r>
            <a:r>
              <a:rPr lang="en-US" sz="2000" dirty="0">
                <a:solidFill>
                  <a:srgbClr val="C00000"/>
                </a:solidFill>
                <a:latin typeface="+mn-lt"/>
                <a:cs typeface="+mn-cs"/>
              </a:rPr>
              <a:t>802.3</a:t>
            </a:r>
            <a:r>
              <a:rPr lang="en-US" sz="2000" i="0" dirty="0">
                <a:solidFill>
                  <a:srgbClr val="C00000"/>
                </a:solidFill>
                <a:latin typeface="+mn-lt"/>
                <a:cs typeface="+mn-cs"/>
              </a:rPr>
              <a:t> </a:t>
            </a:r>
            <a:r>
              <a:rPr lang="en-US" sz="2000" i="0" dirty="0">
                <a:solidFill>
                  <a:srgbClr val="000000"/>
                </a:solidFill>
                <a:latin typeface="+mn-lt"/>
                <a:cs typeface="+mn-cs"/>
              </a:rPr>
              <a:t>Ethernet</a:t>
            </a:r>
          </a:p>
          <a:p>
            <a:pPr marL="342900" indent="-342900">
              <a:lnSpc>
                <a:spcPct val="90000"/>
              </a:lnSpc>
              <a:spcBef>
                <a:spcPct val="20000"/>
              </a:spcBef>
              <a:buClr>
                <a:srgbClr val="000099"/>
              </a:buClr>
              <a:buSzPct val="65000"/>
              <a:buFont typeface="Wingdings" pitchFamily="2" charset="2"/>
              <a:buChar char="q"/>
              <a:defRPr/>
            </a:pPr>
            <a:endParaRPr lang="en-US" sz="2000" i="0" dirty="0">
              <a:solidFill>
                <a:srgbClr val="000000"/>
              </a:solidFill>
              <a:latin typeface="+mn-lt"/>
              <a:cs typeface="+mn-cs"/>
            </a:endParaRPr>
          </a:p>
        </p:txBody>
      </p:sp>
      <p:sp>
        <p:nvSpPr>
          <p:cNvPr id="701920" name="Rectangle 480"/>
          <p:cNvSpPr>
            <a:spLocks noChangeArrowheads="1"/>
          </p:cNvSpPr>
          <p:nvPr/>
        </p:nvSpPr>
        <p:spPr bwMode="auto">
          <a:xfrm>
            <a:off x="5035550" y="3979863"/>
            <a:ext cx="3924300" cy="15636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pitchFamily="2" charset="2"/>
              <a:buChar char="q"/>
              <a:defRPr/>
            </a:pPr>
            <a:r>
              <a:rPr lang="en-US" sz="2000" i="0" dirty="0">
                <a:solidFill>
                  <a:srgbClr val="000000"/>
                </a:solidFill>
                <a:latin typeface="+mn-lt"/>
                <a:cs typeface="+mn-cs"/>
              </a:rPr>
              <a:t>Ethernet frame </a:t>
            </a:r>
            <a:r>
              <a:rPr lang="en-US" sz="2000" dirty="0">
                <a:solidFill>
                  <a:srgbClr val="000099"/>
                </a:solidFill>
                <a:latin typeface="+mn-lt"/>
                <a:cs typeface="+mn-cs"/>
              </a:rPr>
              <a:t>broadcast</a:t>
            </a:r>
            <a:r>
              <a:rPr lang="en-US" sz="2000" i="0" dirty="0">
                <a:solidFill>
                  <a:srgbClr val="000000"/>
                </a:solidFill>
                <a:latin typeface="+mn-lt"/>
                <a:cs typeface="+mn-cs"/>
              </a:rPr>
              <a:t> (dest: FFFFFFFFFFFF) on LAN, received at router running </a:t>
            </a:r>
            <a:r>
              <a:rPr lang="en-US" sz="2000" dirty="0">
                <a:solidFill>
                  <a:srgbClr val="C00000"/>
                </a:solidFill>
                <a:latin typeface="+mn-lt"/>
                <a:cs typeface="+mn-cs"/>
              </a:rPr>
              <a:t>DHCP</a:t>
            </a:r>
            <a:r>
              <a:rPr lang="en-US" sz="2000" i="0" dirty="0">
                <a:solidFill>
                  <a:srgbClr val="C00000"/>
                </a:solidFill>
                <a:latin typeface="+mn-lt"/>
                <a:cs typeface="+mn-cs"/>
              </a:rPr>
              <a:t> </a:t>
            </a:r>
            <a:r>
              <a:rPr lang="en-US" sz="2000" i="0" dirty="0">
                <a:solidFill>
                  <a:srgbClr val="000000"/>
                </a:solidFill>
                <a:latin typeface="+mn-lt"/>
                <a:cs typeface="+mn-cs"/>
              </a:rPr>
              <a:t>server</a:t>
            </a:r>
          </a:p>
        </p:txBody>
      </p:sp>
      <p:sp>
        <p:nvSpPr>
          <p:cNvPr id="701921" name="Rectangle 481"/>
          <p:cNvSpPr>
            <a:spLocks noChangeArrowheads="1"/>
          </p:cNvSpPr>
          <p:nvPr/>
        </p:nvSpPr>
        <p:spPr bwMode="auto">
          <a:xfrm>
            <a:off x="5033963" y="5316538"/>
            <a:ext cx="3802062" cy="1292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pitchFamily="2" charset="2"/>
              <a:buChar char="q"/>
              <a:defRPr/>
            </a:pPr>
            <a:r>
              <a:rPr lang="en-US" sz="2000" i="0" dirty="0">
                <a:solidFill>
                  <a:srgbClr val="000000"/>
                </a:solidFill>
                <a:latin typeface="+mn-lt"/>
                <a:cs typeface="+mn-cs"/>
              </a:rPr>
              <a:t>Ethernet </a:t>
            </a:r>
            <a:r>
              <a:rPr lang="en-US" sz="2000" dirty="0">
                <a:solidFill>
                  <a:srgbClr val="000099"/>
                </a:solidFill>
                <a:latin typeface="+mn-lt"/>
                <a:cs typeface="+mn-cs"/>
              </a:rPr>
              <a:t>demuxed</a:t>
            </a:r>
            <a:r>
              <a:rPr lang="en-US" sz="2000" i="0" dirty="0">
                <a:solidFill>
                  <a:srgbClr val="000000"/>
                </a:solidFill>
                <a:latin typeface="+mn-lt"/>
                <a:cs typeface="+mn-cs"/>
              </a:rPr>
              <a:t> to IP demuxed, UDP demuxed to DHCP </a:t>
            </a:r>
          </a:p>
        </p:txBody>
      </p:sp>
      <p:sp>
        <p:nvSpPr>
          <p:cNvPr id="179"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59</a:t>
            </a:fld>
            <a:endParaRPr lang="en-US" sz="1200" dirty="0">
              <a:latin typeface="Tahoma" charset="0"/>
            </a:endParaRPr>
          </a:p>
        </p:txBody>
      </p:sp>
      <p:sp>
        <p:nvSpPr>
          <p:cNvPr id="180"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4254053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1661"/>
                                        </p:tgtEl>
                                        <p:attrNameLst>
                                          <p:attrName>style.visibility</p:attrName>
                                        </p:attrNameLst>
                                      </p:cBhvr>
                                      <p:to>
                                        <p:strVal val="visible"/>
                                      </p:to>
                                    </p:set>
                                    <p:animEffect transition="in" filter="wipe(left)">
                                      <p:cBhvr>
                                        <p:cTn id="7" dur="500"/>
                                        <p:tgtEl>
                                          <p:spTgt spid="701661"/>
                                        </p:tgtEl>
                                      </p:cBhvr>
                                    </p:animEffect>
                                  </p:childTnLst>
                                </p:cTn>
                              </p:par>
                            </p:childTnLst>
                          </p:cTn>
                        </p:par>
                        <p:par>
                          <p:cTn id="8" fill="hold" nodeType="afterGroup">
                            <p:stCondLst>
                              <p:cond delay="500"/>
                            </p:stCondLst>
                            <p:childTnLst>
                              <p:par>
                                <p:cTn id="9" presetID="9" presetClass="exit" presetSubtype="0" fill="hold" grpId="1" nodeType="afterEffect">
                                  <p:stCondLst>
                                    <p:cond delay="0"/>
                                  </p:stCondLst>
                                  <p:childTnLst>
                                    <p:animEffect transition="out" filter="dissolve">
                                      <p:cBhvr>
                                        <p:cTn id="10" dur="500"/>
                                        <p:tgtEl>
                                          <p:spTgt spid="701661"/>
                                        </p:tgtEl>
                                      </p:cBhvr>
                                    </p:animEffect>
                                    <p:set>
                                      <p:cBhvr>
                                        <p:cTn id="11" dur="1" fill="hold">
                                          <p:stCondLst>
                                            <p:cond delay="499"/>
                                          </p:stCondLst>
                                        </p:cTn>
                                        <p:tgtEl>
                                          <p:spTgt spid="701661"/>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nodeType="clickEffect">
                                  <p:stCondLst>
                                    <p:cond delay="0"/>
                                  </p:stCondLst>
                                  <p:childTnLst>
                                    <p:set>
                                      <p:cBhvr>
                                        <p:cTn id="15" dur="1" fill="hold">
                                          <p:stCondLst>
                                            <p:cond delay="0"/>
                                          </p:stCondLst>
                                        </p:cTn>
                                        <p:tgtEl>
                                          <p:spTgt spid="701690"/>
                                        </p:tgtEl>
                                        <p:attrNameLst>
                                          <p:attrName>style.visibility</p:attrName>
                                        </p:attrNameLst>
                                      </p:cBhvr>
                                      <p:to>
                                        <p:strVal val="visible"/>
                                      </p:to>
                                    </p:set>
                                    <p:animEffect transition="in" filter="wipe(down)">
                                      <p:cBhvr>
                                        <p:cTn id="16" dur="500"/>
                                        <p:tgtEl>
                                          <p:spTgt spid="701690"/>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701693"/>
                                        </p:tgtEl>
                                        <p:attrNameLst>
                                          <p:attrName>style.visibility</p:attrName>
                                        </p:attrNameLst>
                                      </p:cBhvr>
                                      <p:to>
                                        <p:strVal val="visible"/>
                                      </p:to>
                                    </p:set>
                                    <p:animEffect transition="in" filter="dissolve">
                                      <p:cBhvr>
                                        <p:cTn id="20" dur="500"/>
                                        <p:tgtEl>
                                          <p:spTgt spid="701693"/>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701629">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701739"/>
                                        </p:tgtEl>
                                        <p:attrNameLst>
                                          <p:attrName>style.visibility</p:attrName>
                                        </p:attrNameLst>
                                      </p:cBhvr>
                                      <p:to>
                                        <p:strVal val="visible"/>
                                      </p:to>
                                    </p:set>
                                    <p:animEffect transition="in" filter="wipe(up)">
                                      <p:cBhvr>
                                        <p:cTn id="27" dur="500"/>
                                        <p:tgtEl>
                                          <p:spTgt spid="701739"/>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701919"/>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nodeType="clickEffect">
                                  <p:stCondLst>
                                    <p:cond delay="0"/>
                                  </p:stCondLst>
                                  <p:childTnLst>
                                    <p:set>
                                      <p:cBhvr>
                                        <p:cTn id="33" dur="1" fill="hold">
                                          <p:stCondLst>
                                            <p:cond delay="0"/>
                                          </p:stCondLst>
                                        </p:cTn>
                                        <p:tgtEl>
                                          <p:spTgt spid="701693"/>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701739"/>
                                        </p:tgtEl>
                                        <p:attrNameLst>
                                          <p:attrName>style.visibility</p:attrName>
                                        </p:attrNameLst>
                                      </p:cBhvr>
                                      <p:to>
                                        <p:strVal val="hidden"/>
                                      </p:to>
                                    </p:set>
                                  </p:childTnLst>
                                </p:cTn>
                              </p:par>
                            </p:childTnLst>
                          </p:cTn>
                        </p:par>
                        <p:par>
                          <p:cTn id="36" fill="hold" nodeType="afterGroup">
                            <p:stCondLst>
                              <p:cond delay="0"/>
                            </p:stCondLst>
                            <p:childTnLst>
                              <p:par>
                                <p:cTn id="37" presetID="1" presetClass="entr" presetSubtype="0" fill="hold" nodeType="afterEffect">
                                  <p:stCondLst>
                                    <p:cond delay="0"/>
                                  </p:stCondLst>
                                  <p:childTnLst>
                                    <p:set>
                                      <p:cBhvr>
                                        <p:cTn id="38" dur="1" fill="hold">
                                          <p:stCondLst>
                                            <p:cond delay="0"/>
                                          </p:stCondLst>
                                        </p:cTn>
                                        <p:tgtEl>
                                          <p:spTgt spid="7017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01920"/>
                                        </p:tgtEl>
                                        <p:attrNameLst>
                                          <p:attrName>style.visibility</p:attrName>
                                        </p:attrNameLst>
                                      </p:cBhvr>
                                      <p:to>
                                        <p:strVal val="visible"/>
                                      </p:to>
                                    </p:set>
                                  </p:childTnLst>
                                </p:cTn>
                              </p:par>
                            </p:childTnLst>
                          </p:cTn>
                        </p:par>
                        <p:par>
                          <p:cTn id="41" fill="hold" nodeType="afterGroup">
                            <p:stCondLst>
                              <p:cond delay="0"/>
                            </p:stCondLst>
                            <p:childTnLst>
                              <p:par>
                                <p:cTn id="42" presetID="0" presetClass="path" presetSubtype="0" accel="50000" decel="50000" fill="hold" nodeType="afterEffect">
                                  <p:stCondLst>
                                    <p:cond delay="0"/>
                                  </p:stCondLst>
                                  <p:childTnLst>
                                    <p:animMotion origin="layout" path="M 1.66667E-6 1.81144E-6 L 0.26823 -0.00139 L 0.10833 0.27287 L -0.01806 0.27125 " pathEditMode="relative" rAng="0" ptsTypes="AAAA">
                                      <p:cBhvr>
                                        <p:cTn id="43" dur="2000" fill="hold"/>
                                        <p:tgtEl>
                                          <p:spTgt spid="701758"/>
                                        </p:tgtEl>
                                        <p:attrNameLst>
                                          <p:attrName>ppt_x</p:attrName>
                                          <p:attrName>ppt_y</p:attrName>
                                        </p:attrNameLst>
                                      </p:cBhvr>
                                      <p:rCtr x="12500" y="13574"/>
                                    </p:animMotion>
                                  </p:childTnLst>
                                </p:cTn>
                              </p:par>
                            </p:childTnLst>
                          </p:cTn>
                        </p:par>
                        <p:par>
                          <p:cTn id="44" fill="hold" nodeType="afterGroup">
                            <p:stCondLst>
                              <p:cond delay="2000"/>
                            </p:stCondLst>
                            <p:childTnLst>
                              <p:par>
                                <p:cTn id="45" presetID="22" presetClass="entr" presetSubtype="2" fill="hold" nodeType="afterEffect">
                                  <p:stCondLst>
                                    <p:cond delay="0"/>
                                  </p:stCondLst>
                                  <p:childTnLst>
                                    <p:set>
                                      <p:cBhvr>
                                        <p:cTn id="46" dur="1" fill="hold">
                                          <p:stCondLst>
                                            <p:cond delay="0"/>
                                          </p:stCondLst>
                                        </p:cTn>
                                        <p:tgtEl>
                                          <p:spTgt spid="701782"/>
                                        </p:tgtEl>
                                        <p:attrNameLst>
                                          <p:attrName>style.visibility</p:attrName>
                                        </p:attrNameLst>
                                      </p:cBhvr>
                                      <p:to>
                                        <p:strVal val="visible"/>
                                      </p:to>
                                    </p:set>
                                    <p:animEffect transition="in" filter="wipe(right)">
                                      <p:cBhvr>
                                        <p:cTn id="47" dur="500"/>
                                        <p:tgtEl>
                                          <p:spTgt spid="70178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nodeType="clickEffect">
                                  <p:stCondLst>
                                    <p:cond delay="0"/>
                                  </p:stCondLst>
                                  <p:childTnLst>
                                    <p:set>
                                      <p:cBhvr>
                                        <p:cTn id="51" dur="1" fill="hold">
                                          <p:stCondLst>
                                            <p:cond delay="0"/>
                                          </p:stCondLst>
                                        </p:cTn>
                                        <p:tgtEl>
                                          <p:spTgt spid="701758"/>
                                        </p:tgtEl>
                                        <p:attrNameLst>
                                          <p:attrName>style.visibility</p:attrName>
                                        </p:attrNameLst>
                                      </p:cBhvr>
                                      <p:to>
                                        <p:strVal val="hidden"/>
                                      </p:to>
                                    </p:set>
                                  </p:childTnLst>
                                </p:cTn>
                              </p:par>
                            </p:childTnLst>
                          </p:cTn>
                        </p:par>
                        <p:par>
                          <p:cTn id="52" fill="hold" nodeType="afterGroup">
                            <p:stCondLst>
                              <p:cond delay="0"/>
                            </p:stCondLst>
                            <p:childTnLst>
                              <p:par>
                                <p:cTn id="53" presetID="22" presetClass="entr" presetSubtype="4" fill="hold" nodeType="afterEffect">
                                  <p:stCondLst>
                                    <p:cond delay="0"/>
                                  </p:stCondLst>
                                  <p:childTnLst>
                                    <p:set>
                                      <p:cBhvr>
                                        <p:cTn id="54" dur="1" fill="hold">
                                          <p:stCondLst>
                                            <p:cond delay="0"/>
                                          </p:stCondLst>
                                        </p:cTn>
                                        <p:tgtEl>
                                          <p:spTgt spid="701882"/>
                                        </p:tgtEl>
                                        <p:attrNameLst>
                                          <p:attrName>style.visibility</p:attrName>
                                        </p:attrNameLst>
                                      </p:cBhvr>
                                      <p:to>
                                        <p:strVal val="visible"/>
                                      </p:to>
                                    </p:set>
                                    <p:animEffect transition="in" filter="wipe(down)">
                                      <p:cBhvr>
                                        <p:cTn id="55" dur="1000"/>
                                        <p:tgtEl>
                                          <p:spTgt spid="701882"/>
                                        </p:tgtEl>
                                      </p:cBhvr>
                                    </p:animEffect>
                                  </p:childTnLst>
                                </p:cTn>
                              </p:par>
                            </p:childTnLst>
                          </p:cTn>
                        </p:par>
                        <p:par>
                          <p:cTn id="56" fill="hold" nodeType="afterGroup">
                            <p:stCondLst>
                              <p:cond delay="1000"/>
                            </p:stCondLst>
                            <p:childTnLst>
                              <p:par>
                                <p:cTn id="57" presetID="1" presetClass="exit" presetSubtype="0" fill="hold" nodeType="afterEffect">
                                  <p:stCondLst>
                                    <p:cond delay="1000"/>
                                  </p:stCondLst>
                                  <p:childTnLst>
                                    <p:set>
                                      <p:cBhvr>
                                        <p:cTn id="58" dur="1" fill="hold">
                                          <p:stCondLst>
                                            <p:cond delay="0"/>
                                          </p:stCondLst>
                                        </p:cTn>
                                        <p:tgtEl>
                                          <p:spTgt spid="701882"/>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701921"/>
                                        </p:tgtEl>
                                        <p:attrNameLst>
                                          <p:attrName>style.visibility</p:attrName>
                                        </p:attrNameLst>
                                      </p:cBhvr>
                                      <p:to>
                                        <p:strVal val="visible"/>
                                      </p:to>
                                    </p:set>
                                  </p:childTnLst>
                                </p:cTn>
                              </p:par>
                              <p:par>
                                <p:cTn id="61" presetID="1" presetClass="entr" presetSubtype="0" fill="hold" nodeType="withEffect">
                                  <p:stCondLst>
                                    <p:cond delay="1000"/>
                                  </p:stCondLst>
                                  <p:childTnLst>
                                    <p:set>
                                      <p:cBhvr>
                                        <p:cTn id="62" dur="1" fill="hold">
                                          <p:stCondLst>
                                            <p:cond delay="0"/>
                                          </p:stCondLst>
                                        </p:cTn>
                                        <p:tgtEl>
                                          <p:spTgt spid="701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629" grpId="0" build="p"/>
      <p:bldP spid="701661" grpId="0" animBg="1"/>
      <p:bldP spid="701661" grpId="1" animBg="1"/>
      <p:bldP spid="701919" grpId="0"/>
      <p:bldP spid="701920" grpId="0"/>
      <p:bldP spid="7019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6DAB43D6-C36B-9D49-924C-22C060B9F3B1}" type="slidenum">
              <a:rPr lang="en-US" altLang="en-US" sz="1400">
                <a:solidFill>
                  <a:srgbClr val="000000"/>
                </a:solidFill>
                <a:latin typeface="Times New Roman" charset="0"/>
              </a:rPr>
              <a:pPr>
                <a:spcBef>
                  <a:spcPct val="0"/>
                </a:spcBef>
                <a:buClrTx/>
                <a:buSzTx/>
                <a:buFontTx/>
                <a:buNone/>
              </a:pPr>
              <a:t>6</a:t>
            </a:fld>
            <a:endParaRPr lang="en-US" altLang="en-US" sz="1400">
              <a:solidFill>
                <a:srgbClr val="000000"/>
              </a:solidFill>
              <a:latin typeface="Times New Roman" charset="0"/>
            </a:endParaRPr>
          </a:p>
        </p:txBody>
      </p:sp>
      <p:sp>
        <p:nvSpPr>
          <p:cNvPr id="195586" name="Rectangle 2"/>
          <p:cNvSpPr>
            <a:spLocks noChangeArrowheads="1"/>
          </p:cNvSpPr>
          <p:nvPr/>
        </p:nvSpPr>
        <p:spPr bwMode="auto">
          <a:xfrm>
            <a:off x="533400" y="228600"/>
            <a:ext cx="826621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zh-CN" sz="3600" u="sng" dirty="0">
                <a:solidFill>
                  <a:srgbClr val="3333CC"/>
                </a:solidFill>
              </a:rPr>
              <a:t>Recap:</a:t>
            </a:r>
            <a:r>
              <a:rPr lang="zh-CN" altLang="en-US" sz="3600" u="sng" dirty="0">
                <a:solidFill>
                  <a:srgbClr val="3333CC"/>
                </a:solidFill>
              </a:rPr>
              <a:t> </a:t>
            </a:r>
            <a:r>
              <a:rPr lang="en-US" altLang="en-US" sz="3600" u="sng" dirty="0">
                <a:solidFill>
                  <a:srgbClr val="3333CC"/>
                </a:solidFill>
              </a:rPr>
              <a:t>Ideal </a:t>
            </a:r>
            <a:r>
              <a:rPr lang="en-US" altLang="en-US" sz="3600" u="sng" dirty="0" err="1">
                <a:solidFill>
                  <a:srgbClr val="3333CC"/>
                </a:solidFill>
              </a:rPr>
              <a:t>Mulitple</a:t>
            </a:r>
            <a:r>
              <a:rPr lang="en-US" altLang="en-US" sz="3600" u="sng" dirty="0">
                <a:solidFill>
                  <a:srgbClr val="3333CC"/>
                </a:solidFill>
              </a:rPr>
              <a:t> Access Protocol</a:t>
            </a:r>
          </a:p>
        </p:txBody>
      </p:sp>
      <p:sp>
        <p:nvSpPr>
          <p:cNvPr id="113667" name="Rectangle 3"/>
          <p:cNvSpPr>
            <a:spLocks noChangeArrowheads="1"/>
          </p:cNvSpPr>
          <p:nvPr/>
        </p:nvSpPr>
        <p:spPr bwMode="auto">
          <a:xfrm>
            <a:off x="533400" y="1368425"/>
            <a:ext cx="7772400" cy="4968875"/>
          </a:xfrm>
          <a:prstGeom prst="rect">
            <a:avLst/>
          </a:prstGeom>
          <a:noFill/>
          <a:ln>
            <a:noFill/>
          </a:ln>
          <a:extLst>
            <a:ext uri="{909E8E84-426E-40dd-AFC4-6F175D3DCCD1}"/>
            <a:ext uri="{91240B29-F687-4f45-9708-019B960494DF}"/>
          </a:extLst>
        </p:spPr>
        <p:txBody>
          <a:bodyPr/>
          <a:lstStyle/>
          <a:p>
            <a:pPr marL="533400" indent="-533400">
              <a:spcBef>
                <a:spcPct val="20000"/>
              </a:spcBef>
              <a:buClr>
                <a:srgbClr val="3333CC"/>
              </a:buClr>
              <a:buSzPct val="85000"/>
              <a:buFont typeface="ZapfDingbats" charset="0"/>
              <a:buNone/>
              <a:defRPr/>
            </a:pPr>
            <a:r>
              <a:rPr lang="en-US" sz="2400" u="sng" dirty="0">
                <a:solidFill>
                  <a:srgbClr val="FF0000"/>
                </a:solidFill>
                <a:latin typeface="+mn-lt"/>
                <a:ea typeface="ＭＳ Ｐゴシック" charset="0"/>
                <a:cs typeface="ＭＳ Ｐゴシック" charset="0"/>
              </a:rPr>
              <a:t>Broadcast channel of rate R bps</a:t>
            </a:r>
            <a:endParaRPr lang="en-US" sz="2400" dirty="0">
              <a:solidFill>
                <a:srgbClr val="000000"/>
              </a:solidFill>
              <a:latin typeface="+mn-lt"/>
              <a:ea typeface="ＭＳ Ｐゴシック" charset="0"/>
              <a:cs typeface="ＭＳ Ｐゴシック" charset="0"/>
            </a:endParaRPr>
          </a:p>
          <a:p>
            <a:pPr marL="342900" indent="-342900">
              <a:spcBef>
                <a:spcPct val="20000"/>
              </a:spcBef>
              <a:buClr>
                <a:srgbClr val="3333CC"/>
              </a:buClr>
              <a:buSzPct val="85000"/>
              <a:buFont typeface="Wingdings" charset="2"/>
              <a:buChar char="q"/>
              <a:defRPr/>
            </a:pPr>
            <a:r>
              <a:rPr lang="en-US" sz="2400" dirty="0">
                <a:solidFill>
                  <a:srgbClr val="000000"/>
                </a:solidFill>
                <a:latin typeface="+mn-lt"/>
                <a:ea typeface="ＭＳ Ｐゴシック" charset="0"/>
                <a:cs typeface="ＭＳ Ｐゴシック" charset="0"/>
              </a:rPr>
              <a:t>Efficiency: when only one node wants to transmit, it can send at full rate R</a:t>
            </a:r>
          </a:p>
          <a:p>
            <a:pPr marL="342900" indent="-342900">
              <a:spcBef>
                <a:spcPct val="20000"/>
              </a:spcBef>
              <a:buClr>
                <a:srgbClr val="3333CC"/>
              </a:buClr>
              <a:buSzPct val="85000"/>
              <a:buFont typeface="Wingdings" charset="2"/>
              <a:buChar char="q"/>
              <a:defRPr/>
            </a:pPr>
            <a:r>
              <a:rPr lang="en-US" sz="2400" dirty="0">
                <a:solidFill>
                  <a:srgbClr val="000000"/>
                </a:solidFill>
                <a:latin typeface="+mn-lt"/>
                <a:ea typeface="ＭＳ Ｐゴシック" charset="0"/>
                <a:cs typeface="ＭＳ Ｐゴシック" charset="0"/>
              </a:rPr>
              <a:t>Rate allocation: </a:t>
            </a:r>
          </a:p>
          <a:p>
            <a:pPr marL="800100" lvl="1" indent="-342900">
              <a:spcBef>
                <a:spcPct val="20000"/>
              </a:spcBef>
              <a:buClr>
                <a:srgbClr val="3333CC"/>
              </a:buClr>
              <a:buSzPct val="85000"/>
              <a:buFont typeface="Wingdings" charset="2"/>
              <a:buChar char="§"/>
              <a:defRPr/>
            </a:pPr>
            <a:r>
              <a:rPr lang="en-US" sz="2400" dirty="0">
                <a:solidFill>
                  <a:srgbClr val="000000"/>
                </a:solidFill>
                <a:latin typeface="+mn-lt"/>
                <a:ea typeface="ＭＳ Ｐゴシック" charset="0"/>
                <a:cs typeface="ＭＳ Ｐゴシック" charset="0"/>
              </a:rPr>
              <a:t>simple fairness: when N nodes want to transmit, each can send at average rate R/N</a:t>
            </a:r>
          </a:p>
          <a:p>
            <a:pPr marL="800100" lvl="1" indent="-342900">
              <a:spcBef>
                <a:spcPct val="20000"/>
              </a:spcBef>
              <a:buClr>
                <a:srgbClr val="3333CC"/>
              </a:buClr>
              <a:buSzPct val="85000"/>
              <a:buFont typeface="Wingdings" charset="2"/>
              <a:buChar char="§"/>
              <a:defRPr/>
            </a:pPr>
            <a:r>
              <a:rPr lang="en-US" sz="2400" dirty="0">
                <a:solidFill>
                  <a:srgbClr val="000000"/>
                </a:solidFill>
                <a:latin typeface="+mn-lt"/>
                <a:ea typeface="ＭＳ Ｐゴシック" charset="0"/>
                <a:cs typeface="ＭＳ Ｐゴシック" charset="0"/>
              </a:rPr>
              <a:t>we may need more complex rate control</a:t>
            </a:r>
          </a:p>
          <a:p>
            <a:pPr marL="342900" indent="-342900">
              <a:spcBef>
                <a:spcPct val="20000"/>
              </a:spcBef>
              <a:buClr>
                <a:srgbClr val="3333CC"/>
              </a:buClr>
              <a:buSzPct val="85000"/>
              <a:buFont typeface="Wingdings" charset="2"/>
              <a:buChar char="q"/>
              <a:defRPr/>
            </a:pPr>
            <a:r>
              <a:rPr lang="en-US" sz="2400" dirty="0">
                <a:solidFill>
                  <a:srgbClr val="000000"/>
                </a:solidFill>
                <a:latin typeface="+mn-lt"/>
                <a:ea typeface="ＭＳ Ｐゴシック" charset="0"/>
                <a:cs typeface="ＭＳ Ｐゴシック" charset="0"/>
              </a:rPr>
              <a:t>Decentralized:</a:t>
            </a:r>
          </a:p>
          <a:p>
            <a:pPr marL="800100" lvl="1" indent="-342900">
              <a:spcBef>
                <a:spcPct val="20000"/>
              </a:spcBef>
              <a:buClr>
                <a:srgbClr val="3333CC"/>
              </a:buClr>
              <a:buSzPct val="85000"/>
              <a:buFont typeface="Wingdings" charset="2"/>
              <a:buChar char="§"/>
              <a:defRPr/>
            </a:pPr>
            <a:r>
              <a:rPr lang="en-US" sz="2000" dirty="0">
                <a:solidFill>
                  <a:srgbClr val="000000"/>
                </a:solidFill>
                <a:latin typeface="+mn-lt"/>
                <a:ea typeface="ＭＳ Ｐゴシック" charset="0"/>
                <a:cs typeface="ＭＳ Ｐゴシック" charset="0"/>
              </a:rPr>
              <a:t>no special node to coordinate transmissions</a:t>
            </a:r>
          </a:p>
          <a:p>
            <a:pPr marL="800100" lvl="1" indent="-342900">
              <a:spcBef>
                <a:spcPct val="20000"/>
              </a:spcBef>
              <a:buClr>
                <a:srgbClr val="3333CC"/>
              </a:buClr>
              <a:buSzPct val="85000"/>
              <a:buFont typeface="Wingdings" charset="2"/>
              <a:buChar char="§"/>
              <a:defRPr/>
            </a:pPr>
            <a:r>
              <a:rPr lang="en-US" sz="2000" dirty="0">
                <a:solidFill>
                  <a:srgbClr val="000000"/>
                </a:solidFill>
                <a:latin typeface="+mn-lt"/>
                <a:ea typeface="ＭＳ Ｐゴシック" charset="0"/>
                <a:cs typeface="ＭＳ Ｐゴシック" charset="0"/>
              </a:rPr>
              <a:t>no synchronization of clocks</a:t>
            </a:r>
          </a:p>
          <a:p>
            <a:pPr marL="342900" indent="-342900">
              <a:spcBef>
                <a:spcPct val="20000"/>
              </a:spcBef>
              <a:buClr>
                <a:srgbClr val="3333CC"/>
              </a:buClr>
              <a:buSzPct val="85000"/>
              <a:buFont typeface="Wingdings" charset="2"/>
              <a:buChar char="q"/>
              <a:defRPr/>
            </a:pPr>
            <a:r>
              <a:rPr lang="en-US" sz="2400" dirty="0">
                <a:solidFill>
                  <a:srgbClr val="000000"/>
                </a:solidFill>
                <a:latin typeface="+mn-lt"/>
                <a:ea typeface="ＭＳ Ｐゴシック" charset="0"/>
                <a:cs typeface="ＭＳ Ｐゴシック" charset="0"/>
              </a:rPr>
              <a:t>Simple</a:t>
            </a:r>
            <a:endParaRPr lang="en-US" sz="2800" dirty="0">
              <a:solidFill>
                <a:srgbClr val="000000"/>
              </a:solidFill>
              <a:latin typeface="+mn-lt"/>
              <a:ea typeface="ＭＳ Ｐゴシック" charset="0"/>
              <a:cs typeface="ＭＳ Ｐゴシック" charset="0"/>
            </a:endParaRPr>
          </a:p>
        </p:txBody>
      </p:sp>
    </p:spTree>
    <p:extLst>
      <p:ext uri="{BB962C8B-B14F-4D97-AF65-F5344CB8AC3E}">
        <p14:creationId xmlns:p14="http://schemas.microsoft.com/office/powerpoint/2010/main" val="1189476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1969" name="Group 152"/>
          <p:cNvGrpSpPr>
            <a:grpSpLocks/>
          </p:cNvGrpSpPr>
          <p:nvPr/>
        </p:nvGrpSpPr>
        <p:grpSpPr bwMode="auto">
          <a:xfrm>
            <a:off x="773113" y="1273175"/>
            <a:ext cx="3554412" cy="3067050"/>
            <a:chOff x="773113" y="1273175"/>
            <a:chExt cx="3554412" cy="3066395"/>
          </a:xfrm>
        </p:grpSpPr>
        <p:sp>
          <p:nvSpPr>
            <p:cNvPr id="212082"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212083"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2084"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2085"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2086"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89208"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a:solidFill>
                    <a:srgbClr val="000000"/>
                  </a:solidFill>
                  <a:latin typeface="Arial" charset="0"/>
                  <a:cs typeface="Arial" charset="0"/>
                </a:rPr>
                <a:t>router</a:t>
              </a:r>
            </a:p>
            <a:p>
              <a:pPr>
                <a:defRPr/>
              </a:pPr>
              <a:r>
                <a:rPr lang="en-US" sz="1400" dirty="0">
                  <a:solidFill>
                    <a:srgbClr val="000000"/>
                  </a:solidFill>
                  <a:latin typeface="Arial" charset="0"/>
                  <a:cs typeface="Arial" charset="0"/>
                </a:rPr>
                <a:t>(runs DHCP)</a:t>
              </a:r>
            </a:p>
          </p:txBody>
        </p:sp>
        <p:grpSp>
          <p:nvGrpSpPr>
            <p:cNvPr id="212088" name="Group 356"/>
            <p:cNvGrpSpPr>
              <a:grpSpLocks/>
            </p:cNvGrpSpPr>
            <p:nvPr/>
          </p:nvGrpSpPr>
          <p:grpSpPr bwMode="auto">
            <a:xfrm>
              <a:off x="1653422" y="1982680"/>
              <a:ext cx="843032" cy="814871"/>
              <a:chOff x="313" y="1497"/>
              <a:chExt cx="1152" cy="1014"/>
            </a:xfrm>
          </p:grpSpPr>
          <p:pic>
            <p:nvPicPr>
              <p:cNvPr id="212140"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2141" name="Picture 355" descr="antenna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892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62"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163"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164" name="Rectangle 43"/>
            <p:cNvSpPr>
              <a:spLocks noChangeArrowheads="1"/>
            </p:cNvSpPr>
            <p:nvPr/>
          </p:nvSpPr>
          <p:spPr bwMode="auto">
            <a:xfrm rot="162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grpSp>
          <p:nvGrpSpPr>
            <p:cNvPr id="212093" name="Group 248"/>
            <p:cNvGrpSpPr>
              <a:grpSpLocks/>
            </p:cNvGrpSpPr>
            <p:nvPr/>
          </p:nvGrpSpPr>
          <p:grpSpPr bwMode="auto">
            <a:xfrm>
              <a:off x="2597285" y="3210128"/>
              <a:ext cx="332569" cy="581078"/>
              <a:chOff x="4140" y="429"/>
              <a:chExt cx="1425" cy="2396"/>
            </a:xfrm>
          </p:grpSpPr>
          <p:sp>
            <p:nvSpPr>
              <p:cNvPr id="212108"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9230"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2110"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2111"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9233"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2113" name="Group 153"/>
              <p:cNvGrpSpPr>
                <a:grpSpLocks/>
              </p:cNvGrpSpPr>
              <p:nvPr/>
            </p:nvGrpSpPr>
            <p:grpSpPr bwMode="auto">
              <a:xfrm>
                <a:off x="4749" y="668"/>
                <a:ext cx="581" cy="145"/>
                <a:chOff x="614" y="2568"/>
                <a:chExt cx="725" cy="139"/>
              </a:xfrm>
            </p:grpSpPr>
            <p:sp>
              <p:nvSpPr>
                <p:cNvPr id="89259"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60"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9235"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2115" name="Group 157"/>
              <p:cNvGrpSpPr>
                <a:grpSpLocks/>
              </p:cNvGrpSpPr>
              <p:nvPr/>
            </p:nvGrpSpPr>
            <p:grpSpPr bwMode="auto">
              <a:xfrm>
                <a:off x="4747" y="994"/>
                <a:ext cx="581" cy="134"/>
                <a:chOff x="614" y="2568"/>
                <a:chExt cx="725" cy="139"/>
              </a:xfrm>
            </p:grpSpPr>
            <p:sp>
              <p:nvSpPr>
                <p:cNvPr id="89257"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58"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9237"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38"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2118" name="Group 162"/>
              <p:cNvGrpSpPr>
                <a:grpSpLocks/>
              </p:cNvGrpSpPr>
              <p:nvPr/>
            </p:nvGrpSpPr>
            <p:grpSpPr bwMode="auto">
              <a:xfrm>
                <a:off x="4735" y="1627"/>
                <a:ext cx="582" cy="151"/>
                <a:chOff x="614" y="2568"/>
                <a:chExt cx="725" cy="139"/>
              </a:xfrm>
            </p:grpSpPr>
            <p:sp>
              <p:nvSpPr>
                <p:cNvPr id="89255"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56"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12119"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212120" name="Group 166"/>
              <p:cNvGrpSpPr>
                <a:grpSpLocks/>
              </p:cNvGrpSpPr>
              <p:nvPr/>
            </p:nvGrpSpPr>
            <p:grpSpPr bwMode="auto">
              <a:xfrm>
                <a:off x="4739" y="1327"/>
                <a:ext cx="582" cy="139"/>
                <a:chOff x="614" y="2568"/>
                <a:chExt cx="725" cy="139"/>
              </a:xfrm>
            </p:grpSpPr>
            <p:sp>
              <p:nvSpPr>
                <p:cNvPr id="89253"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54"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9242"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2122"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2123"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9245"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2125"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9247" name="AutoShape 174"/>
              <p:cNvSpPr>
                <a:spLocks noChangeArrowheads="1"/>
              </p:cNvSpPr>
              <p:nvPr/>
            </p:nvSpPr>
            <p:spPr bwMode="auto">
              <a:xfrm>
                <a:off x="4139" y="2678"/>
                <a:ext cx="1204" cy="17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48"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49"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50"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89251"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52"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2094" name="Group 48"/>
            <p:cNvGrpSpPr>
              <a:grpSpLocks/>
            </p:cNvGrpSpPr>
            <p:nvPr/>
          </p:nvGrpSpPr>
          <p:grpSpPr bwMode="auto">
            <a:xfrm>
              <a:off x="2795471" y="3465563"/>
              <a:ext cx="735669" cy="376863"/>
              <a:chOff x="3600" y="219"/>
              <a:chExt cx="360" cy="175"/>
            </a:xfrm>
          </p:grpSpPr>
          <p:sp>
            <p:nvSpPr>
              <p:cNvPr id="89216"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217"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9218"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9219"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i="0" dirty="0">
                  <a:solidFill>
                    <a:srgbClr val="000000"/>
                  </a:solidFill>
                  <a:latin typeface="Times New Roman" charset="0"/>
                  <a:cs typeface="+mn-cs"/>
                </a:endParaRPr>
              </a:p>
            </p:txBody>
          </p:sp>
          <p:sp>
            <p:nvSpPr>
              <p:cNvPr id="89220"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2100" name="Group 54"/>
              <p:cNvGrpSpPr>
                <a:grpSpLocks/>
              </p:cNvGrpSpPr>
              <p:nvPr/>
            </p:nvGrpSpPr>
            <p:grpSpPr bwMode="auto">
              <a:xfrm>
                <a:off x="3686" y="244"/>
                <a:ext cx="177" cy="66"/>
                <a:chOff x="2848" y="848"/>
                <a:chExt cx="140" cy="98"/>
              </a:xfrm>
            </p:grpSpPr>
            <p:sp>
              <p:nvSpPr>
                <p:cNvPr id="89226"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9227"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9228"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2101" name="Group 58"/>
              <p:cNvGrpSpPr>
                <a:grpSpLocks/>
              </p:cNvGrpSpPr>
              <p:nvPr/>
            </p:nvGrpSpPr>
            <p:grpSpPr bwMode="auto">
              <a:xfrm flipV="1">
                <a:off x="3686" y="243"/>
                <a:ext cx="177" cy="66"/>
                <a:chOff x="2848" y="848"/>
                <a:chExt cx="140" cy="98"/>
              </a:xfrm>
            </p:grpSpPr>
            <p:sp>
              <p:nvSpPr>
                <p:cNvPr id="89223"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9224"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9225" name="Line 61"/>
                <p:cNvSpPr>
                  <a:spLocks noChangeShapeType="1"/>
                </p:cNvSpPr>
                <p:nvPr/>
              </p:nvSpPr>
              <p:spPr bwMode="auto">
                <a:xfrm>
                  <a:off x="2894" y="854"/>
                  <a:ext cx="52" cy="9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grpSp>
      <p:sp>
        <p:nvSpPr>
          <p:cNvPr id="703491" name="Rectangle 3"/>
          <p:cNvSpPr>
            <a:spLocks noGrp="1" noChangeArrowheads="1"/>
          </p:cNvSpPr>
          <p:nvPr>
            <p:ph type="body" idx="1"/>
          </p:nvPr>
        </p:nvSpPr>
        <p:spPr>
          <a:xfrm>
            <a:off x="5037138" y="1158875"/>
            <a:ext cx="3967671" cy="1573213"/>
          </a:xfrm>
        </p:spPr>
        <p:txBody>
          <a:bodyPr/>
          <a:lstStyle/>
          <a:p>
            <a:pPr>
              <a:lnSpc>
                <a:spcPct val="80000"/>
              </a:lnSpc>
              <a:buFont typeface="Wingdings" pitchFamily="2" charset="2"/>
              <a:buChar char="q"/>
              <a:defRPr/>
            </a:pPr>
            <a:r>
              <a:rPr lang="en-US" sz="2000" dirty="0">
                <a:ea typeface="+mn-ea"/>
                <a:cs typeface="+mn-cs"/>
              </a:rPr>
              <a:t>DHCP server formulates </a:t>
            </a:r>
            <a:r>
              <a:rPr lang="en-US" sz="2000" i="1" dirty="0">
                <a:solidFill>
                  <a:srgbClr val="C00000"/>
                </a:solidFill>
                <a:ea typeface="+mn-ea"/>
                <a:cs typeface="+mn-cs"/>
              </a:rPr>
              <a:t>DHCP ACK</a:t>
            </a:r>
            <a:r>
              <a:rPr lang="en-US" sz="2000" dirty="0">
                <a:solidFill>
                  <a:srgbClr val="C00000"/>
                </a:solidFill>
                <a:ea typeface="+mn-ea"/>
                <a:cs typeface="+mn-cs"/>
              </a:rPr>
              <a:t> </a:t>
            </a:r>
            <a:r>
              <a:rPr lang="en-US" sz="2000" dirty="0">
                <a:ea typeface="+mn-ea"/>
                <a:cs typeface="+mn-cs"/>
              </a:rPr>
              <a:t>containing client</a:t>
            </a:r>
            <a:r>
              <a:rPr lang="ja-JP" altLang="en-US" sz="2000" dirty="0">
                <a:ea typeface="+mn-ea"/>
                <a:cs typeface="+mn-cs"/>
              </a:rPr>
              <a:t>’</a:t>
            </a:r>
            <a:r>
              <a:rPr lang="en-US" sz="2000" dirty="0">
                <a:ea typeface="+mn-ea"/>
                <a:cs typeface="+mn-cs"/>
              </a:rPr>
              <a:t>s IP address, IP address of first-hop router for client, name &amp; IP address of DNS server</a:t>
            </a:r>
          </a:p>
          <a:p>
            <a:pPr>
              <a:lnSpc>
                <a:spcPct val="80000"/>
              </a:lnSpc>
              <a:buFont typeface="Wingdings" pitchFamily="2" charset="2"/>
              <a:buChar char="q"/>
              <a:defRPr/>
            </a:pPr>
            <a:endParaRPr lang="en-US" sz="2000" dirty="0">
              <a:ea typeface="+mn-ea"/>
              <a:cs typeface="+mn-cs"/>
            </a:endParaRPr>
          </a:p>
        </p:txBody>
      </p:sp>
      <p:grpSp>
        <p:nvGrpSpPr>
          <p:cNvPr id="703533" name="Group 45"/>
          <p:cNvGrpSpPr>
            <a:grpSpLocks/>
          </p:cNvGrpSpPr>
          <p:nvPr/>
        </p:nvGrpSpPr>
        <p:grpSpPr bwMode="auto">
          <a:xfrm>
            <a:off x="1195388" y="1081088"/>
            <a:ext cx="976312" cy="1460500"/>
            <a:chOff x="651" y="681"/>
            <a:chExt cx="615" cy="920"/>
          </a:xfrm>
        </p:grpSpPr>
        <p:sp>
          <p:nvSpPr>
            <p:cNvPr id="212074" name="Freeform 46"/>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nvGrpSpPr>
            <p:cNvPr id="212075" name="Group 47"/>
            <p:cNvGrpSpPr>
              <a:grpSpLocks/>
            </p:cNvGrpSpPr>
            <p:nvPr/>
          </p:nvGrpSpPr>
          <p:grpSpPr bwMode="auto">
            <a:xfrm>
              <a:off x="651" y="681"/>
              <a:ext cx="501" cy="828"/>
              <a:chOff x="569" y="2954"/>
              <a:chExt cx="501" cy="828"/>
            </a:xfrm>
          </p:grpSpPr>
          <p:sp>
            <p:nvSpPr>
              <p:cNvPr id="89197" name="Rectangle 4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98" name="Text Box 49"/>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solidFill>
                      <a:srgbClr val="000000"/>
                    </a:solidFill>
                    <a:latin typeface="Arial" charset="0"/>
                    <a:cs typeface="+mn-cs"/>
                  </a:rPr>
                  <a:t>DHCP</a:t>
                </a:r>
              </a:p>
              <a:p>
                <a:pPr algn="ctr">
                  <a:defRPr/>
                </a:pPr>
                <a:r>
                  <a:rPr lang="en-US" sz="1600" i="0" dirty="0">
                    <a:solidFill>
                      <a:srgbClr val="000000"/>
                    </a:solidFill>
                    <a:latin typeface="Arial" charset="0"/>
                    <a:cs typeface="+mn-cs"/>
                  </a:rPr>
                  <a:t>UDP</a:t>
                </a:r>
              </a:p>
              <a:p>
                <a:pPr algn="ctr">
                  <a:defRPr/>
                </a:pPr>
                <a:r>
                  <a:rPr lang="en-US" sz="1600" i="0" dirty="0">
                    <a:solidFill>
                      <a:srgbClr val="000000"/>
                    </a:solidFill>
                    <a:latin typeface="Arial" charset="0"/>
                    <a:cs typeface="+mn-cs"/>
                  </a:rPr>
                  <a:t>IP</a:t>
                </a:r>
              </a:p>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89199" name="Line 50"/>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9200" name="Line 51"/>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9201" name="Line 52"/>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9202" name="Line 53"/>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3545" name="Group 57"/>
          <p:cNvGrpSpPr>
            <a:grpSpLocks/>
          </p:cNvGrpSpPr>
          <p:nvPr/>
        </p:nvGrpSpPr>
        <p:grpSpPr bwMode="auto">
          <a:xfrm>
            <a:off x="352425" y="3152775"/>
            <a:ext cx="1081088" cy="1166813"/>
            <a:chOff x="42" y="744"/>
            <a:chExt cx="681" cy="735"/>
          </a:xfrm>
        </p:grpSpPr>
        <p:grpSp>
          <p:nvGrpSpPr>
            <p:cNvPr id="212042" name="Group 58"/>
            <p:cNvGrpSpPr>
              <a:grpSpLocks/>
            </p:cNvGrpSpPr>
            <p:nvPr/>
          </p:nvGrpSpPr>
          <p:grpSpPr bwMode="auto">
            <a:xfrm>
              <a:off x="42" y="886"/>
              <a:ext cx="681" cy="468"/>
              <a:chOff x="42" y="886"/>
              <a:chExt cx="681" cy="468"/>
            </a:xfrm>
          </p:grpSpPr>
          <p:grpSp>
            <p:nvGrpSpPr>
              <p:cNvPr id="212044" name="Group 59"/>
              <p:cNvGrpSpPr>
                <a:grpSpLocks/>
              </p:cNvGrpSpPr>
              <p:nvPr/>
            </p:nvGrpSpPr>
            <p:grpSpPr bwMode="auto">
              <a:xfrm>
                <a:off x="278" y="886"/>
                <a:ext cx="397" cy="154"/>
                <a:chOff x="740" y="3209"/>
                <a:chExt cx="397" cy="154"/>
              </a:xfrm>
            </p:grpSpPr>
            <p:grpSp>
              <p:nvGrpSpPr>
                <p:cNvPr id="212069" name="Group 60"/>
                <p:cNvGrpSpPr>
                  <a:grpSpLocks/>
                </p:cNvGrpSpPr>
                <p:nvPr/>
              </p:nvGrpSpPr>
              <p:grpSpPr bwMode="auto">
                <a:xfrm>
                  <a:off x="794" y="3209"/>
                  <a:ext cx="343" cy="154"/>
                  <a:chOff x="844" y="3337"/>
                  <a:chExt cx="343" cy="154"/>
                </a:xfrm>
              </p:grpSpPr>
              <p:sp>
                <p:nvSpPr>
                  <p:cNvPr id="89193" name="Rectangle 6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94" name="Text Box 62"/>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sp>
              <p:nvSpPr>
                <p:cNvPr id="89191" name="Rectangle 63"/>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92" name="Rectangle 64"/>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2045" name="Group 65"/>
              <p:cNvGrpSpPr>
                <a:grpSpLocks/>
              </p:cNvGrpSpPr>
              <p:nvPr/>
            </p:nvGrpSpPr>
            <p:grpSpPr bwMode="auto">
              <a:xfrm>
                <a:off x="278" y="1034"/>
                <a:ext cx="397" cy="154"/>
                <a:chOff x="836" y="3305"/>
                <a:chExt cx="397" cy="154"/>
              </a:xfrm>
            </p:grpSpPr>
            <p:grpSp>
              <p:nvGrpSpPr>
                <p:cNvPr id="212063" name="Group 66"/>
                <p:cNvGrpSpPr>
                  <a:grpSpLocks/>
                </p:cNvGrpSpPr>
                <p:nvPr/>
              </p:nvGrpSpPr>
              <p:grpSpPr bwMode="auto">
                <a:xfrm>
                  <a:off x="890" y="3305"/>
                  <a:ext cx="343" cy="154"/>
                  <a:chOff x="844" y="3337"/>
                  <a:chExt cx="343" cy="154"/>
                </a:xfrm>
              </p:grpSpPr>
              <p:sp>
                <p:nvSpPr>
                  <p:cNvPr id="89188" name="Rectangle 6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89" name="Text Box 68"/>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2064" name="Group 69"/>
                <p:cNvGrpSpPr>
                  <a:grpSpLocks/>
                </p:cNvGrpSpPr>
                <p:nvPr/>
              </p:nvGrpSpPr>
              <p:grpSpPr bwMode="auto">
                <a:xfrm>
                  <a:off x="836" y="3334"/>
                  <a:ext cx="354" cy="94"/>
                  <a:chOff x="836" y="3334"/>
                  <a:chExt cx="354" cy="94"/>
                </a:xfrm>
              </p:grpSpPr>
              <p:sp>
                <p:nvSpPr>
                  <p:cNvPr id="89186" name="Rectangle 70"/>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87" name="Rectangle 71"/>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212046" name="Group 72"/>
              <p:cNvGrpSpPr>
                <a:grpSpLocks/>
              </p:cNvGrpSpPr>
              <p:nvPr/>
            </p:nvGrpSpPr>
            <p:grpSpPr bwMode="auto">
              <a:xfrm>
                <a:off x="165" y="1054"/>
                <a:ext cx="480" cy="112"/>
                <a:chOff x="627" y="3377"/>
                <a:chExt cx="480" cy="112"/>
              </a:xfrm>
            </p:grpSpPr>
            <p:sp>
              <p:nvSpPr>
                <p:cNvPr id="89182" name="Rectangle 73"/>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83" name="Rectangle 74"/>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2047" name="Group 75"/>
              <p:cNvGrpSpPr>
                <a:grpSpLocks/>
              </p:cNvGrpSpPr>
              <p:nvPr/>
            </p:nvGrpSpPr>
            <p:grpSpPr bwMode="auto">
              <a:xfrm>
                <a:off x="42" y="1200"/>
                <a:ext cx="681" cy="154"/>
                <a:chOff x="504" y="3523"/>
                <a:chExt cx="681" cy="154"/>
              </a:xfrm>
            </p:grpSpPr>
            <p:grpSp>
              <p:nvGrpSpPr>
                <p:cNvPr id="212048" name="Group 76"/>
                <p:cNvGrpSpPr>
                  <a:grpSpLocks/>
                </p:cNvGrpSpPr>
                <p:nvPr/>
              </p:nvGrpSpPr>
              <p:grpSpPr bwMode="auto">
                <a:xfrm>
                  <a:off x="623" y="3523"/>
                  <a:ext cx="510" cy="154"/>
                  <a:chOff x="723" y="3453"/>
                  <a:chExt cx="510" cy="154"/>
                </a:xfrm>
              </p:grpSpPr>
              <p:grpSp>
                <p:nvGrpSpPr>
                  <p:cNvPr id="212052" name="Group 77"/>
                  <p:cNvGrpSpPr>
                    <a:grpSpLocks/>
                  </p:cNvGrpSpPr>
                  <p:nvPr/>
                </p:nvGrpSpPr>
                <p:grpSpPr bwMode="auto">
                  <a:xfrm>
                    <a:off x="836" y="3453"/>
                    <a:ext cx="397" cy="154"/>
                    <a:chOff x="836" y="3305"/>
                    <a:chExt cx="397" cy="154"/>
                  </a:xfrm>
                </p:grpSpPr>
                <p:grpSp>
                  <p:nvGrpSpPr>
                    <p:cNvPr id="212055" name="Group 78"/>
                    <p:cNvGrpSpPr>
                      <a:grpSpLocks/>
                    </p:cNvGrpSpPr>
                    <p:nvPr/>
                  </p:nvGrpSpPr>
                  <p:grpSpPr bwMode="auto">
                    <a:xfrm>
                      <a:off x="890" y="3305"/>
                      <a:ext cx="343" cy="154"/>
                      <a:chOff x="844" y="3337"/>
                      <a:chExt cx="343" cy="154"/>
                    </a:xfrm>
                  </p:grpSpPr>
                  <p:sp>
                    <p:nvSpPr>
                      <p:cNvPr id="89180" name="Rectangle 7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81" name="Text Box 80"/>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2056" name="Group 81"/>
                    <p:cNvGrpSpPr>
                      <a:grpSpLocks/>
                    </p:cNvGrpSpPr>
                    <p:nvPr/>
                  </p:nvGrpSpPr>
                  <p:grpSpPr bwMode="auto">
                    <a:xfrm>
                      <a:off x="836" y="3334"/>
                      <a:ext cx="354" cy="94"/>
                      <a:chOff x="836" y="3334"/>
                      <a:chExt cx="354" cy="94"/>
                    </a:xfrm>
                  </p:grpSpPr>
                  <p:sp>
                    <p:nvSpPr>
                      <p:cNvPr id="89178" name="Rectangle 82"/>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79" name="Rectangle 83"/>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9174" name="Rectangle 84"/>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75" name="Rectangle 85"/>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9170" name="Rectangle 86"/>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71" name="Rectangle 87"/>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72" name="Rectangle 88"/>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9164" name="AutoShape 89"/>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703578" name="Group 90"/>
          <p:cNvGrpSpPr>
            <a:grpSpLocks/>
          </p:cNvGrpSpPr>
          <p:nvPr/>
        </p:nvGrpSpPr>
        <p:grpSpPr bwMode="auto">
          <a:xfrm>
            <a:off x="449263" y="4238625"/>
            <a:ext cx="1081087" cy="244475"/>
            <a:chOff x="504" y="3523"/>
            <a:chExt cx="681" cy="154"/>
          </a:xfrm>
        </p:grpSpPr>
        <p:grpSp>
          <p:nvGrpSpPr>
            <p:cNvPr id="212029" name="Group 91"/>
            <p:cNvGrpSpPr>
              <a:grpSpLocks/>
            </p:cNvGrpSpPr>
            <p:nvPr/>
          </p:nvGrpSpPr>
          <p:grpSpPr bwMode="auto">
            <a:xfrm>
              <a:off x="623" y="3523"/>
              <a:ext cx="510" cy="154"/>
              <a:chOff x="723" y="3453"/>
              <a:chExt cx="510" cy="154"/>
            </a:xfrm>
          </p:grpSpPr>
          <p:grpSp>
            <p:nvGrpSpPr>
              <p:cNvPr id="212033" name="Group 92"/>
              <p:cNvGrpSpPr>
                <a:grpSpLocks/>
              </p:cNvGrpSpPr>
              <p:nvPr/>
            </p:nvGrpSpPr>
            <p:grpSpPr bwMode="auto">
              <a:xfrm>
                <a:off x="836" y="3453"/>
                <a:ext cx="397" cy="154"/>
                <a:chOff x="836" y="3305"/>
                <a:chExt cx="397" cy="154"/>
              </a:xfrm>
            </p:grpSpPr>
            <p:grpSp>
              <p:nvGrpSpPr>
                <p:cNvPr id="212036" name="Group 93"/>
                <p:cNvGrpSpPr>
                  <a:grpSpLocks/>
                </p:cNvGrpSpPr>
                <p:nvPr/>
              </p:nvGrpSpPr>
              <p:grpSpPr bwMode="auto">
                <a:xfrm>
                  <a:off x="890" y="3305"/>
                  <a:ext cx="343" cy="154"/>
                  <a:chOff x="844" y="3337"/>
                  <a:chExt cx="343" cy="154"/>
                </a:xfrm>
              </p:grpSpPr>
              <p:sp>
                <p:nvSpPr>
                  <p:cNvPr id="89161" name="Rectangle 94"/>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62" name="Text Box 95"/>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2037" name="Group 96"/>
                <p:cNvGrpSpPr>
                  <a:grpSpLocks/>
                </p:cNvGrpSpPr>
                <p:nvPr/>
              </p:nvGrpSpPr>
              <p:grpSpPr bwMode="auto">
                <a:xfrm>
                  <a:off x="836" y="3334"/>
                  <a:ext cx="354" cy="94"/>
                  <a:chOff x="836" y="3334"/>
                  <a:chExt cx="354" cy="94"/>
                </a:xfrm>
              </p:grpSpPr>
              <p:sp>
                <p:nvSpPr>
                  <p:cNvPr id="89159" name="Rectangle 97"/>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60" name="Rectangle 98"/>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9155" name="Rectangle 99"/>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56" name="Rectangle 100"/>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9151" name="Rectangle 101"/>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52" name="Rectangle 102"/>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53" name="Rectangle 103"/>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703592" name="Group 104"/>
          <p:cNvGrpSpPr>
            <a:grpSpLocks/>
          </p:cNvGrpSpPr>
          <p:nvPr/>
        </p:nvGrpSpPr>
        <p:grpSpPr bwMode="auto">
          <a:xfrm>
            <a:off x="1477963" y="3081338"/>
            <a:ext cx="1316037" cy="1314450"/>
            <a:chOff x="931" y="1941"/>
            <a:chExt cx="829" cy="828"/>
          </a:xfrm>
        </p:grpSpPr>
        <p:sp>
          <p:nvSpPr>
            <p:cNvPr id="212021" name="Freeform 105"/>
            <p:cNvSpPr>
              <a:spLocks/>
            </p:cNvSpPr>
            <p:nvPr/>
          </p:nvSpPr>
          <p:spPr bwMode="auto">
            <a:xfrm>
              <a:off x="1424" y="1965"/>
              <a:ext cx="336" cy="801"/>
            </a:xfrm>
            <a:custGeom>
              <a:avLst/>
              <a:gdLst>
                <a:gd name="T0" fmla="*/ 1 w 551"/>
                <a:gd name="T1" fmla="*/ 0 h 801"/>
                <a:gd name="T2" fmla="*/ 28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1" h="801">
                  <a:moveTo>
                    <a:pt x="14" y="0"/>
                  </a:moveTo>
                  <a:lnTo>
                    <a:pt x="551" y="402"/>
                  </a:lnTo>
                  <a:lnTo>
                    <a:pt x="6" y="801"/>
                  </a:lnTo>
                  <a:lnTo>
                    <a:pt x="13" y="535"/>
                  </a:lnTo>
                  <a:lnTo>
                    <a:pt x="0" y="371"/>
                  </a:lnTo>
                  <a:lnTo>
                    <a:pt x="14"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nvGrpSpPr>
            <p:cNvPr id="212022" name="Group 106"/>
            <p:cNvGrpSpPr>
              <a:grpSpLocks/>
            </p:cNvGrpSpPr>
            <p:nvPr/>
          </p:nvGrpSpPr>
          <p:grpSpPr bwMode="auto">
            <a:xfrm>
              <a:off x="931" y="1941"/>
              <a:ext cx="501" cy="828"/>
              <a:chOff x="569" y="2954"/>
              <a:chExt cx="501" cy="828"/>
            </a:xfrm>
          </p:grpSpPr>
          <p:sp>
            <p:nvSpPr>
              <p:cNvPr id="89144" name="Rectangle 10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45" name="Text Box 108"/>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solidFill>
                      <a:srgbClr val="000000"/>
                    </a:solidFill>
                    <a:latin typeface="Arial" charset="0"/>
                    <a:cs typeface="+mn-cs"/>
                  </a:rPr>
                  <a:t>DHCP</a:t>
                </a:r>
              </a:p>
              <a:p>
                <a:pPr algn="ctr">
                  <a:defRPr/>
                </a:pPr>
                <a:r>
                  <a:rPr lang="en-US" sz="1600" i="0" dirty="0">
                    <a:solidFill>
                      <a:srgbClr val="000000"/>
                    </a:solidFill>
                    <a:latin typeface="Arial" charset="0"/>
                    <a:cs typeface="+mn-cs"/>
                  </a:rPr>
                  <a:t>UDP</a:t>
                </a:r>
              </a:p>
              <a:p>
                <a:pPr algn="ctr">
                  <a:defRPr/>
                </a:pPr>
                <a:r>
                  <a:rPr lang="en-US" sz="1600" i="0" dirty="0">
                    <a:solidFill>
                      <a:srgbClr val="000000"/>
                    </a:solidFill>
                    <a:latin typeface="Arial" charset="0"/>
                    <a:cs typeface="+mn-cs"/>
                  </a:rPr>
                  <a:t>IP</a:t>
                </a:r>
              </a:p>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89146" name="Line 109"/>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9147" name="Line 110"/>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9148" name="Line 111"/>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9149" name="Line 112"/>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3601" name="Group 113"/>
          <p:cNvGrpSpPr>
            <a:grpSpLocks/>
          </p:cNvGrpSpPr>
          <p:nvPr/>
        </p:nvGrpSpPr>
        <p:grpSpPr bwMode="auto">
          <a:xfrm>
            <a:off x="71438" y="969963"/>
            <a:ext cx="1081087" cy="1217612"/>
            <a:chOff x="1404" y="3105"/>
            <a:chExt cx="681" cy="767"/>
          </a:xfrm>
        </p:grpSpPr>
        <p:grpSp>
          <p:nvGrpSpPr>
            <p:cNvPr id="211986" name="Group 114"/>
            <p:cNvGrpSpPr>
              <a:grpSpLocks/>
            </p:cNvGrpSpPr>
            <p:nvPr/>
          </p:nvGrpSpPr>
          <p:grpSpPr bwMode="auto">
            <a:xfrm>
              <a:off x="1404" y="3355"/>
              <a:ext cx="681" cy="468"/>
              <a:chOff x="42" y="886"/>
              <a:chExt cx="681" cy="468"/>
            </a:xfrm>
          </p:grpSpPr>
          <p:grpSp>
            <p:nvGrpSpPr>
              <p:cNvPr id="211991" name="Group 115"/>
              <p:cNvGrpSpPr>
                <a:grpSpLocks/>
              </p:cNvGrpSpPr>
              <p:nvPr/>
            </p:nvGrpSpPr>
            <p:grpSpPr bwMode="auto">
              <a:xfrm>
                <a:off x="278" y="886"/>
                <a:ext cx="397" cy="154"/>
                <a:chOff x="740" y="3209"/>
                <a:chExt cx="397" cy="154"/>
              </a:xfrm>
            </p:grpSpPr>
            <p:grpSp>
              <p:nvGrpSpPr>
                <p:cNvPr id="212016" name="Group 116"/>
                <p:cNvGrpSpPr>
                  <a:grpSpLocks/>
                </p:cNvGrpSpPr>
                <p:nvPr/>
              </p:nvGrpSpPr>
              <p:grpSpPr bwMode="auto">
                <a:xfrm>
                  <a:off x="794" y="3209"/>
                  <a:ext cx="343" cy="154"/>
                  <a:chOff x="844" y="3337"/>
                  <a:chExt cx="343" cy="154"/>
                </a:xfrm>
              </p:grpSpPr>
              <p:sp>
                <p:nvSpPr>
                  <p:cNvPr id="89140" name="Rectangle 11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41" name="Text Box 118"/>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sp>
              <p:nvSpPr>
                <p:cNvPr id="89138" name="Rectangle 119"/>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39" name="Rectangle 120"/>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1992" name="Group 121"/>
              <p:cNvGrpSpPr>
                <a:grpSpLocks/>
              </p:cNvGrpSpPr>
              <p:nvPr/>
            </p:nvGrpSpPr>
            <p:grpSpPr bwMode="auto">
              <a:xfrm>
                <a:off x="278" y="1034"/>
                <a:ext cx="397" cy="154"/>
                <a:chOff x="836" y="3305"/>
                <a:chExt cx="397" cy="154"/>
              </a:xfrm>
            </p:grpSpPr>
            <p:grpSp>
              <p:nvGrpSpPr>
                <p:cNvPr id="212010" name="Group 122"/>
                <p:cNvGrpSpPr>
                  <a:grpSpLocks/>
                </p:cNvGrpSpPr>
                <p:nvPr/>
              </p:nvGrpSpPr>
              <p:grpSpPr bwMode="auto">
                <a:xfrm>
                  <a:off x="890" y="3305"/>
                  <a:ext cx="343" cy="154"/>
                  <a:chOff x="844" y="3337"/>
                  <a:chExt cx="343" cy="154"/>
                </a:xfrm>
              </p:grpSpPr>
              <p:sp>
                <p:nvSpPr>
                  <p:cNvPr id="89135" name="Rectangle 12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36" name="Text Box 124"/>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2011" name="Group 125"/>
                <p:cNvGrpSpPr>
                  <a:grpSpLocks/>
                </p:cNvGrpSpPr>
                <p:nvPr/>
              </p:nvGrpSpPr>
              <p:grpSpPr bwMode="auto">
                <a:xfrm>
                  <a:off x="836" y="3334"/>
                  <a:ext cx="354" cy="94"/>
                  <a:chOff x="836" y="3334"/>
                  <a:chExt cx="354" cy="94"/>
                </a:xfrm>
              </p:grpSpPr>
              <p:sp>
                <p:nvSpPr>
                  <p:cNvPr id="89133" name="Rectangle 12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34" name="Rectangle 127"/>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211993" name="Group 128"/>
              <p:cNvGrpSpPr>
                <a:grpSpLocks/>
              </p:cNvGrpSpPr>
              <p:nvPr/>
            </p:nvGrpSpPr>
            <p:grpSpPr bwMode="auto">
              <a:xfrm>
                <a:off x="165" y="1054"/>
                <a:ext cx="480" cy="112"/>
                <a:chOff x="627" y="3377"/>
                <a:chExt cx="480" cy="112"/>
              </a:xfrm>
            </p:grpSpPr>
            <p:sp>
              <p:nvSpPr>
                <p:cNvPr id="89129" name="Rectangle 129"/>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30" name="Rectangle 130"/>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1994" name="Group 131"/>
              <p:cNvGrpSpPr>
                <a:grpSpLocks/>
              </p:cNvGrpSpPr>
              <p:nvPr/>
            </p:nvGrpSpPr>
            <p:grpSpPr bwMode="auto">
              <a:xfrm>
                <a:off x="42" y="1200"/>
                <a:ext cx="681" cy="154"/>
                <a:chOff x="504" y="3523"/>
                <a:chExt cx="681" cy="154"/>
              </a:xfrm>
            </p:grpSpPr>
            <p:grpSp>
              <p:nvGrpSpPr>
                <p:cNvPr id="211995" name="Group 132"/>
                <p:cNvGrpSpPr>
                  <a:grpSpLocks/>
                </p:cNvGrpSpPr>
                <p:nvPr/>
              </p:nvGrpSpPr>
              <p:grpSpPr bwMode="auto">
                <a:xfrm>
                  <a:off x="623" y="3523"/>
                  <a:ext cx="510" cy="154"/>
                  <a:chOff x="723" y="3453"/>
                  <a:chExt cx="510" cy="154"/>
                </a:xfrm>
              </p:grpSpPr>
              <p:grpSp>
                <p:nvGrpSpPr>
                  <p:cNvPr id="211999" name="Group 133"/>
                  <p:cNvGrpSpPr>
                    <a:grpSpLocks/>
                  </p:cNvGrpSpPr>
                  <p:nvPr/>
                </p:nvGrpSpPr>
                <p:grpSpPr bwMode="auto">
                  <a:xfrm>
                    <a:off x="836" y="3453"/>
                    <a:ext cx="397" cy="154"/>
                    <a:chOff x="836" y="3305"/>
                    <a:chExt cx="397" cy="154"/>
                  </a:xfrm>
                </p:grpSpPr>
                <p:grpSp>
                  <p:nvGrpSpPr>
                    <p:cNvPr id="212002" name="Group 134"/>
                    <p:cNvGrpSpPr>
                      <a:grpSpLocks/>
                    </p:cNvGrpSpPr>
                    <p:nvPr/>
                  </p:nvGrpSpPr>
                  <p:grpSpPr bwMode="auto">
                    <a:xfrm>
                      <a:off x="890" y="3305"/>
                      <a:ext cx="343" cy="154"/>
                      <a:chOff x="844" y="3337"/>
                      <a:chExt cx="343" cy="154"/>
                    </a:xfrm>
                  </p:grpSpPr>
                  <p:sp>
                    <p:nvSpPr>
                      <p:cNvPr id="89127" name="Rectangle 13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28" name="Text Box 136"/>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nvGrpSpPr>
                    <p:cNvPr id="212003" name="Group 137"/>
                    <p:cNvGrpSpPr>
                      <a:grpSpLocks/>
                    </p:cNvGrpSpPr>
                    <p:nvPr/>
                  </p:nvGrpSpPr>
                  <p:grpSpPr bwMode="auto">
                    <a:xfrm>
                      <a:off x="836" y="3334"/>
                      <a:ext cx="354" cy="94"/>
                      <a:chOff x="836" y="3334"/>
                      <a:chExt cx="354" cy="94"/>
                    </a:xfrm>
                  </p:grpSpPr>
                  <p:sp>
                    <p:nvSpPr>
                      <p:cNvPr id="89125" name="Rectangle 138"/>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26" name="Rectangle 139"/>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9121" name="Rectangle 140"/>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22" name="Rectangle 141"/>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89117" name="Rectangle 142"/>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18" name="Rectangle 143"/>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19" name="Rectangle 144"/>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89108" name="AutoShape 145"/>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1988" name="Group 146"/>
            <p:cNvGrpSpPr>
              <a:grpSpLocks/>
            </p:cNvGrpSpPr>
            <p:nvPr/>
          </p:nvGrpSpPr>
          <p:grpSpPr bwMode="auto">
            <a:xfrm>
              <a:off x="1695" y="3227"/>
              <a:ext cx="343" cy="154"/>
              <a:chOff x="844" y="3337"/>
              <a:chExt cx="343" cy="154"/>
            </a:xfrm>
          </p:grpSpPr>
          <p:sp>
            <p:nvSpPr>
              <p:cNvPr id="89110" name="Rectangle 14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11" name="Text Box 148"/>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grpSp>
      <p:grpSp>
        <p:nvGrpSpPr>
          <p:cNvPr id="703637" name="Group 149"/>
          <p:cNvGrpSpPr>
            <a:grpSpLocks/>
          </p:cNvGrpSpPr>
          <p:nvPr/>
        </p:nvGrpSpPr>
        <p:grpSpPr bwMode="auto">
          <a:xfrm>
            <a:off x="803275" y="3178175"/>
            <a:ext cx="544513" cy="244475"/>
            <a:chOff x="844" y="3337"/>
            <a:chExt cx="343" cy="154"/>
          </a:xfrm>
        </p:grpSpPr>
        <p:sp>
          <p:nvSpPr>
            <p:cNvPr id="89105" name="Rectangle 15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89106" name="Text Box 151"/>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DHCP</a:t>
              </a:r>
            </a:p>
          </p:txBody>
        </p:sp>
      </p:grpSp>
      <p:sp>
        <p:nvSpPr>
          <p:cNvPr id="703643" name="Rectangle 155"/>
          <p:cNvSpPr>
            <a:spLocks noChangeArrowheads="1"/>
          </p:cNvSpPr>
          <p:nvPr/>
        </p:nvSpPr>
        <p:spPr bwMode="auto">
          <a:xfrm>
            <a:off x="4997450" y="2709863"/>
            <a:ext cx="3956656" cy="136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pitchFamily="2" charset="2"/>
              <a:buChar char="q"/>
              <a:defRPr/>
            </a:pPr>
            <a:r>
              <a:rPr lang="en-US" sz="2000" i="0" dirty="0">
                <a:solidFill>
                  <a:srgbClr val="000000"/>
                </a:solidFill>
                <a:latin typeface="+mn-lt"/>
                <a:ea typeface="+mn-ea"/>
                <a:cs typeface="+mn-cs"/>
              </a:rPr>
              <a:t>encapsulation at DHCP server, frame forwarded (</a:t>
            </a:r>
            <a:r>
              <a:rPr lang="en-US" sz="2000" dirty="0">
                <a:solidFill>
                  <a:srgbClr val="C00000"/>
                </a:solidFill>
                <a:latin typeface="+mn-lt"/>
                <a:ea typeface="+mn-ea"/>
                <a:cs typeface="+mn-cs"/>
              </a:rPr>
              <a:t>switch learning</a:t>
            </a:r>
            <a:r>
              <a:rPr lang="en-US" sz="2000" i="0" dirty="0">
                <a:solidFill>
                  <a:srgbClr val="000000"/>
                </a:solidFill>
                <a:latin typeface="+mn-lt"/>
                <a:ea typeface="+mn-ea"/>
                <a:cs typeface="+mn-cs"/>
              </a:rPr>
              <a:t>) through LAN, demultiplexing at client</a:t>
            </a:r>
          </a:p>
          <a:p>
            <a:pPr marL="342900" indent="-342900">
              <a:lnSpc>
                <a:spcPct val="90000"/>
              </a:lnSpc>
              <a:spcBef>
                <a:spcPct val="20000"/>
              </a:spcBef>
              <a:buClr>
                <a:srgbClr val="000099"/>
              </a:buClr>
              <a:buSzPct val="65000"/>
              <a:buFont typeface="Wingdings" pitchFamily="2" charset="2"/>
              <a:buChar char="q"/>
              <a:defRPr/>
            </a:pPr>
            <a:endParaRPr lang="en-US" i="0" dirty="0">
              <a:solidFill>
                <a:srgbClr val="000000"/>
              </a:solidFill>
              <a:latin typeface="+mn-lt"/>
              <a:ea typeface="+mn-ea"/>
              <a:cs typeface="+mn-cs"/>
            </a:endParaRPr>
          </a:p>
        </p:txBody>
      </p:sp>
      <p:sp>
        <p:nvSpPr>
          <p:cNvPr id="703644" name="Text Box 156"/>
          <p:cNvSpPr txBox="1">
            <a:spLocks noChangeArrowheads="1"/>
          </p:cNvSpPr>
          <p:nvPr/>
        </p:nvSpPr>
        <p:spPr bwMode="auto">
          <a:xfrm>
            <a:off x="1379538" y="5260975"/>
            <a:ext cx="6643687" cy="83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2400" dirty="0">
                <a:solidFill>
                  <a:srgbClr val="000000"/>
                </a:solidFill>
                <a:latin typeface="Gill Sans MT" charset="0"/>
                <a:cs typeface="+mn-cs"/>
              </a:rPr>
              <a:t>Client now has IP address, knows name &amp; addr of DNS </a:t>
            </a:r>
          </a:p>
          <a:p>
            <a:pPr algn="ctr">
              <a:defRPr/>
            </a:pPr>
            <a:r>
              <a:rPr lang="en-US" sz="2400" dirty="0">
                <a:solidFill>
                  <a:srgbClr val="000000"/>
                </a:solidFill>
                <a:latin typeface="Gill Sans MT" charset="0"/>
                <a:cs typeface="+mn-cs"/>
              </a:rPr>
              <a:t>server, IP address of its first-hop router</a:t>
            </a:r>
          </a:p>
        </p:txBody>
      </p:sp>
      <p:sp>
        <p:nvSpPr>
          <p:cNvPr id="703645" name="Rectangle 157"/>
          <p:cNvSpPr>
            <a:spLocks noChangeArrowheads="1"/>
          </p:cNvSpPr>
          <p:nvPr/>
        </p:nvSpPr>
        <p:spPr bwMode="auto">
          <a:xfrm>
            <a:off x="4989512" y="4138519"/>
            <a:ext cx="3956655" cy="733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pitchFamily="2" charset="2"/>
              <a:buChar char="q"/>
              <a:defRPr/>
            </a:pPr>
            <a:r>
              <a:rPr lang="en-US" sz="2000" i="0" dirty="0">
                <a:solidFill>
                  <a:srgbClr val="000000"/>
                </a:solidFill>
                <a:latin typeface="+mn-lt"/>
                <a:ea typeface="+mn-ea"/>
                <a:cs typeface="+mn-cs"/>
              </a:rPr>
              <a:t>DHCP client receives DHCP ACK reply</a:t>
            </a:r>
          </a:p>
        </p:txBody>
      </p:sp>
      <p:sp>
        <p:nvSpPr>
          <p:cNvPr id="89103" name="Rectangle 2"/>
          <p:cNvSpPr>
            <a:spLocks noGrp="1" noChangeArrowheads="1"/>
          </p:cNvSpPr>
          <p:nvPr>
            <p:ph type="title"/>
          </p:nvPr>
        </p:nvSpPr>
        <p:spPr>
          <a:xfrm>
            <a:off x="323850" y="9525"/>
            <a:ext cx="8034338" cy="996950"/>
          </a:xfrm>
        </p:spPr>
        <p:txBody>
          <a:bodyPr/>
          <a:lstStyle/>
          <a:p>
            <a:pPr>
              <a:defRPr/>
            </a:pPr>
            <a:r>
              <a:rPr lang="en-US" sz="3200" dirty="0">
                <a:latin typeface="+mn-lt"/>
                <a:cs typeface="+mj-cs"/>
              </a:rPr>
              <a:t>A </a:t>
            </a:r>
            <a:r>
              <a:rPr lang="en-US" altLang="zh-CN" sz="3200" dirty="0">
                <a:latin typeface="+mn-lt"/>
                <a:cs typeface="+mj-cs"/>
              </a:rPr>
              <a:t>D</a:t>
            </a:r>
            <a:r>
              <a:rPr lang="en-US" sz="3200" dirty="0">
                <a:latin typeface="+mn-lt"/>
                <a:cs typeface="+mj-cs"/>
              </a:rPr>
              <a:t>ay in the </a:t>
            </a:r>
            <a:r>
              <a:rPr lang="en-US" altLang="zh-CN" sz="3200" dirty="0">
                <a:latin typeface="+mn-lt"/>
                <a:cs typeface="+mj-cs"/>
              </a:rPr>
              <a:t>L</a:t>
            </a:r>
            <a:r>
              <a:rPr lang="en-US" sz="3200" dirty="0">
                <a:latin typeface="+mn-lt"/>
                <a:cs typeface="+mj-cs"/>
              </a:rPr>
              <a:t>ife… </a:t>
            </a:r>
            <a:r>
              <a:rPr lang="en-US" altLang="zh-CN" sz="3200" dirty="0">
                <a:latin typeface="+mn-lt"/>
                <a:cs typeface="+mj-cs"/>
              </a:rPr>
              <a:t>C</a:t>
            </a:r>
            <a:r>
              <a:rPr lang="en-US" sz="3200" dirty="0">
                <a:latin typeface="+mn-lt"/>
                <a:cs typeface="+mj-cs"/>
              </a:rPr>
              <a:t>onnecting to the Internet</a:t>
            </a:r>
          </a:p>
        </p:txBody>
      </p:sp>
      <p:sp>
        <p:nvSpPr>
          <p:cNvPr id="175"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60</a:t>
            </a:fld>
            <a:endParaRPr lang="en-US" sz="1200" dirty="0">
              <a:latin typeface="Tahoma" charset="0"/>
            </a:endParaRPr>
          </a:p>
        </p:txBody>
      </p:sp>
      <p:sp>
        <p:nvSpPr>
          <p:cNvPr id="176"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5959069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7036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3491">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nodeType="clickEffect">
                                  <p:stCondLst>
                                    <p:cond delay="0"/>
                                  </p:stCondLst>
                                  <p:childTnLst>
                                    <p:set>
                                      <p:cBhvr>
                                        <p:cTn id="12" dur="1" fill="hold">
                                          <p:stCondLst>
                                            <p:cond delay="0"/>
                                          </p:stCondLst>
                                        </p:cTn>
                                        <p:tgtEl>
                                          <p:spTgt spid="703545"/>
                                        </p:tgtEl>
                                        <p:attrNameLst>
                                          <p:attrName>style.visibility</p:attrName>
                                        </p:attrNameLst>
                                      </p:cBhvr>
                                      <p:to>
                                        <p:strVal val="visible"/>
                                      </p:to>
                                    </p:set>
                                    <p:animEffect transition="in" filter="wipe(up)">
                                      <p:cBhvr>
                                        <p:cTn id="13" dur="500"/>
                                        <p:tgtEl>
                                          <p:spTgt spid="703545"/>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703643">
                                            <p:txEl>
                                              <p:pRg st="0" end="0"/>
                                            </p:txEl>
                                          </p:spTgt>
                                        </p:tgtEl>
                                        <p:attrNameLst>
                                          <p:attrName>style.visibility</p:attrName>
                                        </p:attrNameLst>
                                      </p:cBhvr>
                                      <p:to>
                                        <p:strVal val="visible"/>
                                      </p:to>
                                    </p:se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0"/>
                                          </p:stCondLst>
                                        </p:cTn>
                                        <p:tgtEl>
                                          <p:spTgt spid="703578"/>
                                        </p:tgtEl>
                                        <p:attrNameLst>
                                          <p:attrName>style.visibility</p:attrName>
                                        </p:attrNameLst>
                                      </p:cBhvr>
                                      <p:to>
                                        <p:strVal val="visible"/>
                                      </p:to>
                                    </p:set>
                                  </p:childTnLst>
                                </p:cTn>
                              </p:par>
                            </p:childTnLst>
                          </p:cTn>
                        </p:par>
                        <p:par>
                          <p:cTn id="19" fill="hold" nodeType="afterGroup">
                            <p:stCondLst>
                              <p:cond delay="500"/>
                            </p:stCondLst>
                            <p:childTnLst>
                              <p:par>
                                <p:cTn id="20" presetID="0" presetClass="path" presetSubtype="0" accel="50000" decel="50000" fill="hold" nodeType="afterEffect">
                                  <p:stCondLst>
                                    <p:cond delay="0"/>
                                  </p:stCondLst>
                                  <p:childTnLst>
                                    <p:animMotion origin="layout" path="M -0.02569 0.03081 L 0.1533 0.0322 L 0.34896 -0.28446 L -0.04115 -0.28886 " pathEditMode="relative" rAng="0" ptsTypes="AAAA">
                                      <p:cBhvr>
                                        <p:cTn id="21" dur="2000" fill="hold"/>
                                        <p:tgtEl>
                                          <p:spTgt spid="703578"/>
                                        </p:tgtEl>
                                        <p:attrNameLst>
                                          <p:attrName>ppt_x</p:attrName>
                                          <p:attrName>ppt_y</p:attrName>
                                        </p:attrNameLst>
                                      </p:cBhvr>
                                      <p:rCtr x="17951" y="-15914"/>
                                    </p:animMotion>
                                  </p:childTnLst>
                                </p:cTn>
                              </p:par>
                            </p:childTnLst>
                          </p:cTn>
                        </p:par>
                        <p:par>
                          <p:cTn id="22" fill="hold" nodeType="afterGroup">
                            <p:stCondLst>
                              <p:cond delay="2500"/>
                            </p:stCondLst>
                            <p:childTnLst>
                              <p:par>
                                <p:cTn id="23" presetID="1" presetClass="exit" presetSubtype="0" fill="hold" nodeType="afterEffect">
                                  <p:stCondLst>
                                    <p:cond delay="0"/>
                                  </p:stCondLst>
                                  <p:childTnLst>
                                    <p:set>
                                      <p:cBhvr>
                                        <p:cTn id="24" dur="1" fill="hold">
                                          <p:stCondLst>
                                            <p:cond delay="0"/>
                                          </p:stCondLst>
                                        </p:cTn>
                                        <p:tgtEl>
                                          <p:spTgt spid="70359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70363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703545"/>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nodeType="clickEffect">
                                  <p:stCondLst>
                                    <p:cond delay="0"/>
                                  </p:stCondLst>
                                  <p:childTnLst>
                                    <p:set>
                                      <p:cBhvr>
                                        <p:cTn id="32" dur="1" fill="hold">
                                          <p:stCondLst>
                                            <p:cond delay="0"/>
                                          </p:stCondLst>
                                        </p:cTn>
                                        <p:tgtEl>
                                          <p:spTgt spid="703533"/>
                                        </p:tgtEl>
                                        <p:attrNameLst>
                                          <p:attrName>style.visibility</p:attrName>
                                        </p:attrNameLst>
                                      </p:cBhvr>
                                      <p:to>
                                        <p:strVal val="visible"/>
                                      </p:to>
                                    </p:set>
                                    <p:animEffect transition="in" filter="wipe(down)">
                                      <p:cBhvr>
                                        <p:cTn id="33" dur="500"/>
                                        <p:tgtEl>
                                          <p:spTgt spid="703533"/>
                                        </p:tgtEl>
                                      </p:cBhvr>
                                    </p:animEffect>
                                  </p:childTnLst>
                                </p:cTn>
                              </p:par>
                            </p:childTnLst>
                          </p:cTn>
                        </p:par>
                        <p:par>
                          <p:cTn id="34" fill="hold" nodeType="afterGroup">
                            <p:stCondLst>
                              <p:cond delay="500"/>
                            </p:stCondLst>
                            <p:childTnLst>
                              <p:par>
                                <p:cTn id="35" presetID="22" presetClass="entr" presetSubtype="4" fill="hold" nodeType="afterEffect">
                                  <p:stCondLst>
                                    <p:cond delay="0"/>
                                  </p:stCondLst>
                                  <p:childTnLst>
                                    <p:set>
                                      <p:cBhvr>
                                        <p:cTn id="36" dur="1" fill="hold">
                                          <p:stCondLst>
                                            <p:cond delay="0"/>
                                          </p:stCondLst>
                                        </p:cTn>
                                        <p:tgtEl>
                                          <p:spTgt spid="703601"/>
                                        </p:tgtEl>
                                        <p:attrNameLst>
                                          <p:attrName>style.visibility</p:attrName>
                                        </p:attrNameLst>
                                      </p:cBhvr>
                                      <p:to>
                                        <p:strVal val="visible"/>
                                      </p:to>
                                    </p:set>
                                    <p:animEffect transition="in" filter="wipe(down)">
                                      <p:cBhvr>
                                        <p:cTn id="37" dur="1000"/>
                                        <p:tgtEl>
                                          <p:spTgt spid="703601"/>
                                        </p:tgtEl>
                                      </p:cBhvr>
                                    </p:animEffect>
                                  </p:childTnLst>
                                </p:cTn>
                              </p:par>
                              <p:par>
                                <p:cTn id="38" presetID="1" presetClass="exit" presetSubtype="0" fill="hold" nodeType="withEffect">
                                  <p:stCondLst>
                                    <p:cond delay="0"/>
                                  </p:stCondLst>
                                  <p:childTnLst>
                                    <p:set>
                                      <p:cBhvr>
                                        <p:cTn id="39" dur="1" fill="hold">
                                          <p:stCondLst>
                                            <p:cond delay="0"/>
                                          </p:stCondLst>
                                        </p:cTn>
                                        <p:tgtEl>
                                          <p:spTgt spid="703578"/>
                                        </p:tgtEl>
                                        <p:attrNameLst>
                                          <p:attrName>style.visibility</p:attrName>
                                        </p:attrNameLst>
                                      </p:cBhvr>
                                      <p:to>
                                        <p:strVal val="hidden"/>
                                      </p:to>
                                    </p:set>
                                  </p:childTnLst>
                                </p:cTn>
                              </p:par>
                            </p:childTnLst>
                          </p:cTn>
                        </p:par>
                        <p:par>
                          <p:cTn id="40" fill="hold" nodeType="afterGroup">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7036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0364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491" grpId="0" build="p"/>
      <p:bldP spid="703643" grpId="0" build="p"/>
      <p:bldP spid="703644" grpId="0"/>
      <p:bldP spid="703645"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993" name="Group 92"/>
          <p:cNvGrpSpPr>
            <a:grpSpLocks/>
          </p:cNvGrpSpPr>
          <p:nvPr/>
        </p:nvGrpSpPr>
        <p:grpSpPr bwMode="auto">
          <a:xfrm>
            <a:off x="773113" y="1273175"/>
            <a:ext cx="3554412" cy="3067050"/>
            <a:chOff x="773113" y="1273175"/>
            <a:chExt cx="3554412" cy="3066395"/>
          </a:xfrm>
        </p:grpSpPr>
        <p:sp>
          <p:nvSpPr>
            <p:cNvPr id="213057"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213058"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3059"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3060"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3061"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90183"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a:solidFill>
                    <a:srgbClr val="000000"/>
                  </a:solidFill>
                  <a:latin typeface="Arial" charset="0"/>
                  <a:cs typeface="Arial" charset="0"/>
                </a:rPr>
                <a:t>router</a:t>
              </a:r>
            </a:p>
            <a:p>
              <a:pPr>
                <a:defRPr/>
              </a:pPr>
              <a:r>
                <a:rPr lang="en-US" sz="1400" dirty="0">
                  <a:solidFill>
                    <a:srgbClr val="000000"/>
                  </a:solidFill>
                  <a:latin typeface="Arial" charset="0"/>
                  <a:cs typeface="Arial" charset="0"/>
                </a:rPr>
                <a:t>(runs DHCP)</a:t>
              </a:r>
            </a:p>
          </p:txBody>
        </p:sp>
        <p:grpSp>
          <p:nvGrpSpPr>
            <p:cNvPr id="213063" name="Group 356"/>
            <p:cNvGrpSpPr>
              <a:grpSpLocks/>
            </p:cNvGrpSpPr>
            <p:nvPr/>
          </p:nvGrpSpPr>
          <p:grpSpPr bwMode="auto">
            <a:xfrm>
              <a:off x="1653422" y="1982680"/>
              <a:ext cx="843032" cy="814871"/>
              <a:chOff x="313" y="1497"/>
              <a:chExt cx="1152" cy="1014"/>
            </a:xfrm>
          </p:grpSpPr>
          <p:pic>
            <p:nvPicPr>
              <p:cNvPr id="213115"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3116" name="Picture 355" descr="antenna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9018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02"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103"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104" name="Rectangle 43"/>
            <p:cNvSpPr>
              <a:spLocks noChangeArrowheads="1"/>
            </p:cNvSpPr>
            <p:nvPr/>
          </p:nvSpPr>
          <p:spPr bwMode="auto">
            <a:xfrm rot="162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grpSp>
          <p:nvGrpSpPr>
            <p:cNvPr id="213068" name="Group 248"/>
            <p:cNvGrpSpPr>
              <a:grpSpLocks/>
            </p:cNvGrpSpPr>
            <p:nvPr/>
          </p:nvGrpSpPr>
          <p:grpSpPr bwMode="auto">
            <a:xfrm>
              <a:off x="2597285" y="3210128"/>
              <a:ext cx="332569" cy="581078"/>
              <a:chOff x="4140" y="429"/>
              <a:chExt cx="1425" cy="2396"/>
            </a:xfrm>
          </p:grpSpPr>
          <p:sp>
            <p:nvSpPr>
              <p:cNvPr id="213083"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0205"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3085"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3086"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0208"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3088" name="Group 153"/>
              <p:cNvGrpSpPr>
                <a:grpSpLocks/>
              </p:cNvGrpSpPr>
              <p:nvPr/>
            </p:nvGrpSpPr>
            <p:grpSpPr bwMode="auto">
              <a:xfrm>
                <a:off x="4749" y="668"/>
                <a:ext cx="581" cy="145"/>
                <a:chOff x="614" y="2568"/>
                <a:chExt cx="725" cy="139"/>
              </a:xfrm>
            </p:grpSpPr>
            <p:sp>
              <p:nvSpPr>
                <p:cNvPr id="90234"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235"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0210"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3090" name="Group 157"/>
              <p:cNvGrpSpPr>
                <a:grpSpLocks/>
              </p:cNvGrpSpPr>
              <p:nvPr/>
            </p:nvGrpSpPr>
            <p:grpSpPr bwMode="auto">
              <a:xfrm>
                <a:off x="4747" y="994"/>
                <a:ext cx="581" cy="134"/>
                <a:chOff x="614" y="2568"/>
                <a:chExt cx="725" cy="139"/>
              </a:xfrm>
            </p:grpSpPr>
            <p:sp>
              <p:nvSpPr>
                <p:cNvPr id="90232"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233"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0212"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213"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3093" name="Group 162"/>
              <p:cNvGrpSpPr>
                <a:grpSpLocks/>
              </p:cNvGrpSpPr>
              <p:nvPr/>
            </p:nvGrpSpPr>
            <p:grpSpPr bwMode="auto">
              <a:xfrm>
                <a:off x="4735" y="1627"/>
                <a:ext cx="582" cy="151"/>
                <a:chOff x="614" y="2568"/>
                <a:chExt cx="725" cy="139"/>
              </a:xfrm>
            </p:grpSpPr>
            <p:sp>
              <p:nvSpPr>
                <p:cNvPr id="90230"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231"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13094"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213095" name="Group 166"/>
              <p:cNvGrpSpPr>
                <a:grpSpLocks/>
              </p:cNvGrpSpPr>
              <p:nvPr/>
            </p:nvGrpSpPr>
            <p:grpSpPr bwMode="auto">
              <a:xfrm>
                <a:off x="4739" y="1327"/>
                <a:ext cx="582" cy="139"/>
                <a:chOff x="614" y="2568"/>
                <a:chExt cx="725" cy="139"/>
              </a:xfrm>
            </p:grpSpPr>
            <p:sp>
              <p:nvSpPr>
                <p:cNvPr id="90228"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229"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0217"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3097"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3098"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0220"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3100"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0222" name="AutoShape 174"/>
              <p:cNvSpPr>
                <a:spLocks noChangeArrowheads="1"/>
              </p:cNvSpPr>
              <p:nvPr/>
            </p:nvSpPr>
            <p:spPr bwMode="auto">
              <a:xfrm>
                <a:off x="4139" y="2678"/>
                <a:ext cx="1204" cy="17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223"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224"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225"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90226"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227"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3069" name="Group 48"/>
            <p:cNvGrpSpPr>
              <a:grpSpLocks/>
            </p:cNvGrpSpPr>
            <p:nvPr/>
          </p:nvGrpSpPr>
          <p:grpSpPr bwMode="auto">
            <a:xfrm>
              <a:off x="2795471" y="3465563"/>
              <a:ext cx="735669" cy="376863"/>
              <a:chOff x="3600" y="219"/>
              <a:chExt cx="360" cy="175"/>
            </a:xfrm>
          </p:grpSpPr>
          <p:sp>
            <p:nvSpPr>
              <p:cNvPr id="90191"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92"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0193"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0194"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i="0" dirty="0">
                  <a:solidFill>
                    <a:srgbClr val="000000"/>
                  </a:solidFill>
                  <a:latin typeface="Times New Roman" charset="0"/>
                  <a:cs typeface="+mn-cs"/>
                </a:endParaRPr>
              </a:p>
            </p:txBody>
          </p:sp>
          <p:sp>
            <p:nvSpPr>
              <p:cNvPr id="90195"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3075" name="Group 54"/>
              <p:cNvGrpSpPr>
                <a:grpSpLocks/>
              </p:cNvGrpSpPr>
              <p:nvPr/>
            </p:nvGrpSpPr>
            <p:grpSpPr bwMode="auto">
              <a:xfrm>
                <a:off x="3686" y="244"/>
                <a:ext cx="177" cy="66"/>
                <a:chOff x="2848" y="848"/>
                <a:chExt cx="140" cy="98"/>
              </a:xfrm>
            </p:grpSpPr>
            <p:sp>
              <p:nvSpPr>
                <p:cNvPr id="90201"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0202"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0203"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3076" name="Group 58"/>
              <p:cNvGrpSpPr>
                <a:grpSpLocks/>
              </p:cNvGrpSpPr>
              <p:nvPr/>
            </p:nvGrpSpPr>
            <p:grpSpPr bwMode="auto">
              <a:xfrm flipV="1">
                <a:off x="3686" y="243"/>
                <a:ext cx="177" cy="66"/>
                <a:chOff x="2848" y="848"/>
                <a:chExt cx="140" cy="98"/>
              </a:xfrm>
            </p:grpSpPr>
            <p:sp>
              <p:nvSpPr>
                <p:cNvPr id="90198"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0199"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0200" name="Line 61"/>
                <p:cNvSpPr>
                  <a:spLocks noChangeShapeType="1"/>
                </p:cNvSpPr>
                <p:nvPr/>
              </p:nvSpPr>
              <p:spPr bwMode="auto">
                <a:xfrm>
                  <a:off x="2894" y="854"/>
                  <a:ext cx="52" cy="9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grpSp>
      <p:sp>
        <p:nvSpPr>
          <p:cNvPr id="90117" name="Rectangle 2"/>
          <p:cNvSpPr>
            <a:spLocks noGrp="1" noChangeArrowheads="1"/>
          </p:cNvSpPr>
          <p:nvPr>
            <p:ph type="title"/>
          </p:nvPr>
        </p:nvSpPr>
        <p:spPr>
          <a:xfrm>
            <a:off x="152400" y="0"/>
            <a:ext cx="8853488" cy="1001713"/>
          </a:xfrm>
        </p:spPr>
        <p:txBody>
          <a:bodyPr/>
          <a:lstStyle/>
          <a:p>
            <a:pPr>
              <a:defRPr/>
            </a:pPr>
            <a:r>
              <a:rPr lang="en-US" sz="3200" dirty="0">
                <a:latin typeface="+mn-lt"/>
                <a:cs typeface="+mj-cs"/>
              </a:rPr>
              <a:t>A </a:t>
            </a:r>
            <a:r>
              <a:rPr lang="en-US" altLang="zh-CN" sz="3200" dirty="0">
                <a:latin typeface="+mn-lt"/>
                <a:cs typeface="+mj-cs"/>
              </a:rPr>
              <a:t>D</a:t>
            </a:r>
            <a:r>
              <a:rPr lang="en-US" sz="3200" dirty="0">
                <a:latin typeface="+mn-lt"/>
                <a:cs typeface="+mj-cs"/>
              </a:rPr>
              <a:t>ay in the life… ARP (before DNS, before HTTP)</a:t>
            </a:r>
          </a:p>
        </p:txBody>
      </p:sp>
      <p:sp>
        <p:nvSpPr>
          <p:cNvPr id="90118" name="Rectangle 3"/>
          <p:cNvSpPr>
            <a:spLocks noGrp="1" noChangeArrowheads="1"/>
          </p:cNvSpPr>
          <p:nvPr>
            <p:ph type="body" idx="1"/>
          </p:nvPr>
        </p:nvSpPr>
        <p:spPr>
          <a:xfrm>
            <a:off x="4391025" y="1202671"/>
            <a:ext cx="4667250" cy="1262062"/>
          </a:xfrm>
        </p:spPr>
        <p:txBody>
          <a:bodyPr/>
          <a:lstStyle/>
          <a:p>
            <a:pPr>
              <a:buFont typeface="Wingdings" pitchFamily="2" charset="2"/>
              <a:buChar char="q"/>
              <a:defRPr/>
            </a:pPr>
            <a:r>
              <a:rPr lang="en-US" sz="2000" dirty="0">
                <a:cs typeface="+mn-cs"/>
              </a:rPr>
              <a:t>before sending </a:t>
            </a:r>
            <a:r>
              <a:rPr lang="en-US" sz="2000" i="1" dirty="0">
                <a:solidFill>
                  <a:srgbClr val="C00000"/>
                </a:solidFill>
                <a:cs typeface="+mn-cs"/>
              </a:rPr>
              <a:t>HTTP</a:t>
            </a:r>
            <a:r>
              <a:rPr lang="en-US" sz="2000" b="1" i="1" dirty="0">
                <a:solidFill>
                  <a:srgbClr val="C00000"/>
                </a:solidFill>
                <a:cs typeface="+mn-cs"/>
              </a:rPr>
              <a:t> </a:t>
            </a:r>
            <a:r>
              <a:rPr lang="en-US" sz="2000" dirty="0">
                <a:cs typeface="+mn-cs"/>
              </a:rPr>
              <a:t>request, need IP address of </a:t>
            </a:r>
            <a:r>
              <a:rPr lang="en-US" sz="2000" dirty="0" err="1">
                <a:cs typeface="+mn-cs"/>
              </a:rPr>
              <a:t>www.</a:t>
            </a:r>
            <a:r>
              <a:rPr lang="en-US" altLang="zh-CN" sz="2000" dirty="0" err="1">
                <a:cs typeface="+mn-cs"/>
              </a:rPr>
              <a:t>tencent</a:t>
            </a:r>
            <a:r>
              <a:rPr lang="en-US" sz="2000" dirty="0" err="1">
                <a:cs typeface="+mn-cs"/>
              </a:rPr>
              <a:t>.com</a:t>
            </a:r>
            <a:r>
              <a:rPr lang="en-US" sz="2000" dirty="0">
                <a:cs typeface="+mn-cs"/>
              </a:rPr>
              <a:t>:  </a:t>
            </a:r>
            <a:r>
              <a:rPr lang="en-US" sz="2000" i="1" dirty="0">
                <a:solidFill>
                  <a:srgbClr val="C00000"/>
                </a:solidFill>
                <a:cs typeface="+mn-cs"/>
              </a:rPr>
              <a:t>DNS</a:t>
            </a:r>
          </a:p>
        </p:txBody>
      </p:sp>
      <p:sp>
        <p:nvSpPr>
          <p:cNvPr id="212998"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grpSp>
        <p:nvGrpSpPr>
          <p:cNvPr id="704557" name="Group 45"/>
          <p:cNvGrpSpPr>
            <a:grpSpLocks/>
          </p:cNvGrpSpPr>
          <p:nvPr/>
        </p:nvGrpSpPr>
        <p:grpSpPr bwMode="auto">
          <a:xfrm>
            <a:off x="1195388" y="1081088"/>
            <a:ext cx="976312" cy="1460500"/>
            <a:chOff x="651" y="681"/>
            <a:chExt cx="615" cy="920"/>
          </a:xfrm>
        </p:grpSpPr>
        <p:sp>
          <p:nvSpPr>
            <p:cNvPr id="213049" name="Freeform 46"/>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nvGrpSpPr>
            <p:cNvPr id="213050" name="Group 47"/>
            <p:cNvGrpSpPr>
              <a:grpSpLocks/>
            </p:cNvGrpSpPr>
            <p:nvPr/>
          </p:nvGrpSpPr>
          <p:grpSpPr bwMode="auto">
            <a:xfrm>
              <a:off x="651" y="681"/>
              <a:ext cx="500" cy="828"/>
              <a:chOff x="569" y="2954"/>
              <a:chExt cx="500" cy="828"/>
            </a:xfrm>
          </p:grpSpPr>
          <p:sp>
            <p:nvSpPr>
              <p:cNvPr id="90172" name="Rectangle 4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73" name="Text Box 49"/>
              <p:cNvSpPr txBox="1">
                <a:spLocks noChangeArrowheads="1"/>
              </p:cNvSpPr>
              <p:nvPr/>
            </p:nvSpPr>
            <p:spPr bwMode="auto">
              <a:xfrm>
                <a:off x="639" y="2954"/>
                <a:ext cx="385"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solidFill>
                      <a:srgbClr val="000000"/>
                    </a:solidFill>
                    <a:latin typeface="Arial" charset="0"/>
                    <a:cs typeface="+mn-cs"/>
                  </a:rPr>
                  <a:t>DNS</a:t>
                </a:r>
              </a:p>
              <a:p>
                <a:pPr algn="ctr">
                  <a:defRPr/>
                </a:pPr>
                <a:r>
                  <a:rPr lang="en-US" sz="1600" i="0" dirty="0">
                    <a:solidFill>
                      <a:srgbClr val="000000"/>
                    </a:solidFill>
                    <a:latin typeface="Arial" charset="0"/>
                    <a:cs typeface="+mn-cs"/>
                  </a:rPr>
                  <a:t>UDP</a:t>
                </a:r>
              </a:p>
              <a:p>
                <a:pPr algn="ctr">
                  <a:defRPr/>
                </a:pPr>
                <a:r>
                  <a:rPr lang="en-US" sz="1600" i="0" dirty="0">
                    <a:solidFill>
                      <a:srgbClr val="000000"/>
                    </a:solidFill>
                    <a:latin typeface="Arial" charset="0"/>
                    <a:cs typeface="+mn-cs"/>
                  </a:rPr>
                  <a:t>IP</a:t>
                </a:r>
              </a:p>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90174" name="Line 50"/>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0175" name="Line 51"/>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0176" name="Line 52"/>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0177" name="Line 53"/>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4788" name="Group 276"/>
          <p:cNvGrpSpPr>
            <a:grpSpLocks/>
          </p:cNvGrpSpPr>
          <p:nvPr/>
        </p:nvGrpSpPr>
        <p:grpSpPr bwMode="auto">
          <a:xfrm>
            <a:off x="280988" y="1157288"/>
            <a:ext cx="762000" cy="876300"/>
            <a:chOff x="177" y="729"/>
            <a:chExt cx="480" cy="552"/>
          </a:xfrm>
        </p:grpSpPr>
        <p:grpSp>
          <p:nvGrpSpPr>
            <p:cNvPr id="213029" name="Group 54"/>
            <p:cNvGrpSpPr>
              <a:grpSpLocks/>
            </p:cNvGrpSpPr>
            <p:nvPr/>
          </p:nvGrpSpPr>
          <p:grpSpPr bwMode="auto">
            <a:xfrm>
              <a:off x="343" y="732"/>
              <a:ext cx="290" cy="154"/>
              <a:chOff x="844" y="3337"/>
              <a:chExt cx="290" cy="154"/>
            </a:xfrm>
          </p:grpSpPr>
          <p:sp>
            <p:nvSpPr>
              <p:cNvPr id="90168" name="Rectangle 5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69" name="Text Box 56"/>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DNS</a:t>
                </a:r>
              </a:p>
            </p:txBody>
          </p:sp>
        </p:grpSp>
        <p:grpSp>
          <p:nvGrpSpPr>
            <p:cNvPr id="213030" name="Group 59"/>
            <p:cNvGrpSpPr>
              <a:grpSpLocks/>
            </p:cNvGrpSpPr>
            <p:nvPr/>
          </p:nvGrpSpPr>
          <p:grpSpPr bwMode="auto">
            <a:xfrm>
              <a:off x="290" y="874"/>
              <a:ext cx="354" cy="154"/>
              <a:chOff x="740" y="3209"/>
              <a:chExt cx="354" cy="154"/>
            </a:xfrm>
          </p:grpSpPr>
          <p:grpSp>
            <p:nvGrpSpPr>
              <p:cNvPr id="213042" name="Group 60"/>
              <p:cNvGrpSpPr>
                <a:grpSpLocks/>
              </p:cNvGrpSpPr>
              <p:nvPr/>
            </p:nvGrpSpPr>
            <p:grpSpPr bwMode="auto">
              <a:xfrm>
                <a:off x="794" y="3209"/>
                <a:ext cx="290" cy="154"/>
                <a:chOff x="844" y="3337"/>
                <a:chExt cx="290" cy="154"/>
              </a:xfrm>
            </p:grpSpPr>
            <p:sp>
              <p:nvSpPr>
                <p:cNvPr id="90166" name="Rectangle 6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67" name="Text Box 62"/>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DNS</a:t>
                  </a:r>
                </a:p>
              </p:txBody>
            </p:sp>
          </p:grpSp>
          <p:sp>
            <p:nvSpPr>
              <p:cNvPr id="90164" name="Rectangle 63"/>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65" name="Rectangle 64"/>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3031" name="Group 65"/>
            <p:cNvGrpSpPr>
              <a:grpSpLocks/>
            </p:cNvGrpSpPr>
            <p:nvPr/>
          </p:nvGrpSpPr>
          <p:grpSpPr bwMode="auto">
            <a:xfrm>
              <a:off x="290" y="1022"/>
              <a:ext cx="354" cy="154"/>
              <a:chOff x="836" y="3305"/>
              <a:chExt cx="354" cy="154"/>
            </a:xfrm>
          </p:grpSpPr>
          <p:grpSp>
            <p:nvGrpSpPr>
              <p:cNvPr id="213036" name="Group 66"/>
              <p:cNvGrpSpPr>
                <a:grpSpLocks/>
              </p:cNvGrpSpPr>
              <p:nvPr/>
            </p:nvGrpSpPr>
            <p:grpSpPr bwMode="auto">
              <a:xfrm>
                <a:off x="890" y="3305"/>
                <a:ext cx="290" cy="154"/>
                <a:chOff x="844" y="3337"/>
                <a:chExt cx="290" cy="154"/>
              </a:xfrm>
            </p:grpSpPr>
            <p:sp>
              <p:nvSpPr>
                <p:cNvPr id="90161" name="Rectangle 6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62" name="Text Box 68"/>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DNS</a:t>
                  </a:r>
                </a:p>
              </p:txBody>
            </p:sp>
          </p:grpSp>
          <p:grpSp>
            <p:nvGrpSpPr>
              <p:cNvPr id="213037" name="Group 69"/>
              <p:cNvGrpSpPr>
                <a:grpSpLocks/>
              </p:cNvGrpSpPr>
              <p:nvPr/>
            </p:nvGrpSpPr>
            <p:grpSpPr bwMode="auto">
              <a:xfrm>
                <a:off x="836" y="3334"/>
                <a:ext cx="354" cy="94"/>
                <a:chOff x="836" y="3334"/>
                <a:chExt cx="354" cy="94"/>
              </a:xfrm>
            </p:grpSpPr>
            <p:sp>
              <p:nvSpPr>
                <p:cNvPr id="90159" name="Rectangle 70"/>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60" name="Rectangle 71"/>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213032" name="Group 72"/>
            <p:cNvGrpSpPr>
              <a:grpSpLocks/>
            </p:cNvGrpSpPr>
            <p:nvPr/>
          </p:nvGrpSpPr>
          <p:grpSpPr bwMode="auto">
            <a:xfrm>
              <a:off x="177" y="1042"/>
              <a:ext cx="480" cy="112"/>
              <a:chOff x="627" y="3377"/>
              <a:chExt cx="480" cy="112"/>
            </a:xfrm>
          </p:grpSpPr>
          <p:sp>
            <p:nvSpPr>
              <p:cNvPr id="90155" name="Rectangle 73"/>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56" name="Rectangle 74"/>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0154" name="AutoShape 89"/>
            <p:cNvSpPr>
              <a:spLocks noChangeArrowheads="1"/>
            </p:cNvSpPr>
            <p:nvPr/>
          </p:nvSpPr>
          <p:spPr bwMode="auto">
            <a:xfrm>
              <a:off x="393" y="729"/>
              <a:ext cx="240" cy="552"/>
            </a:xfrm>
            <a:prstGeom prst="downArrow">
              <a:avLst>
                <a:gd name="adj1" fmla="val 54167"/>
                <a:gd name="adj2" fmla="val 36928"/>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704664" name="Rectangle 152"/>
          <p:cNvSpPr>
            <a:spLocks noChangeArrowheads="1"/>
          </p:cNvSpPr>
          <p:nvPr/>
        </p:nvSpPr>
        <p:spPr bwMode="auto">
          <a:xfrm>
            <a:off x="4387850" y="2239308"/>
            <a:ext cx="4586288" cy="1306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pitchFamily="2" charset="2"/>
              <a:buChar char="q"/>
              <a:defRPr/>
            </a:pPr>
            <a:r>
              <a:rPr lang="en-US" sz="2000" i="0" dirty="0">
                <a:solidFill>
                  <a:srgbClr val="000000"/>
                </a:solidFill>
                <a:latin typeface="+mn-lt"/>
                <a:cs typeface="+mn-cs"/>
              </a:rPr>
              <a:t>DNS query created, encapsulated in UDP, encapsulated in IP, encapsulated in Eth.  To send frame to router, need MAC address of router interface: </a:t>
            </a:r>
            <a:r>
              <a:rPr lang="en-US" sz="2000" dirty="0">
                <a:solidFill>
                  <a:srgbClr val="C00000"/>
                </a:solidFill>
                <a:latin typeface="+mn-lt"/>
                <a:cs typeface="+mn-cs"/>
              </a:rPr>
              <a:t>ARP</a:t>
            </a:r>
          </a:p>
          <a:p>
            <a:pPr marL="342900" indent="-342900">
              <a:lnSpc>
                <a:spcPct val="90000"/>
              </a:lnSpc>
              <a:spcBef>
                <a:spcPct val="20000"/>
              </a:spcBef>
              <a:buClr>
                <a:srgbClr val="000099"/>
              </a:buClr>
              <a:buSzPct val="100000"/>
              <a:buFont typeface="Wingdings" pitchFamily="2" charset="2"/>
              <a:buChar char="q"/>
              <a:defRPr/>
            </a:pPr>
            <a:endParaRPr lang="en-US" sz="2000" b="1" dirty="0">
              <a:solidFill>
                <a:srgbClr val="000000"/>
              </a:solidFill>
              <a:latin typeface="+mn-lt"/>
              <a:cs typeface="+mn-cs"/>
            </a:endParaRPr>
          </a:p>
        </p:txBody>
      </p:sp>
      <p:sp>
        <p:nvSpPr>
          <p:cNvPr id="704665" name="Rectangle 153"/>
          <p:cNvSpPr>
            <a:spLocks noChangeArrowheads="1"/>
          </p:cNvSpPr>
          <p:nvPr/>
        </p:nvSpPr>
        <p:spPr bwMode="auto">
          <a:xfrm>
            <a:off x="4419600" y="3796646"/>
            <a:ext cx="4386263" cy="15636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pitchFamily="2" charset="2"/>
              <a:buChar char="q"/>
              <a:defRPr/>
            </a:pPr>
            <a:r>
              <a:rPr lang="en-US" sz="2000" dirty="0">
                <a:solidFill>
                  <a:srgbClr val="C00000"/>
                </a:solidFill>
                <a:latin typeface="+mn-lt"/>
                <a:cs typeface="+mn-cs"/>
              </a:rPr>
              <a:t>ARP query</a:t>
            </a:r>
            <a:r>
              <a:rPr lang="en-US" sz="2000" i="0" dirty="0">
                <a:solidFill>
                  <a:srgbClr val="C00000"/>
                </a:solidFill>
                <a:latin typeface="+mn-lt"/>
                <a:cs typeface="+mn-cs"/>
              </a:rPr>
              <a:t> </a:t>
            </a:r>
            <a:r>
              <a:rPr lang="en-US" sz="2000" i="0" dirty="0">
                <a:solidFill>
                  <a:srgbClr val="000000"/>
                </a:solidFill>
                <a:latin typeface="+mn-lt"/>
                <a:cs typeface="+mn-cs"/>
              </a:rPr>
              <a:t>broadcast, received by router, which replies with </a:t>
            </a:r>
            <a:r>
              <a:rPr lang="en-US" sz="2000" dirty="0">
                <a:solidFill>
                  <a:srgbClr val="C00000"/>
                </a:solidFill>
                <a:latin typeface="+mn-lt"/>
                <a:cs typeface="+mn-cs"/>
              </a:rPr>
              <a:t>ARP reply</a:t>
            </a:r>
            <a:r>
              <a:rPr lang="en-US" sz="2000" i="0" dirty="0">
                <a:solidFill>
                  <a:srgbClr val="C00000"/>
                </a:solidFill>
                <a:latin typeface="+mn-lt"/>
                <a:cs typeface="+mn-cs"/>
              </a:rPr>
              <a:t> </a:t>
            </a:r>
            <a:r>
              <a:rPr lang="en-US" sz="2000" i="0" dirty="0">
                <a:solidFill>
                  <a:srgbClr val="000000"/>
                </a:solidFill>
                <a:latin typeface="+mn-lt"/>
                <a:cs typeface="+mn-cs"/>
              </a:rPr>
              <a:t>giving MAC address of router interface</a:t>
            </a:r>
          </a:p>
        </p:txBody>
      </p:sp>
      <p:sp>
        <p:nvSpPr>
          <p:cNvPr id="704666" name="Rectangle 154"/>
          <p:cNvSpPr>
            <a:spLocks noChangeArrowheads="1"/>
          </p:cNvSpPr>
          <p:nvPr/>
        </p:nvSpPr>
        <p:spPr bwMode="auto">
          <a:xfrm>
            <a:off x="4471988" y="5188883"/>
            <a:ext cx="4286250" cy="1292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pitchFamily="2" charset="2"/>
              <a:buChar char="q"/>
              <a:defRPr/>
            </a:pPr>
            <a:r>
              <a:rPr lang="en-US" sz="2000" i="0" dirty="0">
                <a:solidFill>
                  <a:srgbClr val="000000"/>
                </a:solidFill>
                <a:latin typeface="+mn-lt"/>
                <a:cs typeface="+mn-cs"/>
              </a:rPr>
              <a:t>client now knows MAC address of first hop router, so can now send frame containing DNS query </a:t>
            </a:r>
          </a:p>
        </p:txBody>
      </p:sp>
      <p:grpSp>
        <p:nvGrpSpPr>
          <p:cNvPr id="704775" name="Group 263"/>
          <p:cNvGrpSpPr>
            <a:grpSpLocks/>
          </p:cNvGrpSpPr>
          <p:nvPr/>
        </p:nvGrpSpPr>
        <p:grpSpPr bwMode="auto">
          <a:xfrm>
            <a:off x="92075" y="1868488"/>
            <a:ext cx="1081088" cy="244475"/>
            <a:chOff x="76" y="2296"/>
            <a:chExt cx="681" cy="154"/>
          </a:xfrm>
        </p:grpSpPr>
        <p:sp>
          <p:nvSpPr>
            <p:cNvPr id="90145" name="Rectangle 103"/>
            <p:cNvSpPr>
              <a:spLocks noChangeArrowheads="1"/>
            </p:cNvSpPr>
            <p:nvPr/>
          </p:nvSpPr>
          <p:spPr bwMode="auto">
            <a:xfrm>
              <a:off x="76" y="2305"/>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46" name="Rectangle 101"/>
            <p:cNvSpPr>
              <a:spLocks noChangeArrowheads="1"/>
            </p:cNvSpPr>
            <p:nvPr/>
          </p:nvSpPr>
          <p:spPr bwMode="auto">
            <a:xfrm>
              <a:off x="89" y="2321"/>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47" name="Rectangle 102"/>
            <p:cNvSpPr>
              <a:spLocks noChangeArrowheads="1"/>
            </p:cNvSpPr>
            <p:nvPr/>
          </p:nvSpPr>
          <p:spPr bwMode="auto">
            <a:xfrm>
              <a:off x="687" y="2320"/>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48" name="Rectangle 100"/>
            <p:cNvSpPr>
              <a:spLocks noChangeArrowheads="1"/>
            </p:cNvSpPr>
            <p:nvPr/>
          </p:nvSpPr>
          <p:spPr bwMode="auto">
            <a:xfrm>
              <a:off x="195" y="2319"/>
              <a:ext cx="480" cy="112"/>
            </a:xfrm>
            <a:prstGeom prst="rect">
              <a:avLst/>
            </a:prstGeom>
            <a:solidFill>
              <a:srgbClr val="FFFF00"/>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49" name="Text Box 95"/>
            <p:cNvSpPr txBox="1">
              <a:spLocks noChangeArrowheads="1"/>
            </p:cNvSpPr>
            <p:nvPr/>
          </p:nvSpPr>
          <p:spPr bwMode="auto">
            <a:xfrm>
              <a:off x="182" y="2296"/>
              <a:ext cx="501"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ARP query</a:t>
              </a:r>
            </a:p>
          </p:txBody>
        </p:sp>
      </p:grpSp>
      <p:grpSp>
        <p:nvGrpSpPr>
          <p:cNvPr id="704767" name="Group 255"/>
          <p:cNvGrpSpPr>
            <a:grpSpLocks/>
          </p:cNvGrpSpPr>
          <p:nvPr/>
        </p:nvGrpSpPr>
        <p:grpSpPr bwMode="auto">
          <a:xfrm>
            <a:off x="2241550" y="2982913"/>
            <a:ext cx="1016000" cy="877887"/>
            <a:chOff x="719" y="2137"/>
            <a:chExt cx="640" cy="553"/>
          </a:xfrm>
        </p:grpSpPr>
        <p:sp>
          <p:nvSpPr>
            <p:cNvPr id="213016" name="Freeform 244"/>
            <p:cNvSpPr>
              <a:spLocks/>
            </p:cNvSpPr>
            <p:nvPr/>
          </p:nvSpPr>
          <p:spPr bwMode="auto">
            <a:xfrm>
              <a:off x="755" y="2268"/>
              <a:ext cx="604" cy="422"/>
            </a:xfrm>
            <a:custGeom>
              <a:avLst/>
              <a:gdLst>
                <a:gd name="T0" fmla="*/ 493 w 604"/>
                <a:gd name="T1" fmla="*/ 0 h 422"/>
                <a:gd name="T2" fmla="*/ 604 w 604"/>
                <a:gd name="T3" fmla="*/ 422 h 422"/>
                <a:gd name="T4" fmla="*/ 0 w 604"/>
                <a:gd name="T5" fmla="*/ 307 h 422"/>
                <a:gd name="T6" fmla="*/ 220 w 604"/>
                <a:gd name="T7" fmla="*/ 3 h 422"/>
                <a:gd name="T8" fmla="*/ 493 w 604"/>
                <a:gd name="T9" fmla="*/ 0 h 4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422">
                  <a:moveTo>
                    <a:pt x="493" y="0"/>
                  </a:moveTo>
                  <a:lnTo>
                    <a:pt x="604" y="422"/>
                  </a:lnTo>
                  <a:lnTo>
                    <a:pt x="0" y="307"/>
                  </a:lnTo>
                  <a:lnTo>
                    <a:pt x="220" y="3"/>
                  </a:lnTo>
                  <a:lnTo>
                    <a:pt x="493"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sp>
          <p:nvSpPr>
            <p:cNvPr id="90138" name="Rectangle 246"/>
            <p:cNvSpPr>
              <a:spLocks noChangeArrowheads="1"/>
            </p:cNvSpPr>
            <p:nvPr/>
          </p:nvSpPr>
          <p:spPr bwMode="auto">
            <a:xfrm>
              <a:off x="751" y="2266"/>
              <a:ext cx="493" cy="3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39" name="Text Box 247"/>
            <p:cNvSpPr txBox="1">
              <a:spLocks noChangeArrowheads="1"/>
            </p:cNvSpPr>
            <p:nvPr/>
          </p:nvSpPr>
          <p:spPr bwMode="auto">
            <a:xfrm>
              <a:off x="835" y="2235"/>
              <a:ext cx="336" cy="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90140" name="Line 250"/>
            <p:cNvSpPr>
              <a:spLocks noChangeShapeType="1"/>
            </p:cNvSpPr>
            <p:nvPr/>
          </p:nvSpPr>
          <p:spPr bwMode="auto">
            <a:xfrm>
              <a:off x="747" y="2264"/>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0141" name="Line 251"/>
            <p:cNvSpPr>
              <a:spLocks noChangeShapeType="1"/>
            </p:cNvSpPr>
            <p:nvPr/>
          </p:nvSpPr>
          <p:spPr bwMode="auto">
            <a:xfrm>
              <a:off x="744" y="2423"/>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213021" name="Group 252"/>
            <p:cNvGrpSpPr>
              <a:grpSpLocks/>
            </p:cNvGrpSpPr>
            <p:nvPr/>
          </p:nvGrpSpPr>
          <p:grpSpPr bwMode="auto">
            <a:xfrm>
              <a:off x="719" y="2137"/>
              <a:ext cx="280" cy="154"/>
              <a:chOff x="161" y="1354"/>
              <a:chExt cx="280" cy="154"/>
            </a:xfrm>
          </p:grpSpPr>
          <p:sp>
            <p:nvSpPr>
              <p:cNvPr id="90143" name="Rectangle 253"/>
              <p:cNvSpPr>
                <a:spLocks noChangeArrowheads="1"/>
              </p:cNvSpPr>
              <p:nvPr/>
            </p:nvSpPr>
            <p:spPr bwMode="auto">
              <a:xfrm>
                <a:off x="192" y="1365"/>
                <a:ext cx="228" cy="14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44" name="Text Box 254"/>
              <p:cNvSpPr txBox="1">
                <a:spLocks noChangeArrowheads="1"/>
              </p:cNvSpPr>
              <p:nvPr/>
            </p:nvSpPr>
            <p:spPr bwMode="auto">
              <a:xfrm>
                <a:off x="161" y="1354"/>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ARP</a:t>
                </a:r>
              </a:p>
            </p:txBody>
          </p:sp>
        </p:grpSp>
      </p:grpSp>
      <p:grpSp>
        <p:nvGrpSpPr>
          <p:cNvPr id="704754" name="Group 242"/>
          <p:cNvGrpSpPr>
            <a:grpSpLocks/>
          </p:cNvGrpSpPr>
          <p:nvPr/>
        </p:nvGrpSpPr>
        <p:grpSpPr bwMode="auto">
          <a:xfrm>
            <a:off x="1150938" y="1720850"/>
            <a:ext cx="444500" cy="244475"/>
            <a:chOff x="161" y="1354"/>
            <a:chExt cx="280" cy="154"/>
          </a:xfrm>
        </p:grpSpPr>
        <p:sp>
          <p:nvSpPr>
            <p:cNvPr id="90135" name="Rectangle 241"/>
            <p:cNvSpPr>
              <a:spLocks noChangeArrowheads="1"/>
            </p:cNvSpPr>
            <p:nvPr/>
          </p:nvSpPr>
          <p:spPr bwMode="auto">
            <a:xfrm>
              <a:off x="192" y="1365"/>
              <a:ext cx="228" cy="14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36" name="Text Box 240"/>
            <p:cNvSpPr txBox="1">
              <a:spLocks noChangeArrowheads="1"/>
            </p:cNvSpPr>
            <p:nvPr/>
          </p:nvSpPr>
          <p:spPr bwMode="auto">
            <a:xfrm>
              <a:off x="161" y="1354"/>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ARP</a:t>
              </a:r>
            </a:p>
          </p:txBody>
        </p:sp>
      </p:grpSp>
      <p:grpSp>
        <p:nvGrpSpPr>
          <p:cNvPr id="704782" name="Group 270"/>
          <p:cNvGrpSpPr>
            <a:grpSpLocks/>
          </p:cNvGrpSpPr>
          <p:nvPr/>
        </p:nvGrpSpPr>
        <p:grpSpPr bwMode="auto">
          <a:xfrm>
            <a:off x="1177925" y="3187700"/>
            <a:ext cx="1081088" cy="244475"/>
            <a:chOff x="76" y="2296"/>
            <a:chExt cx="681" cy="154"/>
          </a:xfrm>
        </p:grpSpPr>
        <p:sp>
          <p:nvSpPr>
            <p:cNvPr id="90130" name="Rectangle 271"/>
            <p:cNvSpPr>
              <a:spLocks noChangeArrowheads="1"/>
            </p:cNvSpPr>
            <p:nvPr/>
          </p:nvSpPr>
          <p:spPr bwMode="auto">
            <a:xfrm>
              <a:off x="76" y="2305"/>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31" name="Rectangle 272"/>
            <p:cNvSpPr>
              <a:spLocks noChangeArrowheads="1"/>
            </p:cNvSpPr>
            <p:nvPr/>
          </p:nvSpPr>
          <p:spPr bwMode="auto">
            <a:xfrm>
              <a:off x="89" y="2321"/>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32" name="Rectangle 273"/>
            <p:cNvSpPr>
              <a:spLocks noChangeArrowheads="1"/>
            </p:cNvSpPr>
            <p:nvPr/>
          </p:nvSpPr>
          <p:spPr bwMode="auto">
            <a:xfrm>
              <a:off x="687" y="2320"/>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33" name="Rectangle 274"/>
            <p:cNvSpPr>
              <a:spLocks noChangeArrowheads="1"/>
            </p:cNvSpPr>
            <p:nvPr/>
          </p:nvSpPr>
          <p:spPr bwMode="auto">
            <a:xfrm>
              <a:off x="195" y="2319"/>
              <a:ext cx="480" cy="112"/>
            </a:xfrm>
            <a:prstGeom prst="rect">
              <a:avLst/>
            </a:prstGeom>
            <a:solidFill>
              <a:srgbClr val="FFFF00"/>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0134" name="Text Box 275"/>
            <p:cNvSpPr txBox="1">
              <a:spLocks noChangeArrowheads="1"/>
            </p:cNvSpPr>
            <p:nvPr/>
          </p:nvSpPr>
          <p:spPr bwMode="auto">
            <a:xfrm>
              <a:off x="182" y="2296"/>
              <a:ext cx="47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ARP reply</a:t>
              </a:r>
            </a:p>
          </p:txBody>
        </p:sp>
      </p:grpSp>
      <p:sp>
        <p:nvSpPr>
          <p:cNvPr id="126"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61</a:t>
            </a:fld>
            <a:endParaRPr lang="en-US" sz="1200" dirty="0">
              <a:latin typeface="Tahoma" charset="0"/>
            </a:endParaRPr>
          </a:p>
        </p:txBody>
      </p:sp>
      <p:sp>
        <p:nvSpPr>
          <p:cNvPr id="127"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7102282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04557"/>
                                        </p:tgtEl>
                                        <p:attrNameLst>
                                          <p:attrName>style.visibility</p:attrName>
                                        </p:attrNameLst>
                                      </p:cBhvr>
                                      <p:to>
                                        <p:strVal val="visible"/>
                                      </p:to>
                                    </p:set>
                                    <p:animEffect transition="in" filter="wipe(down)">
                                      <p:cBhvr>
                                        <p:cTn id="7" dur="500"/>
                                        <p:tgtEl>
                                          <p:spTgt spid="7045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704788"/>
                                        </p:tgtEl>
                                        <p:attrNameLst>
                                          <p:attrName>style.visibility</p:attrName>
                                        </p:attrNameLst>
                                      </p:cBhvr>
                                      <p:to>
                                        <p:strVal val="visible"/>
                                      </p:to>
                                    </p:set>
                                    <p:animEffect transition="in" filter="wipe(up)">
                                      <p:cBhvr>
                                        <p:cTn id="12" dur="500"/>
                                        <p:tgtEl>
                                          <p:spTgt spid="704788"/>
                                        </p:tgtEl>
                                      </p:cBhvr>
                                    </p:animEffect>
                                  </p:childTnLst>
                                </p:cTn>
                              </p:par>
                              <p:par>
                                <p:cTn id="13" presetID="9" presetClass="entr" presetSubtype="0" fill="hold" nodeType="withEffect">
                                  <p:stCondLst>
                                    <p:cond delay="0"/>
                                  </p:stCondLst>
                                  <p:childTnLst>
                                    <p:set>
                                      <p:cBhvr>
                                        <p:cTn id="14" dur="1" fill="hold">
                                          <p:stCondLst>
                                            <p:cond delay="0"/>
                                          </p:stCondLst>
                                        </p:cTn>
                                        <p:tgtEl>
                                          <p:spTgt spid="704754"/>
                                        </p:tgtEl>
                                        <p:attrNameLst>
                                          <p:attrName>style.visibility</p:attrName>
                                        </p:attrNameLst>
                                      </p:cBhvr>
                                      <p:to>
                                        <p:strVal val="visible"/>
                                      </p:to>
                                    </p:set>
                                    <p:animEffect transition="in" filter="dissolve">
                                      <p:cBhvr>
                                        <p:cTn id="15" dur="500"/>
                                        <p:tgtEl>
                                          <p:spTgt spid="704754"/>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704664"/>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704775"/>
                                        </p:tgtEl>
                                        <p:attrNameLst>
                                          <p:attrName>style.visibility</p:attrName>
                                        </p:attrNameLst>
                                      </p:cBhvr>
                                      <p:to>
                                        <p:strVal val="visible"/>
                                      </p:to>
                                    </p:set>
                                    <p:animEffect transition="in" filter="dissolve">
                                      <p:cBhvr>
                                        <p:cTn id="22" dur="500"/>
                                        <p:tgtEl>
                                          <p:spTgt spid="704775"/>
                                        </p:tgtEl>
                                      </p:cBhvr>
                                    </p:animEffect>
                                  </p:childTnLst>
                                </p:cTn>
                              </p:par>
                            </p:childTnLst>
                          </p:cTn>
                        </p:par>
                        <p:par>
                          <p:cTn id="23" fill="hold" nodeType="afterGroup">
                            <p:stCondLst>
                              <p:cond delay="500"/>
                            </p:stCondLst>
                            <p:childTnLst>
                              <p:par>
                                <p:cTn id="24" presetID="0" presetClass="path" presetSubtype="0" accel="50000" decel="50000" fill="hold" nodeType="afterEffect">
                                  <p:stCondLst>
                                    <p:cond delay="0"/>
                                  </p:stCondLst>
                                  <p:childTnLst>
                                    <p:animMotion origin="layout" path="M -2.77778E-6 2.22222E-6 L -0.00052 0.08056 L 0.4151 0.075 L 0.26701 0.2757 L 0.1151 0.27431 L 0.1151 0.18889 " pathEditMode="relative" ptsTypes="AAAAAA">
                                      <p:cBhvr>
                                        <p:cTn id="25" dur="2000" fill="hold"/>
                                        <p:tgtEl>
                                          <p:spTgt spid="704775"/>
                                        </p:tgtEl>
                                        <p:attrNameLst>
                                          <p:attrName>ppt_x</p:attrName>
                                          <p:attrName>ppt_y</p:attrName>
                                        </p:attrNameLst>
                                      </p:cBhvr>
                                    </p:animMotion>
                                  </p:childTnLst>
                                </p:cTn>
                              </p:par>
                            </p:childTnLst>
                          </p:cTn>
                        </p:par>
                        <p:par>
                          <p:cTn id="26" fill="hold" nodeType="afterGroup">
                            <p:stCondLst>
                              <p:cond delay="2500"/>
                            </p:stCondLst>
                            <p:childTnLst>
                              <p:par>
                                <p:cTn id="27" presetID="22" presetClass="entr" presetSubtype="4" fill="hold" nodeType="afterEffect">
                                  <p:stCondLst>
                                    <p:cond delay="0"/>
                                  </p:stCondLst>
                                  <p:childTnLst>
                                    <p:set>
                                      <p:cBhvr>
                                        <p:cTn id="28" dur="1" fill="hold">
                                          <p:stCondLst>
                                            <p:cond delay="0"/>
                                          </p:stCondLst>
                                        </p:cTn>
                                        <p:tgtEl>
                                          <p:spTgt spid="704767"/>
                                        </p:tgtEl>
                                        <p:attrNameLst>
                                          <p:attrName>style.visibility</p:attrName>
                                        </p:attrNameLst>
                                      </p:cBhvr>
                                      <p:to>
                                        <p:strVal val="visible"/>
                                      </p:to>
                                    </p:set>
                                    <p:animEffect transition="in" filter="wipe(down)">
                                      <p:cBhvr>
                                        <p:cTn id="29" dur="500"/>
                                        <p:tgtEl>
                                          <p:spTgt spid="704767"/>
                                        </p:tgtEl>
                                      </p:cBhvr>
                                    </p:animEffect>
                                  </p:childTnLst>
                                </p:cTn>
                              </p:par>
                            </p:childTnLst>
                          </p:cTn>
                        </p:par>
                        <p:par>
                          <p:cTn id="30" fill="hold" nodeType="afterGroup">
                            <p:stCondLst>
                              <p:cond delay="3000"/>
                            </p:stCondLst>
                            <p:childTnLst>
                              <p:par>
                                <p:cTn id="31" presetID="1" presetClass="entr" presetSubtype="0" fill="hold" grpId="0" nodeType="afterEffect">
                                  <p:stCondLst>
                                    <p:cond delay="0"/>
                                  </p:stCondLst>
                                  <p:childTnLst>
                                    <p:set>
                                      <p:cBhvr>
                                        <p:cTn id="32" dur="1" fill="hold">
                                          <p:stCondLst>
                                            <p:cond delay="0"/>
                                          </p:stCondLst>
                                        </p:cTn>
                                        <p:tgtEl>
                                          <p:spTgt spid="70466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xit" presetSubtype="0" fill="hold" nodeType="clickEffect">
                                  <p:stCondLst>
                                    <p:cond delay="0"/>
                                  </p:stCondLst>
                                  <p:childTnLst>
                                    <p:animEffect transition="out" filter="dissolve">
                                      <p:cBhvr>
                                        <p:cTn id="36" dur="500"/>
                                        <p:tgtEl>
                                          <p:spTgt spid="704775"/>
                                        </p:tgtEl>
                                      </p:cBhvr>
                                    </p:animEffect>
                                    <p:set>
                                      <p:cBhvr>
                                        <p:cTn id="37" dur="1" fill="hold">
                                          <p:stCondLst>
                                            <p:cond delay="499"/>
                                          </p:stCondLst>
                                        </p:cTn>
                                        <p:tgtEl>
                                          <p:spTgt spid="704775"/>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704782"/>
                                        </p:tgtEl>
                                        <p:attrNameLst>
                                          <p:attrName>style.visibility</p:attrName>
                                        </p:attrNameLst>
                                      </p:cBhvr>
                                      <p:to>
                                        <p:strVal val="visible"/>
                                      </p:to>
                                    </p:set>
                                    <p:animEffect transition="in" filter="dissolve">
                                      <p:cBhvr>
                                        <p:cTn id="40" dur="500"/>
                                        <p:tgtEl>
                                          <p:spTgt spid="704782"/>
                                        </p:tgtEl>
                                      </p:cBhvr>
                                    </p:animEffect>
                                  </p:childTnLst>
                                </p:cTn>
                              </p:par>
                            </p:childTnLst>
                          </p:cTn>
                        </p:par>
                        <p:par>
                          <p:cTn id="41" fill="hold" nodeType="afterGroup">
                            <p:stCondLst>
                              <p:cond delay="500"/>
                            </p:stCondLst>
                            <p:childTnLst>
                              <p:par>
                                <p:cTn id="42" presetID="0" presetClass="path" presetSubtype="0" accel="50000" decel="50000" fill="hold" nodeType="afterEffect">
                                  <p:stCondLst>
                                    <p:cond delay="0"/>
                                  </p:stCondLst>
                                  <p:childTnLst>
                                    <p:animMotion origin="layout" path="M 2.77778E-6 1.11111E-6 L 0.00052 0.0794 L 0.1467 0.08009 L 0.29444 -0.12222 L -0.11597 -0.12014 L -0.11597 -0.16181 L -0.11754 -0.1882 " pathEditMode="relative" rAng="0" ptsTypes="AAAAAAA">
                                      <p:cBhvr>
                                        <p:cTn id="43" dur="2000" fill="hold"/>
                                        <p:tgtEl>
                                          <p:spTgt spid="704782"/>
                                        </p:tgtEl>
                                        <p:attrNameLst>
                                          <p:attrName>ppt_x</p:attrName>
                                          <p:attrName>ppt_y</p:attrName>
                                        </p:attrNameLst>
                                      </p:cBhvr>
                                      <p:rCtr x="8837" y="-5417"/>
                                    </p:animMotion>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xit" presetSubtype="0" fill="hold" nodeType="clickEffect">
                                  <p:stCondLst>
                                    <p:cond delay="0"/>
                                  </p:stCondLst>
                                  <p:childTnLst>
                                    <p:animEffect transition="out" filter="dissolve">
                                      <p:cBhvr>
                                        <p:cTn id="47" dur="500"/>
                                        <p:tgtEl>
                                          <p:spTgt spid="704782"/>
                                        </p:tgtEl>
                                      </p:cBhvr>
                                    </p:animEffect>
                                    <p:set>
                                      <p:cBhvr>
                                        <p:cTn id="48" dur="1" fill="hold">
                                          <p:stCondLst>
                                            <p:cond delay="499"/>
                                          </p:stCondLst>
                                        </p:cTn>
                                        <p:tgtEl>
                                          <p:spTgt spid="704782"/>
                                        </p:tgtEl>
                                        <p:attrNameLst>
                                          <p:attrName>style.visibility</p:attrName>
                                        </p:attrNameLst>
                                      </p:cBhvr>
                                      <p:to>
                                        <p:strVal val="hidden"/>
                                      </p:to>
                                    </p:set>
                                  </p:childTnLst>
                                </p:cTn>
                              </p:par>
                              <p:par>
                                <p:cTn id="49" presetID="9" presetClass="exit" presetSubtype="0" fill="hold" nodeType="withEffect">
                                  <p:stCondLst>
                                    <p:cond delay="0"/>
                                  </p:stCondLst>
                                  <p:childTnLst>
                                    <p:animEffect transition="out" filter="dissolve">
                                      <p:cBhvr>
                                        <p:cTn id="50" dur="500"/>
                                        <p:tgtEl>
                                          <p:spTgt spid="704767"/>
                                        </p:tgtEl>
                                      </p:cBhvr>
                                    </p:animEffect>
                                    <p:set>
                                      <p:cBhvr>
                                        <p:cTn id="51" dur="1" fill="hold">
                                          <p:stCondLst>
                                            <p:cond delay="499"/>
                                          </p:stCondLst>
                                        </p:cTn>
                                        <p:tgtEl>
                                          <p:spTgt spid="704767"/>
                                        </p:tgtEl>
                                        <p:attrNameLst>
                                          <p:attrName>style.visibility</p:attrName>
                                        </p:attrNameLst>
                                      </p:cBhvr>
                                      <p:to>
                                        <p:strVal val="hidden"/>
                                      </p:to>
                                    </p:set>
                                  </p:childTnLst>
                                </p:cTn>
                              </p:par>
                              <p:par>
                                <p:cTn id="52" presetID="9" presetClass="exit" presetSubtype="0" fill="hold" nodeType="withEffect">
                                  <p:stCondLst>
                                    <p:cond delay="0"/>
                                  </p:stCondLst>
                                  <p:childTnLst>
                                    <p:animEffect transition="out" filter="dissolve">
                                      <p:cBhvr>
                                        <p:cTn id="53" dur="500"/>
                                        <p:tgtEl>
                                          <p:spTgt spid="704754"/>
                                        </p:tgtEl>
                                      </p:cBhvr>
                                    </p:animEffect>
                                    <p:set>
                                      <p:cBhvr>
                                        <p:cTn id="54" dur="1" fill="hold">
                                          <p:stCondLst>
                                            <p:cond delay="499"/>
                                          </p:stCondLst>
                                        </p:cTn>
                                        <p:tgtEl>
                                          <p:spTgt spid="704754"/>
                                        </p:tgtEl>
                                        <p:attrNameLst>
                                          <p:attrName>style.visibility</p:attrName>
                                        </p:attrNameLst>
                                      </p:cBhvr>
                                      <p:to>
                                        <p:strVal val="hidden"/>
                                      </p:to>
                                    </p:set>
                                  </p:childTnLst>
                                </p:cTn>
                              </p:par>
                            </p:childTnLst>
                          </p:cTn>
                        </p:par>
                        <p:par>
                          <p:cTn id="55" fill="hold" nodeType="afterGroup">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704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4664" grpId="0"/>
      <p:bldP spid="704665" grpId="0"/>
      <p:bldP spid="70466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017" name="Group 230"/>
          <p:cNvGrpSpPr>
            <a:grpSpLocks/>
          </p:cNvGrpSpPr>
          <p:nvPr/>
        </p:nvGrpSpPr>
        <p:grpSpPr bwMode="auto">
          <a:xfrm>
            <a:off x="773113" y="1273175"/>
            <a:ext cx="3554412" cy="3067050"/>
            <a:chOff x="773113" y="1273175"/>
            <a:chExt cx="3554412" cy="3066395"/>
          </a:xfrm>
        </p:grpSpPr>
        <p:sp>
          <p:nvSpPr>
            <p:cNvPr id="214233"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214234"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4235"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4236"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4237"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91359"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a:solidFill>
                    <a:srgbClr val="000000"/>
                  </a:solidFill>
                  <a:latin typeface="Arial" charset="0"/>
                  <a:cs typeface="Arial" charset="0"/>
                </a:rPr>
                <a:t>router</a:t>
              </a:r>
            </a:p>
            <a:p>
              <a:pPr>
                <a:defRPr/>
              </a:pPr>
              <a:r>
                <a:rPr lang="en-US" sz="1400" dirty="0">
                  <a:solidFill>
                    <a:srgbClr val="000000"/>
                  </a:solidFill>
                  <a:latin typeface="Arial" charset="0"/>
                  <a:cs typeface="Arial" charset="0"/>
                </a:rPr>
                <a:t>(runs DHCP)</a:t>
              </a:r>
            </a:p>
          </p:txBody>
        </p:sp>
        <p:grpSp>
          <p:nvGrpSpPr>
            <p:cNvPr id="214239" name="Group 356"/>
            <p:cNvGrpSpPr>
              <a:grpSpLocks/>
            </p:cNvGrpSpPr>
            <p:nvPr/>
          </p:nvGrpSpPr>
          <p:grpSpPr bwMode="auto">
            <a:xfrm>
              <a:off x="1653422" y="1982680"/>
              <a:ext cx="843032" cy="814871"/>
              <a:chOff x="313" y="1497"/>
              <a:chExt cx="1152" cy="1014"/>
            </a:xfrm>
          </p:grpSpPr>
          <p:pic>
            <p:nvPicPr>
              <p:cNvPr id="214291"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4292" name="Picture 355" descr="antenna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9136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40"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241"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242" name="Rectangle 43"/>
            <p:cNvSpPr>
              <a:spLocks noChangeArrowheads="1"/>
            </p:cNvSpPr>
            <p:nvPr/>
          </p:nvSpPr>
          <p:spPr bwMode="auto">
            <a:xfrm rot="162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grpSp>
          <p:nvGrpSpPr>
            <p:cNvPr id="214244" name="Group 248"/>
            <p:cNvGrpSpPr>
              <a:grpSpLocks/>
            </p:cNvGrpSpPr>
            <p:nvPr/>
          </p:nvGrpSpPr>
          <p:grpSpPr bwMode="auto">
            <a:xfrm>
              <a:off x="2597285" y="3210128"/>
              <a:ext cx="332569" cy="581078"/>
              <a:chOff x="4140" y="429"/>
              <a:chExt cx="1425" cy="2396"/>
            </a:xfrm>
          </p:grpSpPr>
          <p:sp>
            <p:nvSpPr>
              <p:cNvPr id="214259"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1381"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4261"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4262"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1384"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4264" name="Group 153"/>
              <p:cNvGrpSpPr>
                <a:grpSpLocks/>
              </p:cNvGrpSpPr>
              <p:nvPr/>
            </p:nvGrpSpPr>
            <p:grpSpPr bwMode="auto">
              <a:xfrm>
                <a:off x="4749" y="668"/>
                <a:ext cx="581" cy="145"/>
                <a:chOff x="614" y="2568"/>
                <a:chExt cx="725" cy="139"/>
              </a:xfrm>
            </p:grpSpPr>
            <p:sp>
              <p:nvSpPr>
                <p:cNvPr id="91410"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411"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1386"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4266" name="Group 157"/>
              <p:cNvGrpSpPr>
                <a:grpSpLocks/>
              </p:cNvGrpSpPr>
              <p:nvPr/>
            </p:nvGrpSpPr>
            <p:grpSpPr bwMode="auto">
              <a:xfrm>
                <a:off x="4747" y="994"/>
                <a:ext cx="581" cy="134"/>
                <a:chOff x="614" y="2568"/>
                <a:chExt cx="725" cy="139"/>
              </a:xfrm>
            </p:grpSpPr>
            <p:sp>
              <p:nvSpPr>
                <p:cNvPr id="91408"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409"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1388"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389"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4269" name="Group 162"/>
              <p:cNvGrpSpPr>
                <a:grpSpLocks/>
              </p:cNvGrpSpPr>
              <p:nvPr/>
            </p:nvGrpSpPr>
            <p:grpSpPr bwMode="auto">
              <a:xfrm>
                <a:off x="4735" y="1627"/>
                <a:ext cx="582" cy="151"/>
                <a:chOff x="614" y="2568"/>
                <a:chExt cx="725" cy="139"/>
              </a:xfrm>
            </p:grpSpPr>
            <p:sp>
              <p:nvSpPr>
                <p:cNvPr id="91406"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407"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14270"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214271" name="Group 166"/>
              <p:cNvGrpSpPr>
                <a:grpSpLocks/>
              </p:cNvGrpSpPr>
              <p:nvPr/>
            </p:nvGrpSpPr>
            <p:grpSpPr bwMode="auto">
              <a:xfrm>
                <a:off x="4739" y="1327"/>
                <a:ext cx="582" cy="139"/>
                <a:chOff x="614" y="2568"/>
                <a:chExt cx="725" cy="139"/>
              </a:xfrm>
            </p:grpSpPr>
            <p:sp>
              <p:nvSpPr>
                <p:cNvPr id="91404"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405"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1393"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4273"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4274"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1396"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4276"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1398" name="AutoShape 174"/>
              <p:cNvSpPr>
                <a:spLocks noChangeArrowheads="1"/>
              </p:cNvSpPr>
              <p:nvPr/>
            </p:nvSpPr>
            <p:spPr bwMode="auto">
              <a:xfrm>
                <a:off x="4139" y="2678"/>
                <a:ext cx="1204" cy="17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399"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400"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401"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91402"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403"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4245" name="Group 48"/>
            <p:cNvGrpSpPr>
              <a:grpSpLocks/>
            </p:cNvGrpSpPr>
            <p:nvPr/>
          </p:nvGrpSpPr>
          <p:grpSpPr bwMode="auto">
            <a:xfrm>
              <a:off x="2795471" y="3465563"/>
              <a:ext cx="735669" cy="376863"/>
              <a:chOff x="3600" y="219"/>
              <a:chExt cx="360" cy="175"/>
            </a:xfrm>
          </p:grpSpPr>
          <p:sp>
            <p:nvSpPr>
              <p:cNvPr id="91367"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1368"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69"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70"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i="0" dirty="0">
                  <a:solidFill>
                    <a:srgbClr val="000000"/>
                  </a:solidFill>
                  <a:latin typeface="Times New Roman" charset="0"/>
                  <a:cs typeface="+mn-cs"/>
                </a:endParaRPr>
              </a:p>
            </p:txBody>
          </p:sp>
          <p:sp>
            <p:nvSpPr>
              <p:cNvPr id="91371"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4251" name="Group 54"/>
              <p:cNvGrpSpPr>
                <a:grpSpLocks/>
              </p:cNvGrpSpPr>
              <p:nvPr/>
            </p:nvGrpSpPr>
            <p:grpSpPr bwMode="auto">
              <a:xfrm>
                <a:off x="3686" y="244"/>
                <a:ext cx="177" cy="66"/>
                <a:chOff x="2848" y="848"/>
                <a:chExt cx="140" cy="98"/>
              </a:xfrm>
            </p:grpSpPr>
            <p:sp>
              <p:nvSpPr>
                <p:cNvPr id="91377"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78"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79"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4252" name="Group 58"/>
              <p:cNvGrpSpPr>
                <a:grpSpLocks/>
              </p:cNvGrpSpPr>
              <p:nvPr/>
            </p:nvGrpSpPr>
            <p:grpSpPr bwMode="auto">
              <a:xfrm flipV="1">
                <a:off x="3686" y="243"/>
                <a:ext cx="177" cy="66"/>
                <a:chOff x="2848" y="848"/>
                <a:chExt cx="140" cy="98"/>
              </a:xfrm>
            </p:grpSpPr>
            <p:sp>
              <p:nvSpPr>
                <p:cNvPr id="91374"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75"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76" name="Line 61"/>
                <p:cNvSpPr>
                  <a:spLocks noChangeShapeType="1"/>
                </p:cNvSpPr>
                <p:nvPr/>
              </p:nvSpPr>
              <p:spPr bwMode="auto">
                <a:xfrm>
                  <a:off x="2894" y="854"/>
                  <a:ext cx="52" cy="9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grpSp>
      <p:sp>
        <p:nvSpPr>
          <p:cNvPr id="214020" name="Freeform 236"/>
          <p:cNvSpPr>
            <a:spLocks/>
          </p:cNvSpPr>
          <p:nvPr/>
        </p:nvSpPr>
        <p:spPr bwMode="auto">
          <a:xfrm>
            <a:off x="4751388" y="706438"/>
            <a:ext cx="3759200" cy="2473325"/>
          </a:xfrm>
          <a:custGeom>
            <a:avLst/>
            <a:gdLst>
              <a:gd name="T0" fmla="*/ 2147483647 w 2368"/>
              <a:gd name="T1" fmla="*/ 2147483647 h 1558"/>
              <a:gd name="T2" fmla="*/ 2147483647 w 2368"/>
              <a:gd name="T3" fmla="*/ 2147483647 h 1558"/>
              <a:gd name="T4" fmla="*/ 2147483647 w 2368"/>
              <a:gd name="T5" fmla="*/ 2147483647 h 1558"/>
              <a:gd name="T6" fmla="*/ 2147483647 w 2368"/>
              <a:gd name="T7" fmla="*/ 2147483647 h 1558"/>
              <a:gd name="T8" fmla="*/ 2147483647 w 2368"/>
              <a:gd name="T9" fmla="*/ 2147483647 h 1558"/>
              <a:gd name="T10" fmla="*/ 2147483647 w 2368"/>
              <a:gd name="T11" fmla="*/ 2147483647 h 1558"/>
              <a:gd name="T12" fmla="*/ 2147483647 w 2368"/>
              <a:gd name="T13" fmla="*/ 2147483647 h 1558"/>
              <a:gd name="T14" fmla="*/ 2147483647 w 2368"/>
              <a:gd name="T15" fmla="*/ 2147483647 h 1558"/>
              <a:gd name="T16" fmla="*/ 2147483647 w 2368"/>
              <a:gd name="T17" fmla="*/ 2147483647 h 1558"/>
              <a:gd name="T18" fmla="*/ 2147483647 w 2368"/>
              <a:gd name="T19" fmla="*/ 2147483647 h 1558"/>
              <a:gd name="T20" fmla="*/ 2147483647 w 2368"/>
              <a:gd name="T21" fmla="*/ 2147483647 h 1558"/>
              <a:gd name="T22" fmla="*/ 2147483647 w 2368"/>
              <a:gd name="T23" fmla="*/ 2147483647 h 1558"/>
              <a:gd name="T24" fmla="*/ 2147483647 w 2368"/>
              <a:gd name="T25" fmla="*/ 2147483647 h 1558"/>
              <a:gd name="T26" fmla="*/ 2147483647 w 2368"/>
              <a:gd name="T27" fmla="*/ 2147483647 h 1558"/>
              <a:gd name="T28" fmla="*/ 2147483647 w 2368"/>
              <a:gd name="T29" fmla="*/ 2147483647 h 1558"/>
              <a:gd name="T30" fmla="*/ 2147483647 w 2368"/>
              <a:gd name="T31" fmla="*/ 2147483647 h 1558"/>
              <a:gd name="T32" fmla="*/ 2147483647 w 2368"/>
              <a:gd name="T33" fmla="*/ 2147483647 h 1558"/>
              <a:gd name="T34" fmla="*/ 2147483647 w 2368"/>
              <a:gd name="T35" fmla="*/ 2147483647 h 1558"/>
              <a:gd name="T36" fmla="*/ 2147483647 w 2368"/>
              <a:gd name="T37" fmla="*/ 2147483647 h 1558"/>
              <a:gd name="T38" fmla="*/ 2147483647 w 2368"/>
              <a:gd name="T39" fmla="*/ 2147483647 h 1558"/>
              <a:gd name="T40" fmla="*/ 2147483647 w 2368"/>
              <a:gd name="T41" fmla="*/ 2147483647 h 1558"/>
              <a:gd name="T42" fmla="*/ 2147483647 w 2368"/>
              <a:gd name="T43" fmla="*/ 2147483647 h 1558"/>
              <a:gd name="T44" fmla="*/ 2147483647 w 2368"/>
              <a:gd name="T45" fmla="*/ 2147483647 h 15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368" h="1558">
                <a:moveTo>
                  <a:pt x="84" y="632"/>
                </a:moveTo>
                <a:cubicBezTo>
                  <a:pt x="51" y="704"/>
                  <a:pt x="28" y="747"/>
                  <a:pt x="16" y="809"/>
                </a:cubicBezTo>
                <a:cubicBezTo>
                  <a:pt x="4" y="871"/>
                  <a:pt x="0" y="949"/>
                  <a:pt x="9" y="1005"/>
                </a:cubicBezTo>
                <a:cubicBezTo>
                  <a:pt x="18" y="1061"/>
                  <a:pt x="44" y="1087"/>
                  <a:pt x="70" y="1147"/>
                </a:cubicBezTo>
                <a:cubicBezTo>
                  <a:pt x="96" y="1207"/>
                  <a:pt x="130" y="1314"/>
                  <a:pt x="165" y="1364"/>
                </a:cubicBezTo>
                <a:cubicBezTo>
                  <a:pt x="200" y="1414"/>
                  <a:pt x="223" y="1428"/>
                  <a:pt x="280" y="1446"/>
                </a:cubicBezTo>
                <a:cubicBezTo>
                  <a:pt x="337" y="1464"/>
                  <a:pt x="397" y="1472"/>
                  <a:pt x="510" y="1473"/>
                </a:cubicBezTo>
                <a:cubicBezTo>
                  <a:pt x="623" y="1474"/>
                  <a:pt x="854" y="1457"/>
                  <a:pt x="958" y="1452"/>
                </a:cubicBezTo>
                <a:cubicBezTo>
                  <a:pt x="1062" y="1447"/>
                  <a:pt x="1065" y="1440"/>
                  <a:pt x="1134" y="1446"/>
                </a:cubicBezTo>
                <a:cubicBezTo>
                  <a:pt x="1203" y="1452"/>
                  <a:pt x="1293" y="1468"/>
                  <a:pt x="1371" y="1486"/>
                </a:cubicBezTo>
                <a:cubicBezTo>
                  <a:pt x="1449" y="1504"/>
                  <a:pt x="1495" y="1550"/>
                  <a:pt x="1601" y="1554"/>
                </a:cubicBezTo>
                <a:cubicBezTo>
                  <a:pt x="1707" y="1558"/>
                  <a:pt x="1893" y="1556"/>
                  <a:pt x="2008" y="1513"/>
                </a:cubicBezTo>
                <a:cubicBezTo>
                  <a:pt x="2123" y="1470"/>
                  <a:pt x="2236" y="1409"/>
                  <a:pt x="2293" y="1297"/>
                </a:cubicBezTo>
                <a:cubicBezTo>
                  <a:pt x="2350" y="1185"/>
                  <a:pt x="2339" y="950"/>
                  <a:pt x="2347" y="843"/>
                </a:cubicBezTo>
                <a:cubicBezTo>
                  <a:pt x="2355" y="736"/>
                  <a:pt x="2368" y="717"/>
                  <a:pt x="2340" y="653"/>
                </a:cubicBezTo>
                <a:cubicBezTo>
                  <a:pt x="2312" y="589"/>
                  <a:pt x="2247" y="537"/>
                  <a:pt x="2177" y="456"/>
                </a:cubicBezTo>
                <a:cubicBezTo>
                  <a:pt x="2107" y="375"/>
                  <a:pt x="2016" y="235"/>
                  <a:pt x="1920" y="165"/>
                </a:cubicBezTo>
                <a:cubicBezTo>
                  <a:pt x="1824" y="95"/>
                  <a:pt x="1716" y="61"/>
                  <a:pt x="1601" y="36"/>
                </a:cubicBezTo>
                <a:cubicBezTo>
                  <a:pt x="1486" y="11"/>
                  <a:pt x="1343" y="0"/>
                  <a:pt x="1229" y="16"/>
                </a:cubicBezTo>
                <a:cubicBezTo>
                  <a:pt x="1115" y="32"/>
                  <a:pt x="1042" y="90"/>
                  <a:pt x="917" y="131"/>
                </a:cubicBezTo>
                <a:cubicBezTo>
                  <a:pt x="792" y="172"/>
                  <a:pt x="595" y="219"/>
                  <a:pt x="477" y="260"/>
                </a:cubicBezTo>
                <a:cubicBezTo>
                  <a:pt x="359" y="301"/>
                  <a:pt x="280" y="311"/>
                  <a:pt x="212" y="375"/>
                </a:cubicBezTo>
                <a:cubicBezTo>
                  <a:pt x="144" y="439"/>
                  <a:pt x="117" y="560"/>
                  <a:pt x="84" y="632"/>
                </a:cubicBezTo>
                <a:close/>
              </a:path>
            </a:pathLst>
          </a:custGeom>
          <a:solidFill>
            <a:srgbClr val="00CCFF"/>
          </a:soli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nvGrpSpPr>
          <p:cNvPr id="214021" name="Group 44"/>
          <p:cNvGrpSpPr>
            <a:grpSpLocks/>
          </p:cNvGrpSpPr>
          <p:nvPr/>
        </p:nvGrpSpPr>
        <p:grpSpPr bwMode="auto">
          <a:xfrm>
            <a:off x="1195388" y="1081088"/>
            <a:ext cx="976312" cy="1460500"/>
            <a:chOff x="651" y="681"/>
            <a:chExt cx="615" cy="920"/>
          </a:xfrm>
        </p:grpSpPr>
        <p:sp>
          <p:nvSpPr>
            <p:cNvPr id="214225" name="Freeform 45"/>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nvGrpSpPr>
            <p:cNvPr id="214226" name="Group 46"/>
            <p:cNvGrpSpPr>
              <a:grpSpLocks/>
            </p:cNvGrpSpPr>
            <p:nvPr/>
          </p:nvGrpSpPr>
          <p:grpSpPr bwMode="auto">
            <a:xfrm>
              <a:off x="651" y="681"/>
              <a:ext cx="500" cy="828"/>
              <a:chOff x="569" y="2954"/>
              <a:chExt cx="500" cy="828"/>
            </a:xfrm>
          </p:grpSpPr>
          <p:sp>
            <p:nvSpPr>
              <p:cNvPr id="91348" name="Rectangle 4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49" name="Text Box 48"/>
              <p:cNvSpPr txBox="1">
                <a:spLocks noChangeArrowheads="1"/>
              </p:cNvSpPr>
              <p:nvPr/>
            </p:nvSpPr>
            <p:spPr bwMode="auto">
              <a:xfrm>
                <a:off x="639" y="2954"/>
                <a:ext cx="385"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latin typeface="Arial" charset="0"/>
                    <a:cs typeface="+mn-cs"/>
                  </a:rPr>
                  <a:t>DNS</a:t>
                </a:r>
              </a:p>
              <a:p>
                <a:pPr algn="ctr">
                  <a:defRPr/>
                </a:pPr>
                <a:r>
                  <a:rPr lang="en-US" sz="1600" i="0" dirty="0">
                    <a:latin typeface="Arial" charset="0"/>
                    <a:cs typeface="+mn-cs"/>
                  </a:rPr>
                  <a:t>UDP</a:t>
                </a:r>
              </a:p>
              <a:p>
                <a:pPr algn="ctr">
                  <a:defRPr/>
                </a:pPr>
                <a:r>
                  <a:rPr lang="en-US" sz="1600" i="0" dirty="0">
                    <a:latin typeface="Arial" charset="0"/>
                    <a:cs typeface="+mn-cs"/>
                  </a:rPr>
                  <a:t>IP</a:t>
                </a:r>
              </a:p>
              <a:p>
                <a:pPr algn="ctr">
                  <a:defRPr/>
                </a:pPr>
                <a:r>
                  <a:rPr lang="en-US" sz="1600" i="0" dirty="0">
                    <a:latin typeface="Arial" charset="0"/>
                    <a:cs typeface="+mn-cs"/>
                  </a:rPr>
                  <a:t>Eth</a:t>
                </a:r>
              </a:p>
              <a:p>
                <a:pPr algn="ctr">
                  <a:defRPr/>
                </a:pPr>
                <a:r>
                  <a:rPr lang="en-US" sz="1600" i="0" dirty="0">
                    <a:latin typeface="Arial" charset="0"/>
                    <a:cs typeface="+mn-cs"/>
                  </a:rPr>
                  <a:t>Phy</a:t>
                </a:r>
              </a:p>
            </p:txBody>
          </p:sp>
          <p:sp>
            <p:nvSpPr>
              <p:cNvPr id="91350" name="Line 49"/>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1351" name="Line 50"/>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1352" name="Line 51"/>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1353" name="Line 52"/>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5589" name="Group 53"/>
          <p:cNvGrpSpPr>
            <a:grpSpLocks/>
          </p:cNvGrpSpPr>
          <p:nvPr/>
        </p:nvGrpSpPr>
        <p:grpSpPr bwMode="auto">
          <a:xfrm>
            <a:off x="520700" y="1162050"/>
            <a:ext cx="460375" cy="244475"/>
            <a:chOff x="844" y="3337"/>
            <a:chExt cx="290" cy="154"/>
          </a:xfrm>
        </p:grpSpPr>
        <p:sp>
          <p:nvSpPr>
            <p:cNvPr id="91344" name="Rectangle 54"/>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45" name="Text Box 55"/>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chemeClr val="bg1"/>
                  </a:solidFill>
                  <a:latin typeface="Arial" charset="0"/>
                  <a:cs typeface="+mn-cs"/>
                </a:rPr>
                <a:t>DNS</a:t>
              </a:r>
            </a:p>
          </p:txBody>
        </p:sp>
      </p:grpSp>
      <p:grpSp>
        <p:nvGrpSpPr>
          <p:cNvPr id="214023" name="Group 58"/>
          <p:cNvGrpSpPr>
            <a:grpSpLocks/>
          </p:cNvGrpSpPr>
          <p:nvPr/>
        </p:nvGrpSpPr>
        <p:grpSpPr bwMode="auto">
          <a:xfrm>
            <a:off x="460375" y="1387475"/>
            <a:ext cx="561975" cy="244475"/>
            <a:chOff x="740" y="3209"/>
            <a:chExt cx="354" cy="154"/>
          </a:xfrm>
        </p:grpSpPr>
        <p:grpSp>
          <p:nvGrpSpPr>
            <p:cNvPr id="214218" name="Group 59"/>
            <p:cNvGrpSpPr>
              <a:grpSpLocks/>
            </p:cNvGrpSpPr>
            <p:nvPr/>
          </p:nvGrpSpPr>
          <p:grpSpPr bwMode="auto">
            <a:xfrm>
              <a:off x="794" y="3209"/>
              <a:ext cx="290" cy="154"/>
              <a:chOff x="844" y="3337"/>
              <a:chExt cx="290" cy="154"/>
            </a:xfrm>
          </p:grpSpPr>
          <p:sp>
            <p:nvSpPr>
              <p:cNvPr id="91342" name="Rectangle 6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43" name="Text Box 61"/>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chemeClr val="bg1"/>
                    </a:solidFill>
                    <a:latin typeface="Arial" charset="0"/>
                    <a:cs typeface="+mn-cs"/>
                  </a:rPr>
                  <a:t>DNS</a:t>
                </a:r>
              </a:p>
            </p:txBody>
          </p:sp>
        </p:grpSp>
        <p:sp>
          <p:nvSpPr>
            <p:cNvPr id="91340" name="Rectangle 62"/>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41" name="Rectangle 63"/>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4024" name="Group 64"/>
          <p:cNvGrpSpPr>
            <a:grpSpLocks/>
          </p:cNvGrpSpPr>
          <p:nvPr/>
        </p:nvGrpSpPr>
        <p:grpSpPr bwMode="auto">
          <a:xfrm>
            <a:off x="460375" y="1622425"/>
            <a:ext cx="561975" cy="244475"/>
            <a:chOff x="836" y="3305"/>
            <a:chExt cx="354" cy="154"/>
          </a:xfrm>
        </p:grpSpPr>
        <p:grpSp>
          <p:nvGrpSpPr>
            <p:cNvPr id="214212" name="Group 65"/>
            <p:cNvGrpSpPr>
              <a:grpSpLocks/>
            </p:cNvGrpSpPr>
            <p:nvPr/>
          </p:nvGrpSpPr>
          <p:grpSpPr bwMode="auto">
            <a:xfrm>
              <a:off x="890" y="3305"/>
              <a:ext cx="290" cy="154"/>
              <a:chOff x="844" y="3337"/>
              <a:chExt cx="290" cy="154"/>
            </a:xfrm>
          </p:grpSpPr>
          <p:sp>
            <p:nvSpPr>
              <p:cNvPr id="91337" name="Rectangle 66"/>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38" name="Text Box 67"/>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chemeClr val="bg1"/>
                    </a:solidFill>
                    <a:latin typeface="Arial" charset="0"/>
                    <a:cs typeface="+mn-cs"/>
                  </a:rPr>
                  <a:t>DNS</a:t>
                </a:r>
              </a:p>
            </p:txBody>
          </p:sp>
        </p:grpSp>
        <p:grpSp>
          <p:nvGrpSpPr>
            <p:cNvPr id="214213" name="Group 68"/>
            <p:cNvGrpSpPr>
              <a:grpSpLocks/>
            </p:cNvGrpSpPr>
            <p:nvPr/>
          </p:nvGrpSpPr>
          <p:grpSpPr bwMode="auto">
            <a:xfrm>
              <a:off x="836" y="3334"/>
              <a:ext cx="354" cy="94"/>
              <a:chOff x="836" y="3334"/>
              <a:chExt cx="354" cy="94"/>
            </a:xfrm>
          </p:grpSpPr>
          <p:sp>
            <p:nvSpPr>
              <p:cNvPr id="91335" name="Rectangle 69"/>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36" name="Rectangle 70"/>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grpSp>
        <p:nvGrpSpPr>
          <p:cNvPr id="214025" name="Group 71"/>
          <p:cNvGrpSpPr>
            <a:grpSpLocks/>
          </p:cNvGrpSpPr>
          <p:nvPr/>
        </p:nvGrpSpPr>
        <p:grpSpPr bwMode="auto">
          <a:xfrm>
            <a:off x="280988" y="1654175"/>
            <a:ext cx="762000" cy="177800"/>
            <a:chOff x="627" y="3377"/>
            <a:chExt cx="480" cy="112"/>
          </a:xfrm>
        </p:grpSpPr>
        <p:sp>
          <p:nvSpPr>
            <p:cNvPr id="91331" name="Rectangle 72"/>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32" name="Rectangle 73"/>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4026" name="Group 74"/>
          <p:cNvGrpSpPr>
            <a:grpSpLocks/>
          </p:cNvGrpSpPr>
          <p:nvPr/>
        </p:nvGrpSpPr>
        <p:grpSpPr bwMode="auto">
          <a:xfrm>
            <a:off x="85725" y="1885950"/>
            <a:ext cx="1081088" cy="244475"/>
            <a:chOff x="504" y="3523"/>
            <a:chExt cx="681" cy="154"/>
          </a:xfrm>
        </p:grpSpPr>
        <p:grpSp>
          <p:nvGrpSpPr>
            <p:cNvPr id="214197" name="Group 75"/>
            <p:cNvGrpSpPr>
              <a:grpSpLocks/>
            </p:cNvGrpSpPr>
            <p:nvPr/>
          </p:nvGrpSpPr>
          <p:grpSpPr bwMode="auto">
            <a:xfrm>
              <a:off x="623" y="3523"/>
              <a:ext cx="480" cy="154"/>
              <a:chOff x="723" y="3453"/>
              <a:chExt cx="480" cy="154"/>
            </a:xfrm>
          </p:grpSpPr>
          <p:grpSp>
            <p:nvGrpSpPr>
              <p:cNvPr id="214201" name="Group 76"/>
              <p:cNvGrpSpPr>
                <a:grpSpLocks/>
              </p:cNvGrpSpPr>
              <p:nvPr/>
            </p:nvGrpSpPr>
            <p:grpSpPr bwMode="auto">
              <a:xfrm>
                <a:off x="836" y="3453"/>
                <a:ext cx="354" cy="154"/>
                <a:chOff x="836" y="3305"/>
                <a:chExt cx="354" cy="154"/>
              </a:xfrm>
            </p:grpSpPr>
            <p:grpSp>
              <p:nvGrpSpPr>
                <p:cNvPr id="214204" name="Group 77"/>
                <p:cNvGrpSpPr>
                  <a:grpSpLocks/>
                </p:cNvGrpSpPr>
                <p:nvPr/>
              </p:nvGrpSpPr>
              <p:grpSpPr bwMode="auto">
                <a:xfrm>
                  <a:off x="890" y="3305"/>
                  <a:ext cx="290" cy="154"/>
                  <a:chOff x="844" y="3337"/>
                  <a:chExt cx="290" cy="154"/>
                </a:xfrm>
              </p:grpSpPr>
              <p:sp>
                <p:nvSpPr>
                  <p:cNvPr id="91329" name="Rectangle 78"/>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30" name="Text Box 79"/>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chemeClr val="bg1"/>
                        </a:solidFill>
                        <a:latin typeface="Arial" charset="0"/>
                        <a:cs typeface="+mn-cs"/>
                      </a:rPr>
                      <a:t>DNS</a:t>
                    </a:r>
                  </a:p>
                </p:txBody>
              </p:sp>
            </p:grpSp>
            <p:grpSp>
              <p:nvGrpSpPr>
                <p:cNvPr id="214205" name="Group 80"/>
                <p:cNvGrpSpPr>
                  <a:grpSpLocks/>
                </p:cNvGrpSpPr>
                <p:nvPr/>
              </p:nvGrpSpPr>
              <p:grpSpPr bwMode="auto">
                <a:xfrm>
                  <a:off x="836" y="3334"/>
                  <a:ext cx="354" cy="94"/>
                  <a:chOff x="836" y="3334"/>
                  <a:chExt cx="354" cy="94"/>
                </a:xfrm>
              </p:grpSpPr>
              <p:sp>
                <p:nvSpPr>
                  <p:cNvPr id="91327" name="Rectangle 8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28" name="Rectangle 8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sp>
            <p:nvSpPr>
              <p:cNvPr id="91323" name="Rectangle 83"/>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24" name="Rectangle 84"/>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91319" name="Rectangle 85"/>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20" name="Rectangle 86"/>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21" name="Rectangle 87"/>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91148" name="AutoShape 88"/>
          <p:cNvSpPr>
            <a:spLocks noChangeArrowheads="1"/>
          </p:cNvSpPr>
          <p:nvPr/>
        </p:nvSpPr>
        <p:spPr bwMode="auto">
          <a:xfrm>
            <a:off x="628650" y="1162050"/>
            <a:ext cx="381000" cy="1166813"/>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705625" name="Group 89"/>
          <p:cNvGrpSpPr>
            <a:grpSpLocks/>
          </p:cNvGrpSpPr>
          <p:nvPr/>
        </p:nvGrpSpPr>
        <p:grpSpPr bwMode="auto">
          <a:xfrm>
            <a:off x="650875" y="2389188"/>
            <a:ext cx="1081088" cy="244475"/>
            <a:chOff x="504" y="3523"/>
            <a:chExt cx="681" cy="154"/>
          </a:xfrm>
        </p:grpSpPr>
        <p:grpSp>
          <p:nvGrpSpPr>
            <p:cNvPr id="214184" name="Group 90"/>
            <p:cNvGrpSpPr>
              <a:grpSpLocks/>
            </p:cNvGrpSpPr>
            <p:nvPr/>
          </p:nvGrpSpPr>
          <p:grpSpPr bwMode="auto">
            <a:xfrm>
              <a:off x="623" y="3523"/>
              <a:ext cx="480" cy="154"/>
              <a:chOff x="723" y="3453"/>
              <a:chExt cx="480" cy="154"/>
            </a:xfrm>
          </p:grpSpPr>
          <p:grpSp>
            <p:nvGrpSpPr>
              <p:cNvPr id="214188" name="Group 91"/>
              <p:cNvGrpSpPr>
                <a:grpSpLocks/>
              </p:cNvGrpSpPr>
              <p:nvPr/>
            </p:nvGrpSpPr>
            <p:grpSpPr bwMode="auto">
              <a:xfrm>
                <a:off x="836" y="3453"/>
                <a:ext cx="354" cy="154"/>
                <a:chOff x="836" y="3305"/>
                <a:chExt cx="354" cy="154"/>
              </a:xfrm>
            </p:grpSpPr>
            <p:grpSp>
              <p:nvGrpSpPr>
                <p:cNvPr id="214191" name="Group 92"/>
                <p:cNvGrpSpPr>
                  <a:grpSpLocks/>
                </p:cNvGrpSpPr>
                <p:nvPr/>
              </p:nvGrpSpPr>
              <p:grpSpPr bwMode="auto">
                <a:xfrm>
                  <a:off x="890" y="3305"/>
                  <a:ext cx="290" cy="154"/>
                  <a:chOff x="844" y="3337"/>
                  <a:chExt cx="290" cy="154"/>
                </a:xfrm>
              </p:grpSpPr>
              <p:sp>
                <p:nvSpPr>
                  <p:cNvPr id="91316" name="Rectangle 9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17" name="Text Box 94"/>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chemeClr val="bg1"/>
                        </a:solidFill>
                        <a:latin typeface="Arial" charset="0"/>
                        <a:cs typeface="+mn-cs"/>
                      </a:rPr>
                      <a:t>DNS</a:t>
                    </a:r>
                  </a:p>
                </p:txBody>
              </p:sp>
            </p:grpSp>
            <p:grpSp>
              <p:nvGrpSpPr>
                <p:cNvPr id="214192" name="Group 95"/>
                <p:cNvGrpSpPr>
                  <a:grpSpLocks/>
                </p:cNvGrpSpPr>
                <p:nvPr/>
              </p:nvGrpSpPr>
              <p:grpSpPr bwMode="auto">
                <a:xfrm>
                  <a:off x="836" y="3334"/>
                  <a:ext cx="354" cy="94"/>
                  <a:chOff x="836" y="3334"/>
                  <a:chExt cx="354" cy="94"/>
                </a:xfrm>
              </p:grpSpPr>
              <p:sp>
                <p:nvSpPr>
                  <p:cNvPr id="91314" name="Rectangle 9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15" name="Rectangle 97"/>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sp>
            <p:nvSpPr>
              <p:cNvPr id="91310" name="Rectangle 98"/>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11" name="Rectangle 99"/>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91306" name="Rectangle 100"/>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07" name="Rectangle 101"/>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308" name="Rectangle 102"/>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705639" name="Rectangle 103"/>
          <p:cNvSpPr>
            <a:spLocks noChangeArrowheads="1"/>
          </p:cNvSpPr>
          <p:nvPr/>
        </p:nvSpPr>
        <p:spPr bwMode="auto">
          <a:xfrm>
            <a:off x="549275" y="4376738"/>
            <a:ext cx="3892550" cy="13065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200" i="0" dirty="0">
                <a:latin typeface="+mn-lt"/>
                <a:ea typeface="+mn-ea"/>
                <a:cs typeface="+mn-cs"/>
              </a:rPr>
              <a:t>IP datagram containing DNS query forwarded via LAN switch from client to 1</a:t>
            </a:r>
            <a:r>
              <a:rPr lang="en-US" sz="2200" i="0" baseline="30000" dirty="0">
                <a:latin typeface="+mn-lt"/>
                <a:ea typeface="+mn-ea"/>
                <a:cs typeface="+mn-cs"/>
              </a:rPr>
              <a:t>st</a:t>
            </a:r>
            <a:r>
              <a:rPr lang="en-US" sz="2200" i="0" dirty="0">
                <a:latin typeface="+mn-lt"/>
                <a:ea typeface="+mn-ea"/>
                <a:cs typeface="+mn-cs"/>
              </a:rPr>
              <a:t> hop router</a:t>
            </a:r>
          </a:p>
        </p:txBody>
      </p:sp>
      <p:sp>
        <p:nvSpPr>
          <p:cNvPr id="705640" name="Rectangle 104"/>
          <p:cNvSpPr>
            <a:spLocks noChangeArrowheads="1"/>
          </p:cNvSpPr>
          <p:nvPr/>
        </p:nvSpPr>
        <p:spPr bwMode="auto">
          <a:xfrm>
            <a:off x="4657725" y="3488859"/>
            <a:ext cx="4386262" cy="1563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lnSpc>
                <a:spcPct val="90000"/>
              </a:lnSpc>
              <a:spcBef>
                <a:spcPct val="20000"/>
              </a:spcBef>
              <a:buClr>
                <a:srgbClr val="000090"/>
              </a:buClr>
              <a:buSzPct val="100000"/>
              <a:buFont typeface="Wingdings" charset="2"/>
              <a:buChar char="§"/>
              <a:defRPr/>
            </a:pPr>
            <a:r>
              <a:rPr lang="en-US" sz="2200" i="0" dirty="0">
                <a:latin typeface="+mn-lt"/>
                <a:ea typeface="+mn-ea"/>
                <a:cs typeface="+mn-cs"/>
              </a:rPr>
              <a:t>IP datagram forwarded from campus network into Comcast network, routed (tables created by </a:t>
            </a:r>
            <a:r>
              <a:rPr lang="en-US" sz="2200" dirty="0">
                <a:solidFill>
                  <a:srgbClr val="C00000"/>
                </a:solidFill>
                <a:latin typeface="+mn-lt"/>
                <a:ea typeface="+mn-ea"/>
                <a:cs typeface="+mn-cs"/>
              </a:rPr>
              <a:t>RIP, OSPF, IS-IS</a:t>
            </a:r>
            <a:r>
              <a:rPr lang="en-US" sz="2200" i="0" dirty="0">
                <a:solidFill>
                  <a:srgbClr val="C00000"/>
                </a:solidFill>
                <a:latin typeface="+mn-lt"/>
                <a:ea typeface="+mn-ea"/>
                <a:cs typeface="+mn-cs"/>
              </a:rPr>
              <a:t> </a:t>
            </a:r>
            <a:r>
              <a:rPr lang="en-US" sz="2200" i="0" dirty="0">
                <a:latin typeface="+mn-lt"/>
                <a:ea typeface="+mn-ea"/>
                <a:cs typeface="+mn-cs"/>
              </a:rPr>
              <a:t>and/or </a:t>
            </a:r>
            <a:r>
              <a:rPr lang="en-US" sz="2200" dirty="0">
                <a:solidFill>
                  <a:srgbClr val="C00000"/>
                </a:solidFill>
                <a:latin typeface="+mn-lt"/>
                <a:ea typeface="+mn-ea"/>
                <a:cs typeface="+mn-cs"/>
              </a:rPr>
              <a:t>BGP</a:t>
            </a:r>
            <a:r>
              <a:rPr lang="en-US" sz="2200" i="0" dirty="0">
                <a:latin typeface="+mn-lt"/>
                <a:ea typeface="+mn-ea"/>
                <a:cs typeface="+mn-cs"/>
              </a:rPr>
              <a:t> routing protocols) to DNS server</a:t>
            </a:r>
          </a:p>
        </p:txBody>
      </p:sp>
      <p:sp>
        <p:nvSpPr>
          <p:cNvPr id="705641" name="Rectangle 105"/>
          <p:cNvSpPr>
            <a:spLocks noChangeArrowheads="1"/>
          </p:cNvSpPr>
          <p:nvPr/>
        </p:nvSpPr>
        <p:spPr bwMode="auto">
          <a:xfrm>
            <a:off x="4657725" y="5297488"/>
            <a:ext cx="3802063" cy="1292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lnSpc>
                <a:spcPct val="90000"/>
              </a:lnSpc>
              <a:spcBef>
                <a:spcPct val="20000"/>
              </a:spcBef>
              <a:buClr>
                <a:srgbClr val="000090"/>
              </a:buClr>
              <a:buSzPct val="100000"/>
              <a:buFont typeface="Wingdings" charset="2"/>
              <a:buChar char="§"/>
            </a:pPr>
            <a:r>
              <a:rPr lang="en-US" sz="2200" i="0" dirty="0">
                <a:latin typeface="Gill Sans MT" charset="0"/>
              </a:rPr>
              <a:t>demux</a:t>
            </a:r>
            <a:r>
              <a:rPr lang="en-US" altLang="ja-JP" sz="2200" i="0" dirty="0">
                <a:latin typeface="Gill Sans MT" charset="0"/>
              </a:rPr>
              <a:t>ed to DNS server</a:t>
            </a:r>
          </a:p>
          <a:p>
            <a:pPr marL="342900" indent="-342900">
              <a:lnSpc>
                <a:spcPct val="90000"/>
              </a:lnSpc>
              <a:spcBef>
                <a:spcPct val="20000"/>
              </a:spcBef>
              <a:buClr>
                <a:srgbClr val="000090"/>
              </a:buClr>
              <a:buSzPct val="100000"/>
              <a:buFont typeface="Wingdings" charset="2"/>
              <a:buChar char="§"/>
            </a:pPr>
            <a:r>
              <a:rPr lang="en-US" sz="2200" i="0" dirty="0">
                <a:latin typeface="Gill Sans MT" charset="0"/>
              </a:rPr>
              <a:t>DNS server replies to client with IP address of </a:t>
            </a:r>
            <a:r>
              <a:rPr lang="en-US" sz="2200" i="0" dirty="0" err="1">
                <a:latin typeface="Gill Sans MT" charset="0"/>
              </a:rPr>
              <a:t>www.</a:t>
            </a:r>
            <a:r>
              <a:rPr lang="en-US" altLang="zh-CN" sz="2200" i="0" dirty="0" err="1">
                <a:latin typeface="Gill Sans MT" charset="0"/>
              </a:rPr>
              <a:t>tencent</a:t>
            </a:r>
            <a:r>
              <a:rPr lang="en-US" sz="2200" i="0" dirty="0" err="1">
                <a:latin typeface="Gill Sans MT" charset="0"/>
              </a:rPr>
              <a:t>.com</a:t>
            </a:r>
            <a:r>
              <a:rPr lang="en-US" sz="2200" i="0" dirty="0">
                <a:latin typeface="Gill Sans MT" charset="0"/>
              </a:rPr>
              <a:t> </a:t>
            </a:r>
          </a:p>
        </p:txBody>
      </p:sp>
      <p:grpSp>
        <p:nvGrpSpPr>
          <p:cNvPr id="214032" name="Group 4"/>
          <p:cNvGrpSpPr>
            <a:grpSpLocks/>
          </p:cNvGrpSpPr>
          <p:nvPr/>
        </p:nvGrpSpPr>
        <p:grpSpPr bwMode="auto">
          <a:xfrm>
            <a:off x="5173663" y="2041525"/>
            <a:ext cx="757237" cy="379413"/>
            <a:chOff x="2466" y="2026"/>
            <a:chExt cx="477" cy="282"/>
          </a:xfrm>
        </p:grpSpPr>
        <p:sp>
          <p:nvSpPr>
            <p:cNvPr id="214170" name="Oval 5"/>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latin typeface="Arial" charset="0"/>
              </a:endParaRPr>
            </a:p>
          </p:txBody>
        </p:sp>
        <p:sp>
          <p:nvSpPr>
            <p:cNvPr id="214171" name="Line 6"/>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4172" name="Rectangle 7"/>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i="0" dirty="0">
                <a:latin typeface="Times New Roman" charset="0"/>
              </a:endParaRPr>
            </a:p>
          </p:txBody>
        </p:sp>
        <p:sp>
          <p:nvSpPr>
            <p:cNvPr id="214173" name="Oval 8"/>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latin typeface="Arial" charset="0"/>
              </a:endParaRPr>
            </a:p>
          </p:txBody>
        </p:sp>
        <p:grpSp>
          <p:nvGrpSpPr>
            <p:cNvPr id="214174" name="Group 9"/>
            <p:cNvGrpSpPr>
              <a:grpSpLocks/>
            </p:cNvGrpSpPr>
            <p:nvPr/>
          </p:nvGrpSpPr>
          <p:grpSpPr bwMode="auto">
            <a:xfrm>
              <a:off x="2581" y="2061"/>
              <a:ext cx="236" cy="94"/>
              <a:chOff x="2848" y="848"/>
              <a:chExt cx="140" cy="98"/>
            </a:xfrm>
          </p:grpSpPr>
          <p:sp>
            <p:nvSpPr>
              <p:cNvPr id="214181" name="Line 1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4182" name="Line 1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4183" name="Line 1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14175" name="Group 13"/>
            <p:cNvGrpSpPr>
              <a:grpSpLocks/>
            </p:cNvGrpSpPr>
            <p:nvPr/>
          </p:nvGrpSpPr>
          <p:grpSpPr bwMode="auto">
            <a:xfrm flipV="1">
              <a:off x="2581" y="2060"/>
              <a:ext cx="236" cy="94"/>
              <a:chOff x="2848" y="848"/>
              <a:chExt cx="140" cy="98"/>
            </a:xfrm>
          </p:grpSpPr>
          <p:sp>
            <p:nvSpPr>
              <p:cNvPr id="214178" name="Line 14"/>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4179" name="Line 15"/>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4180" name="Line 16"/>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14176" name="Line 17"/>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4177" name="Line 18"/>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14033" name="Group 19"/>
          <p:cNvGrpSpPr>
            <a:grpSpLocks/>
          </p:cNvGrpSpPr>
          <p:nvPr/>
        </p:nvGrpSpPr>
        <p:grpSpPr bwMode="auto">
          <a:xfrm>
            <a:off x="6538913" y="1787525"/>
            <a:ext cx="757237" cy="379413"/>
            <a:chOff x="2466" y="2026"/>
            <a:chExt cx="477" cy="282"/>
          </a:xfrm>
        </p:grpSpPr>
        <p:sp>
          <p:nvSpPr>
            <p:cNvPr id="214156" name="Oval 20"/>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latin typeface="Arial" charset="0"/>
              </a:endParaRPr>
            </a:p>
          </p:txBody>
        </p:sp>
        <p:sp>
          <p:nvSpPr>
            <p:cNvPr id="214157" name="Line 21"/>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4158" name="Rectangle 22"/>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i="0" dirty="0">
                <a:latin typeface="Times New Roman" charset="0"/>
              </a:endParaRPr>
            </a:p>
          </p:txBody>
        </p:sp>
        <p:sp>
          <p:nvSpPr>
            <p:cNvPr id="214159" name="Oval 23"/>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latin typeface="Arial" charset="0"/>
              </a:endParaRPr>
            </a:p>
          </p:txBody>
        </p:sp>
        <p:grpSp>
          <p:nvGrpSpPr>
            <p:cNvPr id="214160" name="Group 24"/>
            <p:cNvGrpSpPr>
              <a:grpSpLocks/>
            </p:cNvGrpSpPr>
            <p:nvPr/>
          </p:nvGrpSpPr>
          <p:grpSpPr bwMode="auto">
            <a:xfrm>
              <a:off x="2581" y="2061"/>
              <a:ext cx="236" cy="94"/>
              <a:chOff x="2848" y="848"/>
              <a:chExt cx="140" cy="98"/>
            </a:xfrm>
          </p:grpSpPr>
          <p:sp>
            <p:nvSpPr>
              <p:cNvPr id="214167" name="Line 2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4168" name="Line 2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4169" name="Line 2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14161" name="Group 28"/>
            <p:cNvGrpSpPr>
              <a:grpSpLocks/>
            </p:cNvGrpSpPr>
            <p:nvPr/>
          </p:nvGrpSpPr>
          <p:grpSpPr bwMode="auto">
            <a:xfrm flipV="1">
              <a:off x="2581" y="2060"/>
              <a:ext cx="236" cy="94"/>
              <a:chOff x="2848" y="848"/>
              <a:chExt cx="140" cy="98"/>
            </a:xfrm>
          </p:grpSpPr>
          <p:sp>
            <p:nvSpPr>
              <p:cNvPr id="214164" name="Line 29"/>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4165" name="Line 30"/>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4166" name="Line 31"/>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14162" name="Line 32"/>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4163" name="Line 33"/>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14034" name="Text Box 34"/>
          <p:cNvSpPr txBox="1">
            <a:spLocks noChangeArrowheads="1"/>
          </p:cNvSpPr>
          <p:nvPr/>
        </p:nvSpPr>
        <p:spPr bwMode="auto">
          <a:xfrm>
            <a:off x="5335588" y="2511425"/>
            <a:ext cx="1811337"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Comcast network </a:t>
            </a:r>
          </a:p>
          <a:p>
            <a:pPr eaLnBrk="1" hangingPunct="1"/>
            <a:r>
              <a:rPr lang="en-US" sz="1600" i="0" dirty="0">
                <a:solidFill>
                  <a:srgbClr val="000000"/>
                </a:solidFill>
                <a:latin typeface="Arial" charset="0"/>
              </a:rPr>
              <a:t>68.80.0.0/13</a:t>
            </a:r>
          </a:p>
        </p:txBody>
      </p:sp>
      <p:grpSp>
        <p:nvGrpSpPr>
          <p:cNvPr id="214035" name="Group 69"/>
          <p:cNvGrpSpPr>
            <a:grpSpLocks/>
          </p:cNvGrpSpPr>
          <p:nvPr/>
        </p:nvGrpSpPr>
        <p:grpSpPr bwMode="auto">
          <a:xfrm>
            <a:off x="7196138" y="2703513"/>
            <a:ext cx="757237" cy="379412"/>
            <a:chOff x="2466" y="2026"/>
            <a:chExt cx="477" cy="282"/>
          </a:xfrm>
        </p:grpSpPr>
        <p:sp>
          <p:nvSpPr>
            <p:cNvPr id="214142" name="Oval 70"/>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latin typeface="Arial" charset="0"/>
              </a:endParaRPr>
            </a:p>
          </p:txBody>
        </p:sp>
        <p:sp>
          <p:nvSpPr>
            <p:cNvPr id="214143" name="Line 71"/>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4144" name="Rectangle 72"/>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i="0" dirty="0">
                <a:latin typeface="Times New Roman" charset="0"/>
              </a:endParaRPr>
            </a:p>
          </p:txBody>
        </p:sp>
        <p:sp>
          <p:nvSpPr>
            <p:cNvPr id="214145" name="Oval 73"/>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latin typeface="Arial" charset="0"/>
              </a:endParaRPr>
            </a:p>
          </p:txBody>
        </p:sp>
        <p:grpSp>
          <p:nvGrpSpPr>
            <p:cNvPr id="214146" name="Group 74"/>
            <p:cNvGrpSpPr>
              <a:grpSpLocks/>
            </p:cNvGrpSpPr>
            <p:nvPr/>
          </p:nvGrpSpPr>
          <p:grpSpPr bwMode="auto">
            <a:xfrm>
              <a:off x="2581" y="2061"/>
              <a:ext cx="236" cy="94"/>
              <a:chOff x="2848" y="848"/>
              <a:chExt cx="140" cy="98"/>
            </a:xfrm>
          </p:grpSpPr>
          <p:sp>
            <p:nvSpPr>
              <p:cNvPr id="214153" name="Line 7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4154" name="Line 7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4155" name="Line 7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14147" name="Group 78"/>
            <p:cNvGrpSpPr>
              <a:grpSpLocks/>
            </p:cNvGrpSpPr>
            <p:nvPr/>
          </p:nvGrpSpPr>
          <p:grpSpPr bwMode="auto">
            <a:xfrm flipV="1">
              <a:off x="2581" y="2060"/>
              <a:ext cx="236" cy="94"/>
              <a:chOff x="2848" y="848"/>
              <a:chExt cx="140" cy="98"/>
            </a:xfrm>
          </p:grpSpPr>
          <p:sp>
            <p:nvSpPr>
              <p:cNvPr id="214150" name="Line 79"/>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4151" name="Line 80"/>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4152" name="Line 81"/>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14148" name="Line 82"/>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4149" name="Line 83"/>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14036" name="Line 93"/>
          <p:cNvSpPr>
            <a:spLocks noChangeShapeType="1"/>
          </p:cNvSpPr>
          <p:nvPr/>
        </p:nvSpPr>
        <p:spPr bwMode="auto">
          <a:xfrm flipH="1">
            <a:off x="6915150" y="1528763"/>
            <a:ext cx="260350" cy="258762"/>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4037" name="Text Box 139"/>
          <p:cNvSpPr txBox="1">
            <a:spLocks noChangeArrowheads="1"/>
          </p:cNvSpPr>
          <p:nvPr/>
        </p:nvSpPr>
        <p:spPr bwMode="auto">
          <a:xfrm>
            <a:off x="7367588" y="746125"/>
            <a:ext cx="1233487"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DNS server</a:t>
            </a:r>
          </a:p>
          <a:p>
            <a:pPr eaLnBrk="1" hangingPunct="1"/>
            <a:endParaRPr lang="en-US" sz="1600" i="0" dirty="0">
              <a:solidFill>
                <a:srgbClr val="000000"/>
              </a:solidFill>
              <a:latin typeface="Arial" charset="0"/>
            </a:endParaRPr>
          </a:p>
        </p:txBody>
      </p:sp>
      <p:grpSp>
        <p:nvGrpSpPr>
          <p:cNvPr id="214038" name="Group 166"/>
          <p:cNvGrpSpPr>
            <a:grpSpLocks/>
          </p:cNvGrpSpPr>
          <p:nvPr/>
        </p:nvGrpSpPr>
        <p:grpSpPr bwMode="auto">
          <a:xfrm>
            <a:off x="3795713" y="2409825"/>
            <a:ext cx="1576387" cy="1287463"/>
            <a:chOff x="3228" y="1776"/>
            <a:chExt cx="252" cy="96"/>
          </a:xfrm>
        </p:grpSpPr>
        <p:sp>
          <p:nvSpPr>
            <p:cNvPr id="214140" name="Line 16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4141" name="Line 16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14039" name="Group 167"/>
          <p:cNvGrpSpPr>
            <a:grpSpLocks/>
          </p:cNvGrpSpPr>
          <p:nvPr/>
        </p:nvGrpSpPr>
        <p:grpSpPr bwMode="auto">
          <a:xfrm flipH="1">
            <a:off x="5600700" y="2424113"/>
            <a:ext cx="400050" cy="152400"/>
            <a:chOff x="3228" y="1776"/>
            <a:chExt cx="252" cy="96"/>
          </a:xfrm>
        </p:grpSpPr>
        <p:sp>
          <p:nvSpPr>
            <p:cNvPr id="214138" name="Line 16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4139" name="Line 16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14040" name="Group 170"/>
          <p:cNvGrpSpPr>
            <a:grpSpLocks/>
          </p:cNvGrpSpPr>
          <p:nvPr/>
        </p:nvGrpSpPr>
        <p:grpSpPr bwMode="auto">
          <a:xfrm flipH="1" flipV="1">
            <a:off x="5753100" y="1900238"/>
            <a:ext cx="400050" cy="152400"/>
            <a:chOff x="3228" y="1776"/>
            <a:chExt cx="252" cy="96"/>
          </a:xfrm>
        </p:grpSpPr>
        <p:sp>
          <p:nvSpPr>
            <p:cNvPr id="214136" name="Line 17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4137" name="Line 17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14041" name="Group 173"/>
          <p:cNvGrpSpPr>
            <a:grpSpLocks/>
          </p:cNvGrpSpPr>
          <p:nvPr/>
        </p:nvGrpSpPr>
        <p:grpSpPr bwMode="auto">
          <a:xfrm flipH="1" flipV="1">
            <a:off x="7853363" y="2590800"/>
            <a:ext cx="400050" cy="152400"/>
            <a:chOff x="3228" y="1776"/>
            <a:chExt cx="252" cy="96"/>
          </a:xfrm>
        </p:grpSpPr>
        <p:sp>
          <p:nvSpPr>
            <p:cNvPr id="214134" name="Line 17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4135" name="Line 17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14042" name="Group 176"/>
          <p:cNvGrpSpPr>
            <a:grpSpLocks/>
          </p:cNvGrpSpPr>
          <p:nvPr/>
        </p:nvGrpSpPr>
        <p:grpSpPr bwMode="auto">
          <a:xfrm flipV="1">
            <a:off x="7029450" y="2609850"/>
            <a:ext cx="295275" cy="114300"/>
            <a:chOff x="3228" y="1776"/>
            <a:chExt cx="252" cy="96"/>
          </a:xfrm>
        </p:grpSpPr>
        <p:sp>
          <p:nvSpPr>
            <p:cNvPr id="214132" name="Line 177"/>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4133" name="Line 178"/>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14043" name="Group 179"/>
          <p:cNvGrpSpPr>
            <a:grpSpLocks/>
          </p:cNvGrpSpPr>
          <p:nvPr/>
        </p:nvGrpSpPr>
        <p:grpSpPr bwMode="auto">
          <a:xfrm rot="409689" flipH="1" flipV="1">
            <a:off x="7300913" y="1952625"/>
            <a:ext cx="452437" cy="57150"/>
            <a:chOff x="3228" y="1776"/>
            <a:chExt cx="252" cy="96"/>
          </a:xfrm>
        </p:grpSpPr>
        <p:sp>
          <p:nvSpPr>
            <p:cNvPr id="214130" name="Line 180"/>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4131" name="Line 181"/>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14044" name="Group 182"/>
          <p:cNvGrpSpPr>
            <a:grpSpLocks/>
          </p:cNvGrpSpPr>
          <p:nvPr/>
        </p:nvGrpSpPr>
        <p:grpSpPr bwMode="auto">
          <a:xfrm>
            <a:off x="6443663" y="2157413"/>
            <a:ext cx="295275" cy="114300"/>
            <a:chOff x="3228" y="1776"/>
            <a:chExt cx="252" cy="96"/>
          </a:xfrm>
        </p:grpSpPr>
        <p:sp>
          <p:nvSpPr>
            <p:cNvPr id="214128" name="Line 183"/>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4129" name="Line 184"/>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14045" name="Group 185"/>
          <p:cNvGrpSpPr>
            <a:grpSpLocks/>
          </p:cNvGrpSpPr>
          <p:nvPr/>
        </p:nvGrpSpPr>
        <p:grpSpPr bwMode="auto">
          <a:xfrm flipH="1">
            <a:off x="7081838" y="2157413"/>
            <a:ext cx="295275" cy="114300"/>
            <a:chOff x="3228" y="1776"/>
            <a:chExt cx="252" cy="96"/>
          </a:xfrm>
        </p:grpSpPr>
        <p:sp>
          <p:nvSpPr>
            <p:cNvPr id="214126" name="Line 186"/>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4127" name="Line 187"/>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705723" name="Group 187"/>
          <p:cNvGrpSpPr>
            <a:grpSpLocks/>
          </p:cNvGrpSpPr>
          <p:nvPr/>
        </p:nvGrpSpPr>
        <p:grpSpPr bwMode="auto">
          <a:xfrm>
            <a:off x="5980113" y="438150"/>
            <a:ext cx="1316037" cy="1314450"/>
            <a:chOff x="931" y="1941"/>
            <a:chExt cx="829" cy="828"/>
          </a:xfrm>
        </p:grpSpPr>
        <p:sp>
          <p:nvSpPr>
            <p:cNvPr id="214118" name="Freeform 188"/>
            <p:cNvSpPr>
              <a:spLocks/>
            </p:cNvSpPr>
            <p:nvPr/>
          </p:nvSpPr>
          <p:spPr bwMode="auto">
            <a:xfrm>
              <a:off x="1424" y="1965"/>
              <a:ext cx="336" cy="801"/>
            </a:xfrm>
            <a:custGeom>
              <a:avLst/>
              <a:gdLst>
                <a:gd name="T0" fmla="*/ 1 w 551"/>
                <a:gd name="T1" fmla="*/ 0 h 801"/>
                <a:gd name="T2" fmla="*/ 46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1" h="801">
                  <a:moveTo>
                    <a:pt x="14" y="0"/>
                  </a:moveTo>
                  <a:lnTo>
                    <a:pt x="551" y="402"/>
                  </a:lnTo>
                  <a:lnTo>
                    <a:pt x="6" y="801"/>
                  </a:lnTo>
                  <a:lnTo>
                    <a:pt x="13" y="535"/>
                  </a:lnTo>
                  <a:lnTo>
                    <a:pt x="0" y="371"/>
                  </a:lnTo>
                  <a:lnTo>
                    <a:pt x="14"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nvGrpSpPr>
            <p:cNvPr id="214119" name="Group 189"/>
            <p:cNvGrpSpPr>
              <a:grpSpLocks/>
            </p:cNvGrpSpPr>
            <p:nvPr/>
          </p:nvGrpSpPr>
          <p:grpSpPr bwMode="auto">
            <a:xfrm>
              <a:off x="931" y="1941"/>
              <a:ext cx="500" cy="828"/>
              <a:chOff x="569" y="2954"/>
              <a:chExt cx="500" cy="828"/>
            </a:xfrm>
          </p:grpSpPr>
          <p:sp>
            <p:nvSpPr>
              <p:cNvPr id="91241" name="Rectangle 190"/>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42" name="Text Box 191"/>
              <p:cNvSpPr txBox="1">
                <a:spLocks noChangeArrowheads="1"/>
              </p:cNvSpPr>
              <p:nvPr/>
            </p:nvSpPr>
            <p:spPr bwMode="auto">
              <a:xfrm>
                <a:off x="639" y="2954"/>
                <a:ext cx="385"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latin typeface="Arial" charset="0"/>
                    <a:cs typeface="+mn-cs"/>
                  </a:rPr>
                  <a:t>DNS</a:t>
                </a:r>
              </a:p>
              <a:p>
                <a:pPr algn="ctr">
                  <a:defRPr/>
                </a:pPr>
                <a:r>
                  <a:rPr lang="en-US" sz="1600" i="0" dirty="0">
                    <a:latin typeface="Arial" charset="0"/>
                    <a:cs typeface="+mn-cs"/>
                  </a:rPr>
                  <a:t>UDP</a:t>
                </a:r>
              </a:p>
              <a:p>
                <a:pPr algn="ctr">
                  <a:defRPr/>
                </a:pPr>
                <a:r>
                  <a:rPr lang="en-US" sz="1600" i="0" dirty="0">
                    <a:latin typeface="Arial" charset="0"/>
                    <a:cs typeface="+mn-cs"/>
                  </a:rPr>
                  <a:t>IP</a:t>
                </a:r>
              </a:p>
              <a:p>
                <a:pPr algn="ctr">
                  <a:defRPr/>
                </a:pPr>
                <a:r>
                  <a:rPr lang="en-US" sz="1600" i="0" dirty="0">
                    <a:latin typeface="Arial" charset="0"/>
                    <a:cs typeface="+mn-cs"/>
                  </a:rPr>
                  <a:t>Eth</a:t>
                </a:r>
              </a:p>
              <a:p>
                <a:pPr algn="ctr">
                  <a:defRPr/>
                </a:pPr>
                <a:r>
                  <a:rPr lang="en-US" sz="1600" i="0" dirty="0">
                    <a:latin typeface="Arial" charset="0"/>
                    <a:cs typeface="+mn-cs"/>
                  </a:rPr>
                  <a:t>Phy</a:t>
                </a:r>
              </a:p>
            </p:txBody>
          </p:sp>
          <p:sp>
            <p:nvSpPr>
              <p:cNvPr id="91243" name="Line 192"/>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1244" name="Line 193"/>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1245" name="Line 194"/>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1246" name="Line 195"/>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5732" name="Group 196"/>
          <p:cNvGrpSpPr>
            <a:grpSpLocks/>
          </p:cNvGrpSpPr>
          <p:nvPr/>
        </p:nvGrpSpPr>
        <p:grpSpPr bwMode="auto">
          <a:xfrm>
            <a:off x="4881563" y="558800"/>
            <a:ext cx="1081087" cy="1217613"/>
            <a:chOff x="1404" y="3105"/>
            <a:chExt cx="681" cy="767"/>
          </a:xfrm>
        </p:grpSpPr>
        <p:grpSp>
          <p:nvGrpSpPr>
            <p:cNvPr id="214083" name="Group 197"/>
            <p:cNvGrpSpPr>
              <a:grpSpLocks/>
            </p:cNvGrpSpPr>
            <p:nvPr/>
          </p:nvGrpSpPr>
          <p:grpSpPr bwMode="auto">
            <a:xfrm>
              <a:off x="1404" y="3355"/>
              <a:ext cx="681" cy="468"/>
              <a:chOff x="42" y="886"/>
              <a:chExt cx="681" cy="468"/>
            </a:xfrm>
          </p:grpSpPr>
          <p:grpSp>
            <p:nvGrpSpPr>
              <p:cNvPr id="214088" name="Group 198"/>
              <p:cNvGrpSpPr>
                <a:grpSpLocks/>
              </p:cNvGrpSpPr>
              <p:nvPr/>
            </p:nvGrpSpPr>
            <p:grpSpPr bwMode="auto">
              <a:xfrm>
                <a:off x="278" y="886"/>
                <a:ext cx="354" cy="154"/>
                <a:chOff x="740" y="3209"/>
                <a:chExt cx="354" cy="154"/>
              </a:xfrm>
            </p:grpSpPr>
            <p:grpSp>
              <p:nvGrpSpPr>
                <p:cNvPr id="214113" name="Group 199"/>
                <p:cNvGrpSpPr>
                  <a:grpSpLocks/>
                </p:cNvGrpSpPr>
                <p:nvPr/>
              </p:nvGrpSpPr>
              <p:grpSpPr bwMode="auto">
                <a:xfrm>
                  <a:off x="794" y="3209"/>
                  <a:ext cx="290" cy="154"/>
                  <a:chOff x="844" y="3337"/>
                  <a:chExt cx="290" cy="154"/>
                </a:xfrm>
              </p:grpSpPr>
              <p:sp>
                <p:nvSpPr>
                  <p:cNvPr id="91237" name="Rectangle 20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38" name="Text Box 201"/>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chemeClr val="bg1"/>
                        </a:solidFill>
                        <a:latin typeface="Arial" charset="0"/>
                        <a:cs typeface="+mn-cs"/>
                      </a:rPr>
                      <a:t>DNS</a:t>
                    </a:r>
                  </a:p>
                </p:txBody>
              </p:sp>
            </p:grpSp>
            <p:sp>
              <p:nvSpPr>
                <p:cNvPr id="91235" name="Rectangle 202"/>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36" name="Rectangle 203"/>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4089" name="Group 204"/>
              <p:cNvGrpSpPr>
                <a:grpSpLocks/>
              </p:cNvGrpSpPr>
              <p:nvPr/>
            </p:nvGrpSpPr>
            <p:grpSpPr bwMode="auto">
              <a:xfrm>
                <a:off x="278" y="1034"/>
                <a:ext cx="354" cy="154"/>
                <a:chOff x="836" y="3305"/>
                <a:chExt cx="354" cy="154"/>
              </a:xfrm>
            </p:grpSpPr>
            <p:grpSp>
              <p:nvGrpSpPr>
                <p:cNvPr id="214107" name="Group 205"/>
                <p:cNvGrpSpPr>
                  <a:grpSpLocks/>
                </p:cNvGrpSpPr>
                <p:nvPr/>
              </p:nvGrpSpPr>
              <p:grpSpPr bwMode="auto">
                <a:xfrm>
                  <a:off x="890" y="3305"/>
                  <a:ext cx="290" cy="154"/>
                  <a:chOff x="844" y="3337"/>
                  <a:chExt cx="290" cy="154"/>
                </a:xfrm>
              </p:grpSpPr>
              <p:sp>
                <p:nvSpPr>
                  <p:cNvPr id="91232" name="Rectangle 206"/>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33" name="Text Box 207"/>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chemeClr val="bg1"/>
                        </a:solidFill>
                        <a:latin typeface="Arial" charset="0"/>
                        <a:cs typeface="+mn-cs"/>
                      </a:rPr>
                      <a:t>DNS</a:t>
                    </a:r>
                  </a:p>
                </p:txBody>
              </p:sp>
            </p:grpSp>
            <p:grpSp>
              <p:nvGrpSpPr>
                <p:cNvPr id="214108" name="Group 208"/>
                <p:cNvGrpSpPr>
                  <a:grpSpLocks/>
                </p:cNvGrpSpPr>
                <p:nvPr/>
              </p:nvGrpSpPr>
              <p:grpSpPr bwMode="auto">
                <a:xfrm>
                  <a:off x="836" y="3334"/>
                  <a:ext cx="354" cy="94"/>
                  <a:chOff x="836" y="3334"/>
                  <a:chExt cx="354" cy="94"/>
                </a:xfrm>
              </p:grpSpPr>
              <p:sp>
                <p:nvSpPr>
                  <p:cNvPr id="91230" name="Rectangle 209"/>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31" name="Rectangle 210"/>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grpSp>
            <p:nvGrpSpPr>
              <p:cNvPr id="214090" name="Group 211"/>
              <p:cNvGrpSpPr>
                <a:grpSpLocks/>
              </p:cNvGrpSpPr>
              <p:nvPr/>
            </p:nvGrpSpPr>
            <p:grpSpPr bwMode="auto">
              <a:xfrm>
                <a:off x="165" y="1054"/>
                <a:ext cx="480" cy="112"/>
                <a:chOff x="627" y="3377"/>
                <a:chExt cx="480" cy="112"/>
              </a:xfrm>
            </p:grpSpPr>
            <p:sp>
              <p:nvSpPr>
                <p:cNvPr id="91226" name="Rectangle 212"/>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27" name="Rectangle 213"/>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4091" name="Group 214"/>
              <p:cNvGrpSpPr>
                <a:grpSpLocks/>
              </p:cNvGrpSpPr>
              <p:nvPr/>
            </p:nvGrpSpPr>
            <p:grpSpPr bwMode="auto">
              <a:xfrm>
                <a:off x="42" y="1200"/>
                <a:ext cx="681" cy="154"/>
                <a:chOff x="504" y="3523"/>
                <a:chExt cx="681" cy="154"/>
              </a:xfrm>
            </p:grpSpPr>
            <p:grpSp>
              <p:nvGrpSpPr>
                <p:cNvPr id="214092" name="Group 215"/>
                <p:cNvGrpSpPr>
                  <a:grpSpLocks/>
                </p:cNvGrpSpPr>
                <p:nvPr/>
              </p:nvGrpSpPr>
              <p:grpSpPr bwMode="auto">
                <a:xfrm>
                  <a:off x="623" y="3523"/>
                  <a:ext cx="480" cy="154"/>
                  <a:chOff x="723" y="3453"/>
                  <a:chExt cx="480" cy="154"/>
                </a:xfrm>
              </p:grpSpPr>
              <p:grpSp>
                <p:nvGrpSpPr>
                  <p:cNvPr id="214096" name="Group 216"/>
                  <p:cNvGrpSpPr>
                    <a:grpSpLocks/>
                  </p:cNvGrpSpPr>
                  <p:nvPr/>
                </p:nvGrpSpPr>
                <p:grpSpPr bwMode="auto">
                  <a:xfrm>
                    <a:off x="836" y="3453"/>
                    <a:ext cx="354" cy="154"/>
                    <a:chOff x="836" y="3305"/>
                    <a:chExt cx="354" cy="154"/>
                  </a:xfrm>
                </p:grpSpPr>
                <p:grpSp>
                  <p:nvGrpSpPr>
                    <p:cNvPr id="214099" name="Group 217"/>
                    <p:cNvGrpSpPr>
                      <a:grpSpLocks/>
                    </p:cNvGrpSpPr>
                    <p:nvPr/>
                  </p:nvGrpSpPr>
                  <p:grpSpPr bwMode="auto">
                    <a:xfrm>
                      <a:off x="890" y="3305"/>
                      <a:ext cx="290" cy="154"/>
                      <a:chOff x="844" y="3337"/>
                      <a:chExt cx="290" cy="154"/>
                    </a:xfrm>
                  </p:grpSpPr>
                  <p:sp>
                    <p:nvSpPr>
                      <p:cNvPr id="91224" name="Rectangle 218"/>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25" name="Text Box 219"/>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chemeClr val="bg1"/>
                            </a:solidFill>
                            <a:latin typeface="Arial" charset="0"/>
                            <a:cs typeface="+mn-cs"/>
                          </a:rPr>
                          <a:t>DNS</a:t>
                        </a:r>
                      </a:p>
                    </p:txBody>
                  </p:sp>
                </p:grpSp>
                <p:grpSp>
                  <p:nvGrpSpPr>
                    <p:cNvPr id="214100" name="Group 220"/>
                    <p:cNvGrpSpPr>
                      <a:grpSpLocks/>
                    </p:cNvGrpSpPr>
                    <p:nvPr/>
                  </p:nvGrpSpPr>
                  <p:grpSpPr bwMode="auto">
                    <a:xfrm>
                      <a:off x="836" y="3334"/>
                      <a:ext cx="354" cy="94"/>
                      <a:chOff x="836" y="3334"/>
                      <a:chExt cx="354" cy="94"/>
                    </a:xfrm>
                  </p:grpSpPr>
                  <p:sp>
                    <p:nvSpPr>
                      <p:cNvPr id="91222" name="Rectangle 22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23" name="Rectangle 22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sp>
                <p:nvSpPr>
                  <p:cNvPr id="91218" name="Rectangle 223"/>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19" name="Rectangle 224"/>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91214" name="Rectangle 225"/>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15" name="Rectangle 226"/>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16" name="Rectangle 227"/>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sp>
          <p:nvSpPr>
            <p:cNvPr id="91205" name="AutoShape 228"/>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214085" name="Group 229"/>
            <p:cNvGrpSpPr>
              <a:grpSpLocks/>
            </p:cNvGrpSpPr>
            <p:nvPr/>
          </p:nvGrpSpPr>
          <p:grpSpPr bwMode="auto">
            <a:xfrm>
              <a:off x="1695" y="3227"/>
              <a:ext cx="290" cy="154"/>
              <a:chOff x="844" y="3337"/>
              <a:chExt cx="290" cy="154"/>
            </a:xfrm>
          </p:grpSpPr>
          <p:sp>
            <p:nvSpPr>
              <p:cNvPr id="91207" name="Rectangle 23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08" name="Text Box 231"/>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chemeClr val="bg1"/>
                    </a:solidFill>
                    <a:latin typeface="Arial" charset="0"/>
                    <a:cs typeface="+mn-cs"/>
                  </a:rPr>
                  <a:t>DNS</a:t>
                </a:r>
              </a:p>
            </p:txBody>
          </p:sp>
        </p:grpSp>
      </p:grpSp>
      <p:grpSp>
        <p:nvGrpSpPr>
          <p:cNvPr id="214048" name="Group 248"/>
          <p:cNvGrpSpPr>
            <a:grpSpLocks/>
          </p:cNvGrpSpPr>
          <p:nvPr/>
        </p:nvGrpSpPr>
        <p:grpSpPr bwMode="auto">
          <a:xfrm>
            <a:off x="7150100" y="963613"/>
            <a:ext cx="373063" cy="687387"/>
            <a:chOff x="4140" y="429"/>
            <a:chExt cx="1425" cy="2396"/>
          </a:xfrm>
        </p:grpSpPr>
        <p:sp>
          <p:nvSpPr>
            <p:cNvPr id="214051"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1173" name="Rectangle 149"/>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214053"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4054"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1176" name="Rectangle 152"/>
            <p:cNvSpPr>
              <a:spLocks noChangeArrowheads="1"/>
            </p:cNvSpPr>
            <p:nvPr/>
          </p:nvSpPr>
          <p:spPr bwMode="auto">
            <a:xfrm>
              <a:off x="4213" y="695"/>
              <a:ext cx="594"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214056" name="Group 153"/>
            <p:cNvGrpSpPr>
              <a:grpSpLocks/>
            </p:cNvGrpSpPr>
            <p:nvPr/>
          </p:nvGrpSpPr>
          <p:grpSpPr bwMode="auto">
            <a:xfrm>
              <a:off x="4749" y="668"/>
              <a:ext cx="581" cy="145"/>
              <a:chOff x="614" y="2568"/>
              <a:chExt cx="725" cy="139"/>
            </a:xfrm>
          </p:grpSpPr>
          <p:sp>
            <p:nvSpPr>
              <p:cNvPr id="91202" name="AutoShape 154"/>
              <p:cNvSpPr>
                <a:spLocks noChangeArrowheads="1"/>
              </p:cNvSpPr>
              <p:nvPr/>
            </p:nvSpPr>
            <p:spPr bwMode="auto">
              <a:xfrm>
                <a:off x="611" y="2567"/>
                <a:ext cx="726"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03" name="AutoShape 155"/>
              <p:cNvSpPr>
                <a:spLocks noChangeArrowheads="1"/>
              </p:cNvSpPr>
              <p:nvPr/>
            </p:nvSpPr>
            <p:spPr bwMode="auto">
              <a:xfrm>
                <a:off x="626" y="2583"/>
                <a:ext cx="696"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91178" name="Rectangle 156"/>
            <p:cNvSpPr>
              <a:spLocks noChangeArrowheads="1"/>
            </p:cNvSpPr>
            <p:nvPr/>
          </p:nvSpPr>
          <p:spPr bwMode="auto">
            <a:xfrm>
              <a:off x="4225" y="1021"/>
              <a:ext cx="594"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214058" name="Group 157"/>
            <p:cNvGrpSpPr>
              <a:grpSpLocks/>
            </p:cNvGrpSpPr>
            <p:nvPr/>
          </p:nvGrpSpPr>
          <p:grpSpPr bwMode="auto">
            <a:xfrm>
              <a:off x="4747" y="994"/>
              <a:ext cx="581" cy="134"/>
              <a:chOff x="614" y="2568"/>
              <a:chExt cx="725" cy="139"/>
            </a:xfrm>
          </p:grpSpPr>
          <p:sp>
            <p:nvSpPr>
              <p:cNvPr id="91200" name="AutoShape 158"/>
              <p:cNvSpPr>
                <a:spLocks noChangeArrowheads="1"/>
              </p:cNvSpPr>
              <p:nvPr/>
            </p:nvSpPr>
            <p:spPr bwMode="auto">
              <a:xfrm>
                <a:off x="613" y="2567"/>
                <a:ext cx="726"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201" name="AutoShape 159"/>
              <p:cNvSpPr>
                <a:spLocks noChangeArrowheads="1"/>
              </p:cNvSpPr>
              <p:nvPr/>
            </p:nvSpPr>
            <p:spPr bwMode="auto">
              <a:xfrm>
                <a:off x="628"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91180" name="Rectangle 160"/>
            <p:cNvSpPr>
              <a:spLocks noChangeArrowheads="1"/>
            </p:cNvSpPr>
            <p:nvPr/>
          </p:nvSpPr>
          <p:spPr bwMode="auto">
            <a:xfrm>
              <a:off x="4219" y="1359"/>
              <a:ext cx="594"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181" name="Rectangle 161"/>
            <p:cNvSpPr>
              <a:spLocks noChangeArrowheads="1"/>
            </p:cNvSpPr>
            <p:nvPr/>
          </p:nvSpPr>
          <p:spPr bwMode="auto">
            <a:xfrm>
              <a:off x="4231" y="1657"/>
              <a:ext cx="594"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214061" name="Group 162"/>
            <p:cNvGrpSpPr>
              <a:grpSpLocks/>
            </p:cNvGrpSpPr>
            <p:nvPr/>
          </p:nvGrpSpPr>
          <p:grpSpPr bwMode="auto">
            <a:xfrm>
              <a:off x="4735" y="1627"/>
              <a:ext cx="582" cy="151"/>
              <a:chOff x="614" y="2568"/>
              <a:chExt cx="725" cy="139"/>
            </a:xfrm>
          </p:grpSpPr>
          <p:sp>
            <p:nvSpPr>
              <p:cNvPr id="91198" name="AutoShape 163"/>
              <p:cNvSpPr>
                <a:spLocks noChangeArrowheads="1"/>
              </p:cNvSpPr>
              <p:nvPr/>
            </p:nvSpPr>
            <p:spPr bwMode="auto">
              <a:xfrm>
                <a:off x="613" y="2586"/>
                <a:ext cx="725" cy="122"/>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199" name="AutoShape 164"/>
              <p:cNvSpPr>
                <a:spLocks noChangeArrowheads="1"/>
              </p:cNvSpPr>
              <p:nvPr/>
            </p:nvSpPr>
            <p:spPr bwMode="auto">
              <a:xfrm>
                <a:off x="628" y="2586"/>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214062"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214063" name="Group 166"/>
            <p:cNvGrpSpPr>
              <a:grpSpLocks/>
            </p:cNvGrpSpPr>
            <p:nvPr/>
          </p:nvGrpSpPr>
          <p:grpSpPr bwMode="auto">
            <a:xfrm>
              <a:off x="4739" y="1327"/>
              <a:ext cx="582" cy="139"/>
              <a:chOff x="614" y="2568"/>
              <a:chExt cx="725" cy="139"/>
            </a:xfrm>
          </p:grpSpPr>
          <p:sp>
            <p:nvSpPr>
              <p:cNvPr id="91196" name="AutoShape 167"/>
              <p:cNvSpPr>
                <a:spLocks noChangeArrowheads="1"/>
              </p:cNvSpPr>
              <p:nvPr/>
            </p:nvSpPr>
            <p:spPr bwMode="auto">
              <a:xfrm>
                <a:off x="616" y="2566"/>
                <a:ext cx="725" cy="13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197" name="AutoShape 168"/>
              <p:cNvSpPr>
                <a:spLocks noChangeArrowheads="1"/>
              </p:cNvSpPr>
              <p:nvPr/>
            </p:nvSpPr>
            <p:spPr bwMode="auto">
              <a:xfrm>
                <a:off x="631" y="2583"/>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91185" name="Rectangle 169"/>
            <p:cNvSpPr>
              <a:spLocks noChangeArrowheads="1"/>
            </p:cNvSpPr>
            <p:nvPr/>
          </p:nvSpPr>
          <p:spPr bwMode="auto">
            <a:xfrm>
              <a:off x="5250" y="429"/>
              <a:ext cx="67"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214065"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4066"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1188" name="Oval 172"/>
            <p:cNvSpPr>
              <a:spLocks noChangeArrowheads="1"/>
            </p:cNvSpPr>
            <p:nvPr/>
          </p:nvSpPr>
          <p:spPr bwMode="auto">
            <a:xfrm>
              <a:off x="5516" y="2609"/>
              <a:ext cx="49" cy="100"/>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214068"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1190" name="AutoShape 174"/>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191" name="AutoShape 175"/>
            <p:cNvSpPr>
              <a:spLocks noChangeArrowheads="1"/>
            </p:cNvSpPr>
            <p:nvPr/>
          </p:nvSpPr>
          <p:spPr bwMode="auto">
            <a:xfrm>
              <a:off x="4207" y="2709"/>
              <a:ext cx="1067"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192" name="Oval 176"/>
            <p:cNvSpPr>
              <a:spLocks noChangeArrowheads="1"/>
            </p:cNvSpPr>
            <p:nvPr/>
          </p:nvSpPr>
          <p:spPr bwMode="auto">
            <a:xfrm>
              <a:off x="4310" y="2382"/>
              <a:ext cx="158"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193" name="Oval 177"/>
            <p:cNvSpPr>
              <a:spLocks noChangeArrowheads="1"/>
            </p:cNvSpPr>
            <p:nvPr/>
          </p:nvSpPr>
          <p:spPr bwMode="auto">
            <a:xfrm>
              <a:off x="4486" y="2382"/>
              <a:ext cx="158"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91194" name="Oval 178"/>
            <p:cNvSpPr>
              <a:spLocks noChangeArrowheads="1"/>
            </p:cNvSpPr>
            <p:nvPr/>
          </p:nvSpPr>
          <p:spPr bwMode="auto">
            <a:xfrm>
              <a:off x="4661" y="2382"/>
              <a:ext cx="158"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1195" name="Rectangle 179"/>
            <p:cNvSpPr>
              <a:spLocks noChangeArrowheads="1"/>
            </p:cNvSpPr>
            <p:nvPr/>
          </p:nvSpPr>
          <p:spPr bwMode="auto">
            <a:xfrm>
              <a:off x="5062" y="1835"/>
              <a:ext cx="85" cy="764"/>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91170" name="Rectangle 3"/>
          <p:cNvSpPr>
            <a:spLocks noGrp="1" noChangeArrowheads="1"/>
          </p:cNvSpPr>
          <p:nvPr>
            <p:ph type="title"/>
          </p:nvPr>
        </p:nvSpPr>
        <p:spPr>
          <a:xfrm>
            <a:off x="246063" y="-39688"/>
            <a:ext cx="8034337" cy="1003301"/>
          </a:xfrm>
        </p:spPr>
        <p:txBody>
          <a:bodyPr/>
          <a:lstStyle/>
          <a:p>
            <a:pPr>
              <a:defRPr/>
            </a:pPr>
            <a:r>
              <a:rPr lang="en-US" sz="3200" dirty="0">
                <a:latin typeface="+mn-lt"/>
                <a:cs typeface="+mj-cs"/>
              </a:rPr>
              <a:t>A </a:t>
            </a:r>
            <a:r>
              <a:rPr lang="en-US" altLang="zh-CN" sz="3200" dirty="0">
                <a:latin typeface="+mn-lt"/>
                <a:cs typeface="+mj-cs"/>
              </a:rPr>
              <a:t>D</a:t>
            </a:r>
            <a:r>
              <a:rPr lang="en-US" sz="3200" dirty="0">
                <a:latin typeface="+mn-lt"/>
                <a:cs typeface="+mj-cs"/>
              </a:rPr>
              <a:t>ay in the </a:t>
            </a:r>
            <a:r>
              <a:rPr lang="en-US" altLang="zh-CN" sz="3200" dirty="0">
                <a:latin typeface="+mn-lt"/>
                <a:cs typeface="+mj-cs"/>
              </a:rPr>
              <a:t>L</a:t>
            </a:r>
            <a:r>
              <a:rPr lang="en-US" sz="3200" dirty="0">
                <a:latin typeface="+mn-lt"/>
                <a:cs typeface="+mj-cs"/>
              </a:rPr>
              <a:t>ife… </a:t>
            </a:r>
            <a:r>
              <a:rPr lang="en-US" altLang="zh-CN" sz="3200" dirty="0">
                <a:latin typeface="+mn-lt"/>
                <a:cs typeface="+mj-cs"/>
              </a:rPr>
              <a:t>U</a:t>
            </a:r>
            <a:r>
              <a:rPr lang="en-US" sz="3200" dirty="0">
                <a:latin typeface="+mn-lt"/>
                <a:cs typeface="+mj-cs"/>
              </a:rPr>
              <a:t>sing DNS</a:t>
            </a:r>
          </a:p>
        </p:txBody>
      </p:sp>
      <p:sp>
        <p:nvSpPr>
          <p:cNvPr id="278"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buClr>
                <a:srgbClr val="000090"/>
              </a:buClr>
            </a:pPr>
            <a:r>
              <a:rPr lang="en-US" sz="1200" dirty="0">
                <a:latin typeface="Tahoma" charset="0"/>
              </a:rPr>
              <a:t>6-</a:t>
            </a:r>
            <a:fld id="{8E8C6E93-DF5B-BC4B-80F9-500DED1EEDCC}" type="slidenum">
              <a:rPr lang="en-US" sz="1200">
                <a:latin typeface="Tahoma" charset="0"/>
              </a:rPr>
              <a:pPr>
                <a:buClr>
                  <a:srgbClr val="000090"/>
                </a:buClr>
              </a:pPr>
              <a:t>62</a:t>
            </a:fld>
            <a:endParaRPr lang="en-US" sz="1200" dirty="0">
              <a:latin typeface="Tahoma" charset="0"/>
            </a:endParaRPr>
          </a:p>
        </p:txBody>
      </p:sp>
      <p:sp>
        <p:nvSpPr>
          <p:cNvPr id="279"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buClr>
                <a:srgbClr val="000090"/>
              </a:buClr>
            </a:pP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34036393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705589"/>
                                        </p:tgtEl>
                                        <p:attrNameLst>
                                          <p:attrName>style.visibility</p:attrName>
                                        </p:attrNameLst>
                                      </p:cBhvr>
                                      <p:to>
                                        <p:strVal val="hidden"/>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705625"/>
                                        </p:tgtEl>
                                        <p:attrNameLst>
                                          <p:attrName>style.visibility</p:attrName>
                                        </p:attrNameLst>
                                      </p:cBhvr>
                                      <p:to>
                                        <p:strVal val="visible"/>
                                      </p:to>
                                    </p:set>
                                  </p:childTnLst>
                                </p:cTn>
                              </p:par>
                            </p:childTnLst>
                          </p:cTn>
                        </p:par>
                        <p:par>
                          <p:cTn id="10" fill="hold" nodeType="afterGroup">
                            <p:stCondLst>
                              <p:cond delay="0"/>
                            </p:stCondLst>
                            <p:childTnLst>
                              <p:par>
                                <p:cTn id="11" presetID="0" presetClass="path" presetSubtype="0" accel="50000" decel="50000" fill="hold" nodeType="afterEffect">
                                  <p:stCondLst>
                                    <p:cond delay="0"/>
                                  </p:stCondLst>
                                  <p:childTnLst>
                                    <p:animMotion origin="layout" path="M 1.66667E-6 -0.00995 L 0.32587 -0.01018 L 0.22726 0.14666 " pathEditMode="relative" rAng="0" ptsTypes="AAA">
                                      <p:cBhvr>
                                        <p:cTn id="12" dur="2000" fill="hold"/>
                                        <p:tgtEl>
                                          <p:spTgt spid="705625"/>
                                        </p:tgtEl>
                                        <p:attrNameLst>
                                          <p:attrName>ppt_x</p:attrName>
                                          <p:attrName>ppt_y</p:attrName>
                                        </p:attrNameLst>
                                      </p:cBhvr>
                                      <p:rCtr x="16285" y="7819"/>
                                    </p:animMotion>
                                  </p:childTnLst>
                                </p:cTn>
                              </p:par>
                              <p:par>
                                <p:cTn id="13" presetID="1" presetClass="entr" presetSubtype="0" fill="hold" grpId="0" nodeType="withEffect">
                                  <p:stCondLst>
                                    <p:cond delay="0"/>
                                  </p:stCondLst>
                                  <p:childTnLst>
                                    <p:set>
                                      <p:cBhvr>
                                        <p:cTn id="14" dur="1" fill="hold">
                                          <p:stCondLst>
                                            <p:cond delay="0"/>
                                          </p:stCondLst>
                                        </p:cTn>
                                        <p:tgtEl>
                                          <p:spTgt spid="70563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path" presetSubtype="0" accel="50000" decel="50000" fill="hold" nodeType="clickEffect">
                                  <p:stCondLst>
                                    <p:cond delay="0"/>
                                  </p:stCondLst>
                                  <p:childTnLst>
                                    <p:animMotion origin="layout" path="M 0.22726 0.14666 L 0.29844 0.14527 L 0.46528 -0.03516 L 0.46406 -0.16678 " pathEditMode="relative" rAng="0" ptsTypes="AAAA">
                                      <p:cBhvr>
                                        <p:cTn id="18" dur="2000" fill="hold"/>
                                        <p:tgtEl>
                                          <p:spTgt spid="705625"/>
                                        </p:tgtEl>
                                        <p:attrNameLst>
                                          <p:attrName>ppt_x</p:attrName>
                                          <p:attrName>ppt_y</p:attrName>
                                        </p:attrNameLst>
                                      </p:cBhvr>
                                      <p:rCtr x="11892" y="-15684"/>
                                    </p:animMotion>
                                  </p:childTnLst>
                                </p:cTn>
                              </p:par>
                              <p:par>
                                <p:cTn id="19" presetID="1" presetClass="entr" presetSubtype="0" fill="hold" grpId="0" nodeType="withEffect">
                                  <p:stCondLst>
                                    <p:cond delay="0"/>
                                  </p:stCondLst>
                                  <p:childTnLst>
                                    <p:set>
                                      <p:cBhvr>
                                        <p:cTn id="20" dur="1" fill="hold">
                                          <p:stCondLst>
                                            <p:cond delay="0"/>
                                          </p:stCondLst>
                                        </p:cTn>
                                        <p:tgtEl>
                                          <p:spTgt spid="705640"/>
                                        </p:tgtEl>
                                        <p:attrNameLst>
                                          <p:attrName>style.visibility</p:attrName>
                                        </p:attrNameLst>
                                      </p:cBhvr>
                                      <p:to>
                                        <p:strVal val="visible"/>
                                      </p:to>
                                    </p:set>
                                  </p:childTnLst>
                                </p:cTn>
                              </p:par>
                            </p:childTnLst>
                          </p:cTn>
                        </p:par>
                        <p:par>
                          <p:cTn id="21" fill="hold" nodeType="afterGroup">
                            <p:stCondLst>
                              <p:cond delay="2000"/>
                            </p:stCondLst>
                            <p:childTnLst>
                              <p:par>
                                <p:cTn id="22" presetID="22" presetClass="entr" presetSubtype="2" fill="hold" nodeType="afterEffect">
                                  <p:stCondLst>
                                    <p:cond delay="0"/>
                                  </p:stCondLst>
                                  <p:childTnLst>
                                    <p:set>
                                      <p:cBhvr>
                                        <p:cTn id="23" dur="1" fill="hold">
                                          <p:stCondLst>
                                            <p:cond delay="0"/>
                                          </p:stCondLst>
                                        </p:cTn>
                                        <p:tgtEl>
                                          <p:spTgt spid="705723"/>
                                        </p:tgtEl>
                                        <p:attrNameLst>
                                          <p:attrName>style.visibility</p:attrName>
                                        </p:attrNameLst>
                                      </p:cBhvr>
                                      <p:to>
                                        <p:strVal val="visible"/>
                                      </p:to>
                                    </p:set>
                                    <p:animEffect transition="in" filter="wipe(right)">
                                      <p:cBhvr>
                                        <p:cTn id="24" dur="500"/>
                                        <p:tgtEl>
                                          <p:spTgt spid="705723"/>
                                        </p:tgtEl>
                                      </p:cBhvr>
                                    </p:animEffect>
                                  </p:childTnLst>
                                </p:cTn>
                              </p:par>
                              <p:par>
                                <p:cTn id="25" presetID="1" presetClass="exit" presetSubtype="0" fill="hold" nodeType="withEffect">
                                  <p:stCondLst>
                                    <p:cond delay="0"/>
                                  </p:stCondLst>
                                  <p:childTnLst>
                                    <p:set>
                                      <p:cBhvr>
                                        <p:cTn id="26" dur="1" fill="hold">
                                          <p:stCondLst>
                                            <p:cond delay="0"/>
                                          </p:stCondLst>
                                        </p:cTn>
                                        <p:tgtEl>
                                          <p:spTgt spid="705625"/>
                                        </p:tgtEl>
                                        <p:attrNameLst>
                                          <p:attrName>style.visibility</p:attrName>
                                        </p:attrNameLst>
                                      </p:cBhvr>
                                      <p:to>
                                        <p:strVal val="hidden"/>
                                      </p:to>
                                    </p:set>
                                  </p:childTnLst>
                                </p:cTn>
                              </p:par>
                            </p:childTnLst>
                          </p:cTn>
                        </p:par>
                        <p:par>
                          <p:cTn id="27" fill="hold" nodeType="afterGroup">
                            <p:stCondLst>
                              <p:cond delay="2500"/>
                            </p:stCondLst>
                            <p:childTnLst>
                              <p:par>
                                <p:cTn id="28" presetID="22" presetClass="entr" presetSubtype="4" fill="hold" nodeType="afterEffect">
                                  <p:stCondLst>
                                    <p:cond delay="0"/>
                                  </p:stCondLst>
                                  <p:childTnLst>
                                    <p:set>
                                      <p:cBhvr>
                                        <p:cTn id="29" dur="1" fill="hold">
                                          <p:stCondLst>
                                            <p:cond delay="0"/>
                                          </p:stCondLst>
                                        </p:cTn>
                                        <p:tgtEl>
                                          <p:spTgt spid="705732"/>
                                        </p:tgtEl>
                                        <p:attrNameLst>
                                          <p:attrName>style.visibility</p:attrName>
                                        </p:attrNameLst>
                                      </p:cBhvr>
                                      <p:to>
                                        <p:strVal val="visible"/>
                                      </p:to>
                                    </p:set>
                                    <p:animEffect transition="in" filter="wipe(down)">
                                      <p:cBhvr>
                                        <p:cTn id="30" dur="1000"/>
                                        <p:tgtEl>
                                          <p:spTgt spid="705732"/>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705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639" grpId="0"/>
      <p:bldP spid="705640" grpId="0"/>
      <p:bldP spid="70564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41" name="Group 231"/>
          <p:cNvGrpSpPr>
            <a:grpSpLocks/>
          </p:cNvGrpSpPr>
          <p:nvPr/>
        </p:nvGrpSpPr>
        <p:grpSpPr bwMode="auto">
          <a:xfrm>
            <a:off x="773113" y="1273175"/>
            <a:ext cx="3554412" cy="3067050"/>
            <a:chOff x="773113" y="1273175"/>
            <a:chExt cx="3554412" cy="3066395"/>
          </a:xfrm>
        </p:grpSpPr>
        <p:sp>
          <p:nvSpPr>
            <p:cNvPr id="215267"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215268"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5269"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5270"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5271"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92393"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a:solidFill>
                    <a:srgbClr val="000000"/>
                  </a:solidFill>
                  <a:latin typeface="Arial" charset="0"/>
                  <a:cs typeface="Arial" charset="0"/>
                </a:rPr>
                <a:t>router</a:t>
              </a:r>
            </a:p>
            <a:p>
              <a:pPr>
                <a:defRPr/>
              </a:pPr>
              <a:r>
                <a:rPr lang="en-US" sz="1400" dirty="0">
                  <a:solidFill>
                    <a:srgbClr val="000000"/>
                  </a:solidFill>
                  <a:latin typeface="Arial" charset="0"/>
                  <a:cs typeface="Arial" charset="0"/>
                </a:rPr>
                <a:t>(runs DHCP)</a:t>
              </a:r>
            </a:p>
          </p:txBody>
        </p:sp>
        <p:grpSp>
          <p:nvGrpSpPr>
            <p:cNvPr id="215273" name="Group 356"/>
            <p:cNvGrpSpPr>
              <a:grpSpLocks/>
            </p:cNvGrpSpPr>
            <p:nvPr/>
          </p:nvGrpSpPr>
          <p:grpSpPr bwMode="auto">
            <a:xfrm>
              <a:off x="1653422" y="1982680"/>
              <a:ext cx="843032" cy="814871"/>
              <a:chOff x="313" y="1497"/>
              <a:chExt cx="1152" cy="1014"/>
            </a:xfrm>
          </p:grpSpPr>
          <p:pic>
            <p:nvPicPr>
              <p:cNvPr id="215325"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326" name="Picture 355" descr="antenna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923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41"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242"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243" name="Rectangle 43"/>
            <p:cNvSpPr>
              <a:spLocks noChangeArrowheads="1"/>
            </p:cNvSpPr>
            <p:nvPr/>
          </p:nvSpPr>
          <p:spPr bwMode="auto">
            <a:xfrm rot="162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grpSp>
          <p:nvGrpSpPr>
            <p:cNvPr id="215278" name="Group 248"/>
            <p:cNvGrpSpPr>
              <a:grpSpLocks/>
            </p:cNvGrpSpPr>
            <p:nvPr/>
          </p:nvGrpSpPr>
          <p:grpSpPr bwMode="auto">
            <a:xfrm>
              <a:off x="2597285" y="3210128"/>
              <a:ext cx="332569" cy="581078"/>
              <a:chOff x="4140" y="429"/>
              <a:chExt cx="1425" cy="2396"/>
            </a:xfrm>
          </p:grpSpPr>
          <p:sp>
            <p:nvSpPr>
              <p:cNvPr id="215293"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2415"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5295"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5296"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2418"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298" name="Group 153"/>
              <p:cNvGrpSpPr>
                <a:grpSpLocks/>
              </p:cNvGrpSpPr>
              <p:nvPr/>
            </p:nvGrpSpPr>
            <p:grpSpPr bwMode="auto">
              <a:xfrm>
                <a:off x="4749" y="668"/>
                <a:ext cx="581" cy="145"/>
                <a:chOff x="614" y="2568"/>
                <a:chExt cx="725" cy="139"/>
              </a:xfrm>
            </p:grpSpPr>
            <p:sp>
              <p:nvSpPr>
                <p:cNvPr id="92444"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45"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2420"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300" name="Group 157"/>
              <p:cNvGrpSpPr>
                <a:grpSpLocks/>
              </p:cNvGrpSpPr>
              <p:nvPr/>
            </p:nvGrpSpPr>
            <p:grpSpPr bwMode="auto">
              <a:xfrm>
                <a:off x="4747" y="994"/>
                <a:ext cx="581" cy="134"/>
                <a:chOff x="614" y="2568"/>
                <a:chExt cx="725" cy="139"/>
              </a:xfrm>
            </p:grpSpPr>
            <p:sp>
              <p:nvSpPr>
                <p:cNvPr id="92442"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43"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2422"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23"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303" name="Group 162"/>
              <p:cNvGrpSpPr>
                <a:grpSpLocks/>
              </p:cNvGrpSpPr>
              <p:nvPr/>
            </p:nvGrpSpPr>
            <p:grpSpPr bwMode="auto">
              <a:xfrm>
                <a:off x="4735" y="1627"/>
                <a:ext cx="582" cy="151"/>
                <a:chOff x="614" y="2568"/>
                <a:chExt cx="725" cy="139"/>
              </a:xfrm>
            </p:grpSpPr>
            <p:sp>
              <p:nvSpPr>
                <p:cNvPr id="92440"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41"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15304"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215305" name="Group 166"/>
              <p:cNvGrpSpPr>
                <a:grpSpLocks/>
              </p:cNvGrpSpPr>
              <p:nvPr/>
            </p:nvGrpSpPr>
            <p:grpSpPr bwMode="auto">
              <a:xfrm>
                <a:off x="4739" y="1327"/>
                <a:ext cx="582" cy="139"/>
                <a:chOff x="614" y="2568"/>
                <a:chExt cx="725" cy="139"/>
              </a:xfrm>
            </p:grpSpPr>
            <p:sp>
              <p:nvSpPr>
                <p:cNvPr id="92438"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39"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2427"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5307"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5308"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2430"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5310"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2432" name="AutoShape 174"/>
              <p:cNvSpPr>
                <a:spLocks noChangeArrowheads="1"/>
              </p:cNvSpPr>
              <p:nvPr/>
            </p:nvSpPr>
            <p:spPr bwMode="auto">
              <a:xfrm>
                <a:off x="4139" y="2678"/>
                <a:ext cx="1204" cy="17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33"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34"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35"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92436"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37"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5279" name="Group 48"/>
            <p:cNvGrpSpPr>
              <a:grpSpLocks/>
            </p:cNvGrpSpPr>
            <p:nvPr/>
          </p:nvGrpSpPr>
          <p:grpSpPr bwMode="auto">
            <a:xfrm>
              <a:off x="2795471" y="3465563"/>
              <a:ext cx="735669" cy="376863"/>
              <a:chOff x="3600" y="219"/>
              <a:chExt cx="360" cy="175"/>
            </a:xfrm>
          </p:grpSpPr>
          <p:sp>
            <p:nvSpPr>
              <p:cNvPr id="92401"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402"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403"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404"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i="0" dirty="0">
                  <a:solidFill>
                    <a:srgbClr val="000000"/>
                  </a:solidFill>
                  <a:latin typeface="Times New Roman" charset="0"/>
                  <a:cs typeface="+mn-cs"/>
                </a:endParaRPr>
              </a:p>
            </p:txBody>
          </p:sp>
          <p:sp>
            <p:nvSpPr>
              <p:cNvPr id="92405"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285" name="Group 54"/>
              <p:cNvGrpSpPr>
                <a:grpSpLocks/>
              </p:cNvGrpSpPr>
              <p:nvPr/>
            </p:nvGrpSpPr>
            <p:grpSpPr bwMode="auto">
              <a:xfrm>
                <a:off x="3686" y="244"/>
                <a:ext cx="177" cy="66"/>
                <a:chOff x="2848" y="848"/>
                <a:chExt cx="140" cy="98"/>
              </a:xfrm>
            </p:grpSpPr>
            <p:sp>
              <p:nvSpPr>
                <p:cNvPr id="92411"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412"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413"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5286" name="Group 58"/>
              <p:cNvGrpSpPr>
                <a:grpSpLocks/>
              </p:cNvGrpSpPr>
              <p:nvPr/>
            </p:nvGrpSpPr>
            <p:grpSpPr bwMode="auto">
              <a:xfrm flipV="1">
                <a:off x="3686" y="243"/>
                <a:ext cx="177" cy="66"/>
                <a:chOff x="2848" y="848"/>
                <a:chExt cx="140" cy="98"/>
              </a:xfrm>
            </p:grpSpPr>
            <p:sp>
              <p:nvSpPr>
                <p:cNvPr id="92408"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409"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410" name="Line 61"/>
                <p:cNvSpPr>
                  <a:spLocks noChangeShapeType="1"/>
                </p:cNvSpPr>
                <p:nvPr/>
              </p:nvSpPr>
              <p:spPr bwMode="auto">
                <a:xfrm>
                  <a:off x="2894" y="854"/>
                  <a:ext cx="52" cy="9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grpSp>
      <p:sp>
        <p:nvSpPr>
          <p:cNvPr id="215044" name="Freeform 293"/>
          <p:cNvSpPr>
            <a:spLocks/>
          </p:cNvSpPr>
          <p:nvPr/>
        </p:nvSpPr>
        <p:spPr bwMode="auto">
          <a:xfrm>
            <a:off x="322263" y="4619625"/>
            <a:ext cx="3963987" cy="1716088"/>
          </a:xfrm>
          <a:custGeom>
            <a:avLst/>
            <a:gdLst>
              <a:gd name="T0" fmla="*/ 2147483647 w 2497"/>
              <a:gd name="T1" fmla="*/ 2147483647 h 1081"/>
              <a:gd name="T2" fmla="*/ 2147483647 w 2497"/>
              <a:gd name="T3" fmla="*/ 2147483647 h 1081"/>
              <a:gd name="T4" fmla="*/ 2147483647 w 2497"/>
              <a:gd name="T5" fmla="*/ 2147483647 h 1081"/>
              <a:gd name="T6" fmla="*/ 2147483647 w 2497"/>
              <a:gd name="T7" fmla="*/ 2147483647 h 1081"/>
              <a:gd name="T8" fmla="*/ 2147483647 w 2497"/>
              <a:gd name="T9" fmla="*/ 2147483647 h 1081"/>
              <a:gd name="T10" fmla="*/ 2147483647 w 2497"/>
              <a:gd name="T11" fmla="*/ 2147483647 h 1081"/>
              <a:gd name="T12" fmla="*/ 2147483647 w 2497"/>
              <a:gd name="T13" fmla="*/ 2147483647 h 1081"/>
              <a:gd name="T14" fmla="*/ 2147483647 w 2497"/>
              <a:gd name="T15" fmla="*/ 2147483647 h 1081"/>
              <a:gd name="T16" fmla="*/ 2147483647 w 2497"/>
              <a:gd name="T17" fmla="*/ 2147483647 h 1081"/>
              <a:gd name="T18" fmla="*/ 2147483647 w 2497"/>
              <a:gd name="T19" fmla="*/ 2147483647 h 1081"/>
              <a:gd name="T20" fmla="*/ 2147483647 w 2497"/>
              <a:gd name="T21" fmla="*/ 2147483647 h 1081"/>
              <a:gd name="T22" fmla="*/ 2147483647 w 2497"/>
              <a:gd name="T23" fmla="*/ 2147483647 h 1081"/>
              <a:gd name="T24" fmla="*/ 2147483647 w 2497"/>
              <a:gd name="T25" fmla="*/ 2147483647 h 1081"/>
              <a:gd name="T26" fmla="*/ 2147483647 w 2497"/>
              <a:gd name="T27" fmla="*/ 2147483647 h 1081"/>
              <a:gd name="T28" fmla="*/ 2147483647 w 2497"/>
              <a:gd name="T29" fmla="*/ 2147483647 h 1081"/>
              <a:gd name="T30" fmla="*/ 2147483647 w 2497"/>
              <a:gd name="T31" fmla="*/ 2147483647 h 108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97" h="1081">
                <a:moveTo>
                  <a:pt x="475" y="274"/>
                </a:moveTo>
                <a:cubicBezTo>
                  <a:pt x="381" y="316"/>
                  <a:pt x="280" y="389"/>
                  <a:pt x="204" y="437"/>
                </a:cubicBezTo>
                <a:cubicBezTo>
                  <a:pt x="128" y="485"/>
                  <a:pt x="42" y="503"/>
                  <a:pt x="21" y="559"/>
                </a:cubicBezTo>
                <a:cubicBezTo>
                  <a:pt x="0" y="615"/>
                  <a:pt x="56" y="734"/>
                  <a:pt x="75" y="776"/>
                </a:cubicBezTo>
                <a:cubicBezTo>
                  <a:pt x="94" y="818"/>
                  <a:pt x="116" y="789"/>
                  <a:pt x="136" y="810"/>
                </a:cubicBezTo>
                <a:cubicBezTo>
                  <a:pt x="156" y="831"/>
                  <a:pt x="167" y="876"/>
                  <a:pt x="197" y="905"/>
                </a:cubicBezTo>
                <a:cubicBezTo>
                  <a:pt x="227" y="934"/>
                  <a:pt x="231" y="970"/>
                  <a:pt x="319" y="986"/>
                </a:cubicBezTo>
                <a:cubicBezTo>
                  <a:pt x="407" y="1002"/>
                  <a:pt x="554" y="1003"/>
                  <a:pt x="726" y="1000"/>
                </a:cubicBezTo>
                <a:cubicBezTo>
                  <a:pt x="898" y="997"/>
                  <a:pt x="1146" y="961"/>
                  <a:pt x="1349" y="966"/>
                </a:cubicBezTo>
                <a:cubicBezTo>
                  <a:pt x="1552" y="971"/>
                  <a:pt x="1785" y="1028"/>
                  <a:pt x="1945" y="1033"/>
                </a:cubicBezTo>
                <a:cubicBezTo>
                  <a:pt x="2105" y="1038"/>
                  <a:pt x="2225" y="1081"/>
                  <a:pt x="2311" y="993"/>
                </a:cubicBezTo>
                <a:cubicBezTo>
                  <a:pt x="2397" y="905"/>
                  <a:pt x="2497" y="662"/>
                  <a:pt x="2460" y="506"/>
                </a:cubicBezTo>
                <a:cubicBezTo>
                  <a:pt x="2423" y="350"/>
                  <a:pt x="2280" y="116"/>
                  <a:pt x="2088" y="58"/>
                </a:cubicBezTo>
                <a:cubicBezTo>
                  <a:pt x="1896" y="0"/>
                  <a:pt x="1528" y="138"/>
                  <a:pt x="1308" y="159"/>
                </a:cubicBezTo>
                <a:cubicBezTo>
                  <a:pt x="1088" y="180"/>
                  <a:pt x="906" y="167"/>
                  <a:pt x="766" y="186"/>
                </a:cubicBezTo>
                <a:cubicBezTo>
                  <a:pt x="626" y="205"/>
                  <a:pt x="569" y="232"/>
                  <a:pt x="475" y="274"/>
                </a:cubicBezTo>
                <a:close/>
              </a:path>
            </a:pathLst>
          </a:custGeom>
          <a:gradFill rotWithShape="1">
            <a:gsLst>
              <a:gs pos="0">
                <a:srgbClr val="00CCFF"/>
              </a:gs>
              <a:gs pos="100000">
                <a:srgbClr val="FFFFFF"/>
              </a:gs>
            </a:gsLst>
            <a:lin ang="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sp>
        <p:nvSpPr>
          <p:cNvPr id="215045" name="Freeform 292"/>
          <p:cNvSpPr>
            <a:spLocks/>
          </p:cNvSpPr>
          <p:nvPr/>
        </p:nvSpPr>
        <p:spPr bwMode="auto">
          <a:xfrm>
            <a:off x="4751388" y="871538"/>
            <a:ext cx="1919287" cy="2227262"/>
          </a:xfrm>
          <a:custGeom>
            <a:avLst/>
            <a:gdLst>
              <a:gd name="T0" fmla="*/ 2147483647 w 1209"/>
              <a:gd name="T1" fmla="*/ 2147483647 h 1403"/>
              <a:gd name="T2" fmla="*/ 2147483647 w 1209"/>
              <a:gd name="T3" fmla="*/ 2147483647 h 1403"/>
              <a:gd name="T4" fmla="*/ 2147483647 w 1209"/>
              <a:gd name="T5" fmla="*/ 2147483647 h 1403"/>
              <a:gd name="T6" fmla="*/ 2147483647 w 1209"/>
              <a:gd name="T7" fmla="*/ 2147483647 h 1403"/>
              <a:gd name="T8" fmla="*/ 2147483647 w 1209"/>
              <a:gd name="T9" fmla="*/ 2147483647 h 1403"/>
              <a:gd name="T10" fmla="*/ 2147483647 w 1209"/>
              <a:gd name="T11" fmla="*/ 2147483647 h 1403"/>
              <a:gd name="T12" fmla="*/ 2147483647 w 1209"/>
              <a:gd name="T13" fmla="*/ 2147483647 h 1403"/>
              <a:gd name="T14" fmla="*/ 2147483647 w 1209"/>
              <a:gd name="T15" fmla="*/ 2147483647 h 1403"/>
              <a:gd name="T16" fmla="*/ 2147483647 w 1209"/>
              <a:gd name="T17" fmla="*/ 2147483647 h 1403"/>
              <a:gd name="T18" fmla="*/ 2147483647 w 1209"/>
              <a:gd name="T19" fmla="*/ 2147483647 h 1403"/>
              <a:gd name="T20" fmla="*/ 2147483647 w 1209"/>
              <a:gd name="T21" fmla="*/ 2147483647 h 1403"/>
              <a:gd name="T22" fmla="*/ 2147483647 w 1209"/>
              <a:gd name="T23" fmla="*/ 2147483647 h 14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09" h="1403">
                <a:moveTo>
                  <a:pt x="84" y="528"/>
                </a:moveTo>
                <a:cubicBezTo>
                  <a:pt x="51" y="600"/>
                  <a:pt x="28" y="643"/>
                  <a:pt x="16" y="705"/>
                </a:cubicBezTo>
                <a:cubicBezTo>
                  <a:pt x="4" y="767"/>
                  <a:pt x="0" y="845"/>
                  <a:pt x="9" y="901"/>
                </a:cubicBezTo>
                <a:cubicBezTo>
                  <a:pt x="18" y="957"/>
                  <a:pt x="44" y="983"/>
                  <a:pt x="70" y="1043"/>
                </a:cubicBezTo>
                <a:cubicBezTo>
                  <a:pt x="96" y="1103"/>
                  <a:pt x="130" y="1210"/>
                  <a:pt x="165" y="1260"/>
                </a:cubicBezTo>
                <a:cubicBezTo>
                  <a:pt x="200" y="1310"/>
                  <a:pt x="223" y="1324"/>
                  <a:pt x="280" y="1342"/>
                </a:cubicBezTo>
                <a:cubicBezTo>
                  <a:pt x="337" y="1360"/>
                  <a:pt x="393" y="1368"/>
                  <a:pt x="510" y="1369"/>
                </a:cubicBezTo>
                <a:cubicBezTo>
                  <a:pt x="627" y="1370"/>
                  <a:pt x="775" y="1403"/>
                  <a:pt x="985" y="1348"/>
                </a:cubicBezTo>
                <a:cubicBezTo>
                  <a:pt x="1195" y="1293"/>
                  <a:pt x="1209" y="54"/>
                  <a:pt x="985" y="27"/>
                </a:cubicBezTo>
                <a:cubicBezTo>
                  <a:pt x="761" y="0"/>
                  <a:pt x="606" y="115"/>
                  <a:pt x="477" y="156"/>
                </a:cubicBezTo>
                <a:cubicBezTo>
                  <a:pt x="348" y="197"/>
                  <a:pt x="280" y="207"/>
                  <a:pt x="212" y="271"/>
                </a:cubicBezTo>
                <a:cubicBezTo>
                  <a:pt x="144" y="335"/>
                  <a:pt x="117" y="456"/>
                  <a:pt x="84" y="528"/>
                </a:cubicBezTo>
                <a:close/>
              </a:path>
            </a:pathLst>
          </a:custGeom>
          <a:gradFill rotWithShape="1">
            <a:gsLst>
              <a:gs pos="0">
                <a:srgbClr val="00CCFF"/>
              </a:gs>
              <a:gs pos="100000">
                <a:srgbClr val="FFFFFF"/>
              </a:gs>
            </a:gsLst>
            <a:lin ang="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sp>
        <p:nvSpPr>
          <p:cNvPr id="92167" name="Rectangle 3"/>
          <p:cNvSpPr>
            <a:spLocks noGrp="1" noChangeArrowheads="1"/>
          </p:cNvSpPr>
          <p:nvPr>
            <p:ph type="title"/>
          </p:nvPr>
        </p:nvSpPr>
        <p:spPr>
          <a:xfrm>
            <a:off x="323850" y="0"/>
            <a:ext cx="8693150" cy="942975"/>
          </a:xfrm>
        </p:spPr>
        <p:txBody>
          <a:bodyPr/>
          <a:lstStyle/>
          <a:p>
            <a:pPr>
              <a:defRPr/>
            </a:pPr>
            <a:r>
              <a:rPr lang="en-US" sz="3200" dirty="0">
                <a:latin typeface="+mn-lt"/>
                <a:cs typeface="+mj-cs"/>
              </a:rPr>
              <a:t>A </a:t>
            </a:r>
            <a:r>
              <a:rPr lang="en-US" altLang="zh-CN" sz="3200" dirty="0">
                <a:latin typeface="+mn-lt"/>
                <a:cs typeface="+mj-cs"/>
              </a:rPr>
              <a:t>D</a:t>
            </a:r>
            <a:r>
              <a:rPr lang="en-US" sz="3200" dirty="0">
                <a:latin typeface="+mn-lt"/>
                <a:cs typeface="+mj-cs"/>
              </a:rPr>
              <a:t>ay in the </a:t>
            </a:r>
            <a:r>
              <a:rPr lang="en-US" altLang="zh-CN" sz="3200" dirty="0">
                <a:latin typeface="+mn-lt"/>
                <a:cs typeface="+mj-cs"/>
              </a:rPr>
              <a:t>L</a:t>
            </a:r>
            <a:r>
              <a:rPr lang="en-US" sz="3200" dirty="0">
                <a:latin typeface="+mn-lt"/>
                <a:cs typeface="+mj-cs"/>
              </a:rPr>
              <a:t>ife…TCP </a:t>
            </a:r>
            <a:r>
              <a:rPr lang="en-US" altLang="zh-CN" sz="3200" dirty="0">
                <a:latin typeface="+mn-lt"/>
                <a:cs typeface="+mj-cs"/>
              </a:rPr>
              <a:t>C</a:t>
            </a:r>
            <a:r>
              <a:rPr lang="en-US" sz="3200" dirty="0">
                <a:latin typeface="+mn-lt"/>
                <a:cs typeface="+mj-cs"/>
              </a:rPr>
              <a:t>onnection </a:t>
            </a:r>
            <a:r>
              <a:rPr lang="en-US" altLang="zh-CN" sz="3200" dirty="0">
                <a:latin typeface="+mn-lt"/>
                <a:cs typeface="+mj-cs"/>
              </a:rPr>
              <a:t>C</a:t>
            </a:r>
            <a:r>
              <a:rPr lang="en-US" sz="3200" dirty="0">
                <a:latin typeface="+mn-lt"/>
                <a:cs typeface="+mj-cs"/>
              </a:rPr>
              <a:t>arrying HTTP</a:t>
            </a:r>
          </a:p>
        </p:txBody>
      </p:sp>
      <p:grpSp>
        <p:nvGrpSpPr>
          <p:cNvPr id="706603" name="Group 43"/>
          <p:cNvGrpSpPr>
            <a:grpSpLocks/>
          </p:cNvGrpSpPr>
          <p:nvPr/>
        </p:nvGrpSpPr>
        <p:grpSpPr bwMode="auto">
          <a:xfrm>
            <a:off x="1195388" y="1081088"/>
            <a:ext cx="976312" cy="1460500"/>
            <a:chOff x="651" y="681"/>
            <a:chExt cx="615" cy="920"/>
          </a:xfrm>
        </p:grpSpPr>
        <p:sp>
          <p:nvSpPr>
            <p:cNvPr id="215259" name="Freeform 44"/>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nvGrpSpPr>
            <p:cNvPr id="215260" name="Group 45"/>
            <p:cNvGrpSpPr>
              <a:grpSpLocks/>
            </p:cNvGrpSpPr>
            <p:nvPr/>
          </p:nvGrpSpPr>
          <p:grpSpPr bwMode="auto">
            <a:xfrm>
              <a:off x="651" y="681"/>
              <a:ext cx="500" cy="828"/>
              <a:chOff x="569" y="2954"/>
              <a:chExt cx="500" cy="828"/>
            </a:xfrm>
          </p:grpSpPr>
          <p:sp>
            <p:nvSpPr>
              <p:cNvPr id="92382" name="Rectangle 46"/>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83" name="Text Box 47"/>
              <p:cNvSpPr txBox="1">
                <a:spLocks noChangeArrowheads="1"/>
              </p:cNvSpPr>
              <p:nvPr/>
            </p:nvSpPr>
            <p:spPr bwMode="auto">
              <a:xfrm>
                <a:off x="607" y="2954"/>
                <a:ext cx="449"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solidFill>
                      <a:srgbClr val="000000"/>
                    </a:solidFill>
                    <a:latin typeface="Arial" charset="0"/>
                    <a:cs typeface="+mn-cs"/>
                  </a:rPr>
                  <a:t>HTTP</a:t>
                </a:r>
              </a:p>
              <a:p>
                <a:pPr algn="ctr">
                  <a:defRPr/>
                </a:pPr>
                <a:r>
                  <a:rPr lang="en-US" sz="1600" i="0" dirty="0">
                    <a:solidFill>
                      <a:srgbClr val="000000"/>
                    </a:solidFill>
                    <a:latin typeface="Arial" charset="0"/>
                    <a:cs typeface="+mn-cs"/>
                  </a:rPr>
                  <a:t>TCP</a:t>
                </a:r>
              </a:p>
              <a:p>
                <a:pPr algn="ctr">
                  <a:defRPr/>
                </a:pPr>
                <a:r>
                  <a:rPr lang="en-US" sz="1600" i="0" dirty="0">
                    <a:solidFill>
                      <a:srgbClr val="000000"/>
                    </a:solidFill>
                    <a:latin typeface="Arial" charset="0"/>
                    <a:cs typeface="+mn-cs"/>
                  </a:rPr>
                  <a:t>IP</a:t>
                </a:r>
              </a:p>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92384" name="Line 48"/>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2385" name="Line 49"/>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2386" name="Line 50"/>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2387" name="Line 51"/>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6885" name="Group 325"/>
          <p:cNvGrpSpPr>
            <a:grpSpLocks/>
          </p:cNvGrpSpPr>
          <p:nvPr/>
        </p:nvGrpSpPr>
        <p:grpSpPr bwMode="auto">
          <a:xfrm>
            <a:off x="442913" y="1054100"/>
            <a:ext cx="515937" cy="333375"/>
            <a:chOff x="328" y="678"/>
            <a:chExt cx="325" cy="210"/>
          </a:xfrm>
        </p:grpSpPr>
        <p:grpSp>
          <p:nvGrpSpPr>
            <p:cNvPr id="215255" name="Group 52"/>
            <p:cNvGrpSpPr>
              <a:grpSpLocks/>
            </p:cNvGrpSpPr>
            <p:nvPr/>
          </p:nvGrpSpPr>
          <p:grpSpPr bwMode="auto">
            <a:xfrm>
              <a:off x="328" y="693"/>
              <a:ext cx="325" cy="154"/>
              <a:chOff x="844" y="3337"/>
              <a:chExt cx="325" cy="154"/>
            </a:xfrm>
          </p:grpSpPr>
          <p:sp>
            <p:nvSpPr>
              <p:cNvPr id="92378" name="Rectangle 5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79" name="Text Box 54"/>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sp>
          <p:nvSpPr>
            <p:cNvPr id="92377" name="AutoShape 85"/>
            <p:cNvSpPr>
              <a:spLocks noChangeArrowheads="1"/>
            </p:cNvSpPr>
            <p:nvPr/>
          </p:nvSpPr>
          <p:spPr bwMode="auto">
            <a:xfrm>
              <a:off x="396" y="678"/>
              <a:ext cx="240" cy="210"/>
            </a:xfrm>
            <a:prstGeom prst="downArrow">
              <a:avLst>
                <a:gd name="adj1" fmla="val 49167"/>
                <a:gd name="adj2" fmla="val 24292"/>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706660" name="Rectangle 100"/>
          <p:cNvSpPr>
            <a:spLocks noChangeArrowheads="1"/>
          </p:cNvSpPr>
          <p:nvPr/>
        </p:nvSpPr>
        <p:spPr bwMode="auto">
          <a:xfrm>
            <a:off x="5208588" y="3168650"/>
            <a:ext cx="3441700" cy="9509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i="0" dirty="0">
                <a:solidFill>
                  <a:srgbClr val="000000"/>
                </a:solidFill>
                <a:latin typeface="Gill Sans MT" charset="0"/>
                <a:cs typeface="+mn-cs"/>
              </a:rPr>
              <a:t>to send HTTP request, client first opens </a:t>
            </a:r>
            <a:r>
              <a:rPr lang="en-US" sz="2000" dirty="0">
                <a:solidFill>
                  <a:srgbClr val="C00000"/>
                </a:solidFill>
                <a:latin typeface="Gill Sans MT" charset="0"/>
                <a:cs typeface="+mn-cs"/>
              </a:rPr>
              <a:t>TCP socket</a:t>
            </a:r>
            <a:r>
              <a:rPr lang="en-US" sz="2000" i="0" dirty="0">
                <a:solidFill>
                  <a:srgbClr val="000000"/>
                </a:solidFill>
                <a:latin typeface="Gill Sans MT" charset="0"/>
                <a:cs typeface="+mn-cs"/>
              </a:rPr>
              <a:t> to web server</a:t>
            </a:r>
          </a:p>
        </p:txBody>
      </p:sp>
      <p:sp>
        <p:nvSpPr>
          <p:cNvPr id="706661" name="Rectangle 101"/>
          <p:cNvSpPr>
            <a:spLocks noChangeArrowheads="1"/>
          </p:cNvSpPr>
          <p:nvPr/>
        </p:nvSpPr>
        <p:spPr bwMode="auto">
          <a:xfrm>
            <a:off x="5186363" y="4054475"/>
            <a:ext cx="3778250" cy="9858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i="0" dirty="0">
                <a:solidFill>
                  <a:srgbClr val="000000"/>
                </a:solidFill>
                <a:latin typeface="Gill Sans MT" charset="0"/>
                <a:cs typeface="+mn-cs"/>
              </a:rPr>
              <a:t>TCP </a:t>
            </a:r>
            <a:r>
              <a:rPr lang="en-US" sz="2000" dirty="0">
                <a:solidFill>
                  <a:srgbClr val="C00000"/>
                </a:solidFill>
                <a:latin typeface="Gill Sans MT" charset="0"/>
                <a:cs typeface="+mn-cs"/>
              </a:rPr>
              <a:t>SYN segment</a:t>
            </a:r>
            <a:r>
              <a:rPr lang="en-US" sz="2000" i="0" dirty="0">
                <a:solidFill>
                  <a:srgbClr val="C00000"/>
                </a:solidFill>
                <a:latin typeface="Gill Sans MT" charset="0"/>
                <a:cs typeface="+mn-cs"/>
              </a:rPr>
              <a:t> </a:t>
            </a:r>
            <a:r>
              <a:rPr lang="en-US" sz="2000" i="0" dirty="0">
                <a:solidFill>
                  <a:srgbClr val="000000"/>
                </a:solidFill>
                <a:latin typeface="Gill Sans MT" charset="0"/>
                <a:cs typeface="+mn-cs"/>
              </a:rPr>
              <a:t>(step 1 in 3-way handshake) </a:t>
            </a:r>
            <a:r>
              <a:rPr lang="en-US" sz="2000" dirty="0">
                <a:solidFill>
                  <a:srgbClr val="000000"/>
                </a:solidFill>
                <a:latin typeface="Gill Sans MT" charset="0"/>
                <a:cs typeface="+mn-cs"/>
              </a:rPr>
              <a:t>inter-domain routed</a:t>
            </a:r>
            <a:r>
              <a:rPr lang="en-US" sz="2000" i="0" dirty="0">
                <a:solidFill>
                  <a:srgbClr val="000000"/>
                </a:solidFill>
                <a:latin typeface="Gill Sans MT" charset="0"/>
                <a:cs typeface="+mn-cs"/>
              </a:rPr>
              <a:t> to web server</a:t>
            </a:r>
          </a:p>
        </p:txBody>
      </p:sp>
      <p:sp>
        <p:nvSpPr>
          <p:cNvPr id="706662" name="Rectangle 102"/>
          <p:cNvSpPr>
            <a:spLocks noChangeArrowheads="1"/>
          </p:cNvSpPr>
          <p:nvPr/>
        </p:nvSpPr>
        <p:spPr bwMode="auto">
          <a:xfrm>
            <a:off x="5189538" y="5892800"/>
            <a:ext cx="4068762" cy="536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i="0" dirty="0">
                <a:solidFill>
                  <a:srgbClr val="000000"/>
                </a:solidFill>
                <a:latin typeface="Gill Sans MT" charset="0"/>
                <a:cs typeface="+mn-cs"/>
              </a:rPr>
              <a:t>TCP </a:t>
            </a:r>
            <a:r>
              <a:rPr lang="en-US" sz="2000" dirty="0">
                <a:solidFill>
                  <a:srgbClr val="C00000"/>
                </a:solidFill>
                <a:latin typeface="Gill Sans MT" charset="0"/>
                <a:cs typeface="+mn-cs"/>
              </a:rPr>
              <a:t>connection established!</a:t>
            </a:r>
          </a:p>
        </p:txBody>
      </p:sp>
      <p:grpSp>
        <p:nvGrpSpPr>
          <p:cNvPr id="215052" name="Group 166"/>
          <p:cNvGrpSpPr>
            <a:grpSpLocks/>
          </p:cNvGrpSpPr>
          <p:nvPr/>
        </p:nvGrpSpPr>
        <p:grpSpPr bwMode="auto">
          <a:xfrm>
            <a:off x="3795713" y="2409825"/>
            <a:ext cx="1576387" cy="1287463"/>
            <a:chOff x="3228" y="1776"/>
            <a:chExt cx="252" cy="96"/>
          </a:xfrm>
        </p:grpSpPr>
        <p:sp>
          <p:nvSpPr>
            <p:cNvPr id="215253" name="Line 16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5254" name="Line 16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15053" name="Group 167"/>
          <p:cNvGrpSpPr>
            <a:grpSpLocks/>
          </p:cNvGrpSpPr>
          <p:nvPr/>
        </p:nvGrpSpPr>
        <p:grpSpPr bwMode="auto">
          <a:xfrm flipH="1">
            <a:off x="5600700" y="2424113"/>
            <a:ext cx="400050" cy="152400"/>
            <a:chOff x="3228" y="1776"/>
            <a:chExt cx="252" cy="96"/>
          </a:xfrm>
        </p:grpSpPr>
        <p:sp>
          <p:nvSpPr>
            <p:cNvPr id="215251" name="Line 16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5252" name="Line 16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15054" name="Group 170"/>
          <p:cNvGrpSpPr>
            <a:grpSpLocks/>
          </p:cNvGrpSpPr>
          <p:nvPr/>
        </p:nvGrpSpPr>
        <p:grpSpPr bwMode="auto">
          <a:xfrm flipH="1" flipV="1">
            <a:off x="5753100" y="1900238"/>
            <a:ext cx="400050" cy="152400"/>
            <a:chOff x="3228" y="1776"/>
            <a:chExt cx="252" cy="96"/>
          </a:xfrm>
        </p:grpSpPr>
        <p:sp>
          <p:nvSpPr>
            <p:cNvPr id="215249" name="Line 17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5250" name="Line 17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15055" name="Group 110"/>
          <p:cNvGrpSpPr>
            <a:grpSpLocks/>
          </p:cNvGrpSpPr>
          <p:nvPr/>
        </p:nvGrpSpPr>
        <p:grpSpPr bwMode="auto">
          <a:xfrm>
            <a:off x="3057525" y="5273675"/>
            <a:ext cx="757238" cy="379413"/>
            <a:chOff x="2466" y="2026"/>
            <a:chExt cx="477" cy="282"/>
          </a:xfrm>
        </p:grpSpPr>
        <p:sp>
          <p:nvSpPr>
            <p:cNvPr id="215235"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5236"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5237"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5238"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5239" name="Group 115"/>
            <p:cNvGrpSpPr>
              <a:grpSpLocks/>
            </p:cNvGrpSpPr>
            <p:nvPr/>
          </p:nvGrpSpPr>
          <p:grpSpPr bwMode="auto">
            <a:xfrm>
              <a:off x="2581" y="2061"/>
              <a:ext cx="236" cy="94"/>
              <a:chOff x="2848" y="848"/>
              <a:chExt cx="140" cy="98"/>
            </a:xfrm>
          </p:grpSpPr>
          <p:sp>
            <p:nvSpPr>
              <p:cNvPr id="215246"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5247"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5248"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15240" name="Group 119"/>
            <p:cNvGrpSpPr>
              <a:grpSpLocks/>
            </p:cNvGrpSpPr>
            <p:nvPr/>
          </p:nvGrpSpPr>
          <p:grpSpPr bwMode="auto">
            <a:xfrm flipV="1">
              <a:off x="2581" y="2060"/>
              <a:ext cx="236" cy="94"/>
              <a:chOff x="2848" y="848"/>
              <a:chExt cx="140" cy="98"/>
            </a:xfrm>
          </p:grpSpPr>
          <p:sp>
            <p:nvSpPr>
              <p:cNvPr id="215243"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5244"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5245"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15241"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5242"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15056" name="Line 136"/>
          <p:cNvSpPr>
            <a:spLocks noChangeShapeType="1"/>
          </p:cNvSpPr>
          <p:nvPr/>
        </p:nvSpPr>
        <p:spPr bwMode="auto">
          <a:xfrm flipV="1">
            <a:off x="2543175" y="5443538"/>
            <a:ext cx="490538" cy="1587"/>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5057" name="Text Box 137"/>
          <p:cNvSpPr txBox="1">
            <a:spLocks noChangeArrowheads="1"/>
          </p:cNvSpPr>
          <p:nvPr/>
        </p:nvSpPr>
        <p:spPr bwMode="auto">
          <a:xfrm>
            <a:off x="1003300" y="5835650"/>
            <a:ext cx="159543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64.233.169.105</a:t>
            </a:r>
          </a:p>
        </p:txBody>
      </p:sp>
      <p:sp>
        <p:nvSpPr>
          <p:cNvPr id="215058" name="Text Box 138"/>
          <p:cNvSpPr txBox="1">
            <a:spLocks noChangeArrowheads="1"/>
          </p:cNvSpPr>
          <p:nvPr/>
        </p:nvSpPr>
        <p:spPr bwMode="auto">
          <a:xfrm>
            <a:off x="971550" y="5541963"/>
            <a:ext cx="117792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web server</a:t>
            </a:r>
          </a:p>
        </p:txBody>
      </p:sp>
      <p:grpSp>
        <p:nvGrpSpPr>
          <p:cNvPr id="215059" name="Group 194"/>
          <p:cNvGrpSpPr>
            <a:grpSpLocks/>
          </p:cNvGrpSpPr>
          <p:nvPr/>
        </p:nvGrpSpPr>
        <p:grpSpPr bwMode="auto">
          <a:xfrm>
            <a:off x="2970213" y="5649913"/>
            <a:ext cx="295275" cy="114300"/>
            <a:chOff x="3228" y="1776"/>
            <a:chExt cx="252" cy="96"/>
          </a:xfrm>
        </p:grpSpPr>
        <p:sp>
          <p:nvSpPr>
            <p:cNvPr id="215233" name="Line 195"/>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5234" name="Line 196"/>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15060" name="Group 197"/>
          <p:cNvGrpSpPr>
            <a:grpSpLocks/>
          </p:cNvGrpSpPr>
          <p:nvPr/>
        </p:nvGrpSpPr>
        <p:grpSpPr bwMode="auto">
          <a:xfrm flipH="1">
            <a:off x="3608388" y="5649913"/>
            <a:ext cx="295275" cy="114300"/>
            <a:chOff x="3228" y="1776"/>
            <a:chExt cx="252" cy="96"/>
          </a:xfrm>
        </p:grpSpPr>
        <p:sp>
          <p:nvSpPr>
            <p:cNvPr id="215231" name="Line 19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5232" name="Line 19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15061" name="Group 200"/>
          <p:cNvGrpSpPr>
            <a:grpSpLocks/>
          </p:cNvGrpSpPr>
          <p:nvPr/>
        </p:nvGrpSpPr>
        <p:grpSpPr bwMode="auto">
          <a:xfrm flipH="1" flipV="1">
            <a:off x="3813175" y="5354638"/>
            <a:ext cx="295275" cy="114300"/>
            <a:chOff x="3228" y="1776"/>
            <a:chExt cx="252" cy="96"/>
          </a:xfrm>
        </p:grpSpPr>
        <p:sp>
          <p:nvSpPr>
            <p:cNvPr id="215229" name="Line 20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5230" name="Line 20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sp>
        <p:nvSpPr>
          <p:cNvPr id="92183" name="Line 290"/>
          <p:cNvSpPr>
            <a:spLocks noChangeShapeType="1"/>
          </p:cNvSpPr>
          <p:nvPr/>
        </p:nvSpPr>
        <p:spPr bwMode="auto">
          <a:xfrm flipH="1">
            <a:off x="3594100" y="2432050"/>
            <a:ext cx="1882775" cy="28924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706874" name="Group 314"/>
          <p:cNvGrpSpPr>
            <a:grpSpLocks/>
          </p:cNvGrpSpPr>
          <p:nvPr/>
        </p:nvGrpSpPr>
        <p:grpSpPr bwMode="auto">
          <a:xfrm>
            <a:off x="79375" y="1900238"/>
            <a:ext cx="1081088" cy="244475"/>
            <a:chOff x="410" y="1508"/>
            <a:chExt cx="681" cy="154"/>
          </a:xfrm>
        </p:grpSpPr>
        <p:sp>
          <p:nvSpPr>
            <p:cNvPr id="92341" name="Rectangle 99"/>
            <p:cNvSpPr>
              <a:spLocks noChangeArrowheads="1"/>
            </p:cNvSpPr>
            <p:nvPr/>
          </p:nvSpPr>
          <p:spPr bwMode="auto">
            <a:xfrm>
              <a:off x="410" y="1511"/>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42" name="Rectangle 95"/>
            <p:cNvSpPr>
              <a:spLocks noChangeArrowheads="1"/>
            </p:cNvSpPr>
            <p:nvPr/>
          </p:nvSpPr>
          <p:spPr bwMode="auto">
            <a:xfrm>
              <a:off x="538" y="1536"/>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43" name="Rectangle 96"/>
            <p:cNvSpPr>
              <a:spLocks noChangeArrowheads="1"/>
            </p:cNvSpPr>
            <p:nvPr/>
          </p:nvSpPr>
          <p:spPr bwMode="auto">
            <a:xfrm>
              <a:off x="529" y="1525"/>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44" name="Rectangle 97"/>
            <p:cNvSpPr>
              <a:spLocks noChangeArrowheads="1"/>
            </p:cNvSpPr>
            <p:nvPr/>
          </p:nvSpPr>
          <p:spPr bwMode="auto">
            <a:xfrm>
              <a:off x="423" y="1527"/>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45" name="Rectangle 98"/>
            <p:cNvSpPr>
              <a:spLocks noChangeArrowheads="1"/>
            </p:cNvSpPr>
            <p:nvPr/>
          </p:nvSpPr>
          <p:spPr bwMode="auto">
            <a:xfrm>
              <a:off x="1021" y="1526"/>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225" name="Group 310"/>
            <p:cNvGrpSpPr>
              <a:grpSpLocks/>
            </p:cNvGrpSpPr>
            <p:nvPr/>
          </p:nvGrpSpPr>
          <p:grpSpPr bwMode="auto">
            <a:xfrm>
              <a:off x="647" y="1508"/>
              <a:ext cx="354" cy="154"/>
              <a:chOff x="290" y="875"/>
              <a:chExt cx="354" cy="154"/>
            </a:xfrm>
          </p:grpSpPr>
          <p:sp>
            <p:nvSpPr>
              <p:cNvPr id="92347" name="Rectangle 311"/>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48" name="Rectangle 312"/>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49" name="Text Box 313"/>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t>
                </a:r>
              </a:p>
            </p:txBody>
          </p:sp>
        </p:grpSp>
      </p:grpSp>
      <p:grpSp>
        <p:nvGrpSpPr>
          <p:cNvPr id="706886" name="Group 326"/>
          <p:cNvGrpSpPr>
            <a:grpSpLocks/>
          </p:cNvGrpSpPr>
          <p:nvPr/>
        </p:nvGrpSpPr>
        <p:grpSpPr bwMode="auto">
          <a:xfrm>
            <a:off x="307975" y="4241800"/>
            <a:ext cx="1081088" cy="782638"/>
            <a:chOff x="59" y="863"/>
            <a:chExt cx="681" cy="493"/>
          </a:xfrm>
        </p:grpSpPr>
        <p:grpSp>
          <p:nvGrpSpPr>
            <p:cNvPr id="215199" name="Group 68"/>
            <p:cNvGrpSpPr>
              <a:grpSpLocks/>
            </p:cNvGrpSpPr>
            <p:nvPr/>
          </p:nvGrpSpPr>
          <p:grpSpPr bwMode="auto">
            <a:xfrm>
              <a:off x="177" y="1042"/>
              <a:ext cx="480" cy="112"/>
              <a:chOff x="627" y="3377"/>
              <a:chExt cx="480" cy="112"/>
            </a:xfrm>
          </p:grpSpPr>
          <p:sp>
            <p:nvSpPr>
              <p:cNvPr id="92339" name="Rectangle 69"/>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40" name="Rectangle 70"/>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5200" name="Group 301"/>
            <p:cNvGrpSpPr>
              <a:grpSpLocks/>
            </p:cNvGrpSpPr>
            <p:nvPr/>
          </p:nvGrpSpPr>
          <p:grpSpPr bwMode="auto">
            <a:xfrm>
              <a:off x="290" y="863"/>
              <a:ext cx="354" cy="154"/>
              <a:chOff x="290" y="875"/>
              <a:chExt cx="354" cy="154"/>
            </a:xfrm>
          </p:grpSpPr>
          <p:sp>
            <p:nvSpPr>
              <p:cNvPr id="92336" name="Rectangle 59"/>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37" name="Rectangle 60"/>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38" name="Text Box 297"/>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t>
                </a:r>
              </a:p>
            </p:txBody>
          </p:sp>
        </p:grpSp>
        <p:grpSp>
          <p:nvGrpSpPr>
            <p:cNvPr id="215201" name="Group 302"/>
            <p:cNvGrpSpPr>
              <a:grpSpLocks/>
            </p:cNvGrpSpPr>
            <p:nvPr/>
          </p:nvGrpSpPr>
          <p:grpSpPr bwMode="auto">
            <a:xfrm>
              <a:off x="284" y="1022"/>
              <a:ext cx="354" cy="154"/>
              <a:chOff x="290" y="875"/>
              <a:chExt cx="354" cy="154"/>
            </a:xfrm>
          </p:grpSpPr>
          <p:sp>
            <p:nvSpPr>
              <p:cNvPr id="92333" name="Rectangle 303"/>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34" name="Rectangle 304"/>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35" name="Text Box 305"/>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t>
                </a:r>
              </a:p>
            </p:txBody>
          </p:sp>
        </p:grpSp>
        <p:grpSp>
          <p:nvGrpSpPr>
            <p:cNvPr id="215202" name="Group 315"/>
            <p:cNvGrpSpPr>
              <a:grpSpLocks/>
            </p:cNvGrpSpPr>
            <p:nvPr/>
          </p:nvGrpSpPr>
          <p:grpSpPr bwMode="auto">
            <a:xfrm>
              <a:off x="59" y="1202"/>
              <a:ext cx="681" cy="154"/>
              <a:chOff x="410" y="1508"/>
              <a:chExt cx="681" cy="154"/>
            </a:xfrm>
          </p:grpSpPr>
          <p:sp>
            <p:nvSpPr>
              <p:cNvPr id="92324" name="Rectangle 316"/>
              <p:cNvSpPr>
                <a:spLocks noChangeArrowheads="1"/>
              </p:cNvSpPr>
              <p:nvPr/>
            </p:nvSpPr>
            <p:spPr bwMode="auto">
              <a:xfrm>
                <a:off x="410" y="1511"/>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25" name="Rectangle 317"/>
              <p:cNvSpPr>
                <a:spLocks noChangeArrowheads="1"/>
              </p:cNvSpPr>
              <p:nvPr/>
            </p:nvSpPr>
            <p:spPr bwMode="auto">
              <a:xfrm>
                <a:off x="538" y="1536"/>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26" name="Rectangle 318"/>
              <p:cNvSpPr>
                <a:spLocks noChangeArrowheads="1"/>
              </p:cNvSpPr>
              <p:nvPr/>
            </p:nvSpPr>
            <p:spPr bwMode="auto">
              <a:xfrm>
                <a:off x="529" y="1525"/>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27" name="Rectangle 319"/>
              <p:cNvSpPr>
                <a:spLocks noChangeArrowheads="1"/>
              </p:cNvSpPr>
              <p:nvPr/>
            </p:nvSpPr>
            <p:spPr bwMode="auto">
              <a:xfrm>
                <a:off x="423" y="1527"/>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28" name="Rectangle 320"/>
              <p:cNvSpPr>
                <a:spLocks noChangeArrowheads="1"/>
              </p:cNvSpPr>
              <p:nvPr/>
            </p:nvSpPr>
            <p:spPr bwMode="auto">
              <a:xfrm>
                <a:off x="1021" y="1526"/>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208" name="Group 321"/>
              <p:cNvGrpSpPr>
                <a:grpSpLocks/>
              </p:cNvGrpSpPr>
              <p:nvPr/>
            </p:nvGrpSpPr>
            <p:grpSpPr bwMode="auto">
              <a:xfrm>
                <a:off x="647" y="1508"/>
                <a:ext cx="354" cy="154"/>
                <a:chOff x="290" y="875"/>
                <a:chExt cx="354" cy="154"/>
              </a:xfrm>
            </p:grpSpPr>
            <p:sp>
              <p:nvSpPr>
                <p:cNvPr id="92330" name="Rectangle 322"/>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31" name="Rectangle 323"/>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32" name="Text Box 324"/>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t>
                  </a:r>
                </a:p>
              </p:txBody>
            </p:sp>
          </p:grpSp>
        </p:grpSp>
      </p:grpSp>
      <p:grpSp>
        <p:nvGrpSpPr>
          <p:cNvPr id="706896" name="Group 336"/>
          <p:cNvGrpSpPr>
            <a:grpSpLocks/>
          </p:cNvGrpSpPr>
          <p:nvPr/>
        </p:nvGrpSpPr>
        <p:grpSpPr bwMode="auto">
          <a:xfrm>
            <a:off x="1509713" y="3965575"/>
            <a:ext cx="976312" cy="1460500"/>
            <a:chOff x="4000" y="1895"/>
            <a:chExt cx="615" cy="920"/>
          </a:xfrm>
        </p:grpSpPr>
        <p:sp>
          <p:nvSpPr>
            <p:cNvPr id="215191" name="Freeform 328"/>
            <p:cNvSpPr>
              <a:spLocks/>
            </p:cNvSpPr>
            <p:nvPr/>
          </p:nvSpPr>
          <p:spPr bwMode="auto">
            <a:xfrm>
              <a:off x="4011" y="1912"/>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nvGrpSpPr>
            <p:cNvPr id="215192" name="Group 329"/>
            <p:cNvGrpSpPr>
              <a:grpSpLocks/>
            </p:cNvGrpSpPr>
            <p:nvPr/>
          </p:nvGrpSpPr>
          <p:grpSpPr bwMode="auto">
            <a:xfrm>
              <a:off x="4000" y="1895"/>
              <a:ext cx="500" cy="828"/>
              <a:chOff x="569" y="2954"/>
              <a:chExt cx="500" cy="828"/>
            </a:xfrm>
          </p:grpSpPr>
          <p:sp>
            <p:nvSpPr>
              <p:cNvPr id="92314" name="Rectangle 330"/>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15" name="Text Box 331"/>
              <p:cNvSpPr txBox="1">
                <a:spLocks noChangeArrowheads="1"/>
              </p:cNvSpPr>
              <p:nvPr/>
            </p:nvSpPr>
            <p:spPr bwMode="auto">
              <a:xfrm>
                <a:off x="646" y="2954"/>
                <a:ext cx="371"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endParaRPr lang="en-US" sz="1600" i="0" dirty="0">
                  <a:solidFill>
                    <a:srgbClr val="000000"/>
                  </a:solidFill>
                  <a:latin typeface="Arial" charset="0"/>
                  <a:cs typeface="+mn-cs"/>
                </a:endParaRPr>
              </a:p>
              <a:p>
                <a:pPr algn="ctr">
                  <a:defRPr/>
                </a:pPr>
                <a:r>
                  <a:rPr lang="en-US" sz="1600" i="0" dirty="0">
                    <a:solidFill>
                      <a:srgbClr val="000000"/>
                    </a:solidFill>
                    <a:latin typeface="Arial" charset="0"/>
                    <a:cs typeface="+mn-cs"/>
                  </a:rPr>
                  <a:t>TCP</a:t>
                </a:r>
              </a:p>
              <a:p>
                <a:pPr algn="ctr">
                  <a:defRPr/>
                </a:pPr>
                <a:r>
                  <a:rPr lang="en-US" sz="1600" i="0" dirty="0">
                    <a:solidFill>
                      <a:srgbClr val="000000"/>
                    </a:solidFill>
                    <a:latin typeface="Arial" charset="0"/>
                    <a:cs typeface="+mn-cs"/>
                  </a:rPr>
                  <a:t>IP</a:t>
                </a:r>
              </a:p>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92316" name="Line 332"/>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2317" name="Line 333"/>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2318" name="Line 334"/>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2319" name="Line 335"/>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6897" name="Group 337"/>
          <p:cNvGrpSpPr>
            <a:grpSpLocks/>
          </p:cNvGrpSpPr>
          <p:nvPr/>
        </p:nvGrpSpPr>
        <p:grpSpPr bwMode="auto">
          <a:xfrm>
            <a:off x="79375" y="1355725"/>
            <a:ext cx="1081088" cy="782638"/>
            <a:chOff x="59" y="863"/>
            <a:chExt cx="681" cy="493"/>
          </a:xfrm>
        </p:grpSpPr>
        <p:grpSp>
          <p:nvGrpSpPr>
            <p:cNvPr id="215170" name="Group 338"/>
            <p:cNvGrpSpPr>
              <a:grpSpLocks/>
            </p:cNvGrpSpPr>
            <p:nvPr/>
          </p:nvGrpSpPr>
          <p:grpSpPr bwMode="auto">
            <a:xfrm>
              <a:off x="177" y="1042"/>
              <a:ext cx="480" cy="112"/>
              <a:chOff x="627" y="3377"/>
              <a:chExt cx="480" cy="112"/>
            </a:xfrm>
          </p:grpSpPr>
          <p:sp>
            <p:nvSpPr>
              <p:cNvPr id="92310" name="Rectangle 339"/>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11" name="Rectangle 340"/>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5171" name="Group 341"/>
            <p:cNvGrpSpPr>
              <a:grpSpLocks/>
            </p:cNvGrpSpPr>
            <p:nvPr/>
          </p:nvGrpSpPr>
          <p:grpSpPr bwMode="auto">
            <a:xfrm>
              <a:off x="290" y="863"/>
              <a:ext cx="354" cy="154"/>
              <a:chOff x="290" y="875"/>
              <a:chExt cx="354" cy="154"/>
            </a:xfrm>
          </p:grpSpPr>
          <p:sp>
            <p:nvSpPr>
              <p:cNvPr id="92307" name="Rectangle 342"/>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08" name="Rectangle 343"/>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09" name="Text Box 344"/>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t>
                </a:r>
              </a:p>
            </p:txBody>
          </p:sp>
        </p:grpSp>
        <p:grpSp>
          <p:nvGrpSpPr>
            <p:cNvPr id="215172" name="Group 345"/>
            <p:cNvGrpSpPr>
              <a:grpSpLocks/>
            </p:cNvGrpSpPr>
            <p:nvPr/>
          </p:nvGrpSpPr>
          <p:grpSpPr bwMode="auto">
            <a:xfrm>
              <a:off x="284" y="1022"/>
              <a:ext cx="354" cy="154"/>
              <a:chOff x="290" y="875"/>
              <a:chExt cx="354" cy="154"/>
            </a:xfrm>
          </p:grpSpPr>
          <p:sp>
            <p:nvSpPr>
              <p:cNvPr id="92304" name="Rectangle 346"/>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05" name="Rectangle 347"/>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06" name="Text Box 348"/>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t>
                </a:r>
              </a:p>
            </p:txBody>
          </p:sp>
        </p:grpSp>
        <p:grpSp>
          <p:nvGrpSpPr>
            <p:cNvPr id="215173" name="Group 349"/>
            <p:cNvGrpSpPr>
              <a:grpSpLocks/>
            </p:cNvGrpSpPr>
            <p:nvPr/>
          </p:nvGrpSpPr>
          <p:grpSpPr bwMode="auto">
            <a:xfrm>
              <a:off x="59" y="1202"/>
              <a:ext cx="681" cy="154"/>
              <a:chOff x="410" y="1508"/>
              <a:chExt cx="681" cy="154"/>
            </a:xfrm>
          </p:grpSpPr>
          <p:sp>
            <p:nvSpPr>
              <p:cNvPr id="92295" name="Rectangle 350"/>
              <p:cNvSpPr>
                <a:spLocks noChangeArrowheads="1"/>
              </p:cNvSpPr>
              <p:nvPr/>
            </p:nvSpPr>
            <p:spPr bwMode="auto">
              <a:xfrm>
                <a:off x="410" y="1511"/>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96" name="Rectangle 351"/>
              <p:cNvSpPr>
                <a:spLocks noChangeArrowheads="1"/>
              </p:cNvSpPr>
              <p:nvPr/>
            </p:nvSpPr>
            <p:spPr bwMode="auto">
              <a:xfrm>
                <a:off x="538" y="1536"/>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97" name="Rectangle 352"/>
              <p:cNvSpPr>
                <a:spLocks noChangeArrowheads="1"/>
              </p:cNvSpPr>
              <p:nvPr/>
            </p:nvSpPr>
            <p:spPr bwMode="auto">
              <a:xfrm>
                <a:off x="529" y="1525"/>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98" name="Rectangle 353"/>
              <p:cNvSpPr>
                <a:spLocks noChangeArrowheads="1"/>
              </p:cNvSpPr>
              <p:nvPr/>
            </p:nvSpPr>
            <p:spPr bwMode="auto">
              <a:xfrm>
                <a:off x="423" y="1527"/>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99" name="Rectangle 354"/>
              <p:cNvSpPr>
                <a:spLocks noChangeArrowheads="1"/>
              </p:cNvSpPr>
              <p:nvPr/>
            </p:nvSpPr>
            <p:spPr bwMode="auto">
              <a:xfrm>
                <a:off x="1021" y="1526"/>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179" name="Group 355"/>
              <p:cNvGrpSpPr>
                <a:grpSpLocks/>
              </p:cNvGrpSpPr>
              <p:nvPr/>
            </p:nvGrpSpPr>
            <p:grpSpPr bwMode="auto">
              <a:xfrm>
                <a:off x="647" y="1508"/>
                <a:ext cx="354" cy="154"/>
                <a:chOff x="290" y="875"/>
                <a:chExt cx="354" cy="154"/>
              </a:xfrm>
            </p:grpSpPr>
            <p:sp>
              <p:nvSpPr>
                <p:cNvPr id="92301" name="Rectangle 356"/>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02" name="Rectangle 357"/>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303" name="Text Box 358"/>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t>
                  </a:r>
                </a:p>
              </p:txBody>
            </p:sp>
          </p:grpSp>
        </p:grpSp>
      </p:grpSp>
      <p:sp>
        <p:nvSpPr>
          <p:cNvPr id="92188" name="Rectangle 359"/>
          <p:cNvSpPr>
            <a:spLocks noChangeArrowheads="1"/>
          </p:cNvSpPr>
          <p:nvPr/>
        </p:nvSpPr>
        <p:spPr bwMode="auto">
          <a:xfrm>
            <a:off x="979488" y="4452938"/>
            <a:ext cx="18415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endParaRPr lang="en-US" sz="1000" i="0" dirty="0">
              <a:solidFill>
                <a:srgbClr val="000000"/>
              </a:solidFill>
              <a:latin typeface="Arial" charset="0"/>
              <a:cs typeface="+mn-cs"/>
            </a:endParaRPr>
          </a:p>
        </p:txBody>
      </p:sp>
      <p:grpSp>
        <p:nvGrpSpPr>
          <p:cNvPr id="706951" name="Group 391"/>
          <p:cNvGrpSpPr>
            <a:grpSpLocks/>
          </p:cNvGrpSpPr>
          <p:nvPr/>
        </p:nvGrpSpPr>
        <p:grpSpPr bwMode="auto">
          <a:xfrm>
            <a:off x="306388" y="4241800"/>
            <a:ext cx="1081087" cy="782638"/>
            <a:chOff x="2675" y="3676"/>
            <a:chExt cx="681" cy="493"/>
          </a:xfrm>
        </p:grpSpPr>
        <p:grpSp>
          <p:nvGrpSpPr>
            <p:cNvPr id="215150" name="Group 361"/>
            <p:cNvGrpSpPr>
              <a:grpSpLocks/>
            </p:cNvGrpSpPr>
            <p:nvPr/>
          </p:nvGrpSpPr>
          <p:grpSpPr bwMode="auto">
            <a:xfrm>
              <a:off x="2793" y="3855"/>
              <a:ext cx="480" cy="112"/>
              <a:chOff x="627" y="3377"/>
              <a:chExt cx="480" cy="112"/>
            </a:xfrm>
          </p:grpSpPr>
          <p:sp>
            <p:nvSpPr>
              <p:cNvPr id="92289" name="Rectangle 362"/>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90" name="Rectangle 363"/>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5151" name="Group 382"/>
            <p:cNvGrpSpPr>
              <a:grpSpLocks/>
            </p:cNvGrpSpPr>
            <p:nvPr/>
          </p:nvGrpSpPr>
          <p:grpSpPr bwMode="auto">
            <a:xfrm>
              <a:off x="2855" y="3676"/>
              <a:ext cx="444" cy="154"/>
              <a:chOff x="2717" y="3676"/>
              <a:chExt cx="444" cy="154"/>
            </a:xfrm>
          </p:grpSpPr>
          <p:sp>
            <p:nvSpPr>
              <p:cNvPr id="92286" name="Rectangle 365"/>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87" name="Rectangle 366"/>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88" name="Text Box 367"/>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SYNACK</a:t>
                </a:r>
              </a:p>
            </p:txBody>
          </p:sp>
        </p:grpSp>
        <p:sp>
          <p:nvSpPr>
            <p:cNvPr id="92273" name="Rectangle 373"/>
            <p:cNvSpPr>
              <a:spLocks noChangeArrowheads="1"/>
            </p:cNvSpPr>
            <p:nvPr/>
          </p:nvSpPr>
          <p:spPr bwMode="auto">
            <a:xfrm>
              <a:off x="2675" y="4018"/>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74" name="Rectangle 374"/>
            <p:cNvSpPr>
              <a:spLocks noChangeArrowheads="1"/>
            </p:cNvSpPr>
            <p:nvPr/>
          </p:nvSpPr>
          <p:spPr bwMode="auto">
            <a:xfrm>
              <a:off x="2803" y="4043"/>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75" name="Rectangle 375"/>
            <p:cNvSpPr>
              <a:spLocks noChangeArrowheads="1"/>
            </p:cNvSpPr>
            <p:nvPr/>
          </p:nvSpPr>
          <p:spPr bwMode="auto">
            <a:xfrm>
              <a:off x="2794" y="4032"/>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76" name="Rectangle 376"/>
            <p:cNvSpPr>
              <a:spLocks noChangeArrowheads="1"/>
            </p:cNvSpPr>
            <p:nvPr/>
          </p:nvSpPr>
          <p:spPr bwMode="auto">
            <a:xfrm>
              <a:off x="2688" y="4034"/>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77" name="Rectangle 377"/>
            <p:cNvSpPr>
              <a:spLocks noChangeArrowheads="1"/>
            </p:cNvSpPr>
            <p:nvPr/>
          </p:nvSpPr>
          <p:spPr bwMode="auto">
            <a:xfrm>
              <a:off x="3286" y="4033"/>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157" name="Group 383"/>
            <p:cNvGrpSpPr>
              <a:grpSpLocks/>
            </p:cNvGrpSpPr>
            <p:nvPr/>
          </p:nvGrpSpPr>
          <p:grpSpPr bwMode="auto">
            <a:xfrm>
              <a:off x="2864" y="3835"/>
              <a:ext cx="444" cy="154"/>
              <a:chOff x="2717" y="3676"/>
              <a:chExt cx="444" cy="154"/>
            </a:xfrm>
          </p:grpSpPr>
          <p:sp>
            <p:nvSpPr>
              <p:cNvPr id="92283" name="Rectangle 384"/>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84" name="Rectangle 385"/>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85" name="Text Box 386"/>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SYNACK</a:t>
                </a:r>
              </a:p>
            </p:txBody>
          </p:sp>
        </p:grpSp>
        <p:grpSp>
          <p:nvGrpSpPr>
            <p:cNvPr id="215158" name="Group 387"/>
            <p:cNvGrpSpPr>
              <a:grpSpLocks/>
            </p:cNvGrpSpPr>
            <p:nvPr/>
          </p:nvGrpSpPr>
          <p:grpSpPr bwMode="auto">
            <a:xfrm>
              <a:off x="2867" y="4015"/>
              <a:ext cx="444" cy="154"/>
              <a:chOff x="2717" y="3676"/>
              <a:chExt cx="444" cy="154"/>
            </a:xfrm>
          </p:grpSpPr>
          <p:sp>
            <p:nvSpPr>
              <p:cNvPr id="92280" name="Rectangle 388"/>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81" name="Rectangle 389"/>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82" name="Text Box 390"/>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SYNACK</a:t>
                </a:r>
              </a:p>
            </p:txBody>
          </p:sp>
        </p:grpSp>
      </p:grpSp>
      <p:grpSp>
        <p:nvGrpSpPr>
          <p:cNvPr id="706983" name="Group 423"/>
          <p:cNvGrpSpPr>
            <a:grpSpLocks/>
          </p:cNvGrpSpPr>
          <p:nvPr/>
        </p:nvGrpSpPr>
        <p:grpSpPr bwMode="auto">
          <a:xfrm>
            <a:off x="82550" y="1354138"/>
            <a:ext cx="1081088" cy="782637"/>
            <a:chOff x="2613" y="3554"/>
            <a:chExt cx="681" cy="493"/>
          </a:xfrm>
        </p:grpSpPr>
        <p:grpSp>
          <p:nvGrpSpPr>
            <p:cNvPr id="215130" name="Group 393"/>
            <p:cNvGrpSpPr>
              <a:grpSpLocks/>
            </p:cNvGrpSpPr>
            <p:nvPr/>
          </p:nvGrpSpPr>
          <p:grpSpPr bwMode="auto">
            <a:xfrm>
              <a:off x="2731" y="3733"/>
              <a:ext cx="480" cy="112"/>
              <a:chOff x="627" y="3377"/>
              <a:chExt cx="480" cy="112"/>
            </a:xfrm>
          </p:grpSpPr>
          <p:sp>
            <p:nvSpPr>
              <p:cNvPr id="92269" name="Rectangle 394"/>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70" name="Rectangle 395"/>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5131" name="Group 396"/>
            <p:cNvGrpSpPr>
              <a:grpSpLocks/>
            </p:cNvGrpSpPr>
            <p:nvPr/>
          </p:nvGrpSpPr>
          <p:grpSpPr bwMode="auto">
            <a:xfrm>
              <a:off x="2793" y="3554"/>
              <a:ext cx="444" cy="154"/>
              <a:chOff x="2717" y="3676"/>
              <a:chExt cx="444" cy="154"/>
            </a:xfrm>
          </p:grpSpPr>
          <p:sp>
            <p:nvSpPr>
              <p:cNvPr id="92266" name="Rectangle 397"/>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67" name="Rectangle 398"/>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68" name="Text Box 399"/>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SYNACK</a:t>
                </a:r>
              </a:p>
            </p:txBody>
          </p:sp>
        </p:grpSp>
        <p:sp>
          <p:nvSpPr>
            <p:cNvPr id="92253" name="Rectangle 400"/>
            <p:cNvSpPr>
              <a:spLocks noChangeArrowheads="1"/>
            </p:cNvSpPr>
            <p:nvPr/>
          </p:nvSpPr>
          <p:spPr bwMode="auto">
            <a:xfrm>
              <a:off x="2613" y="3896"/>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54" name="Rectangle 401"/>
            <p:cNvSpPr>
              <a:spLocks noChangeArrowheads="1"/>
            </p:cNvSpPr>
            <p:nvPr/>
          </p:nvSpPr>
          <p:spPr bwMode="auto">
            <a:xfrm>
              <a:off x="2741" y="3921"/>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55" name="Rectangle 402"/>
            <p:cNvSpPr>
              <a:spLocks noChangeArrowheads="1"/>
            </p:cNvSpPr>
            <p:nvPr/>
          </p:nvSpPr>
          <p:spPr bwMode="auto">
            <a:xfrm>
              <a:off x="2732" y="3910"/>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56" name="Rectangle 403"/>
            <p:cNvSpPr>
              <a:spLocks noChangeArrowheads="1"/>
            </p:cNvSpPr>
            <p:nvPr/>
          </p:nvSpPr>
          <p:spPr bwMode="auto">
            <a:xfrm>
              <a:off x="2626" y="3912"/>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57" name="Rectangle 404"/>
            <p:cNvSpPr>
              <a:spLocks noChangeArrowheads="1"/>
            </p:cNvSpPr>
            <p:nvPr/>
          </p:nvSpPr>
          <p:spPr bwMode="auto">
            <a:xfrm>
              <a:off x="3224" y="3911"/>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137" name="Group 405"/>
            <p:cNvGrpSpPr>
              <a:grpSpLocks/>
            </p:cNvGrpSpPr>
            <p:nvPr/>
          </p:nvGrpSpPr>
          <p:grpSpPr bwMode="auto">
            <a:xfrm>
              <a:off x="2802" y="3713"/>
              <a:ext cx="444" cy="154"/>
              <a:chOff x="2717" y="3676"/>
              <a:chExt cx="444" cy="154"/>
            </a:xfrm>
          </p:grpSpPr>
          <p:sp>
            <p:nvSpPr>
              <p:cNvPr id="92263" name="Rectangle 406"/>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64" name="Rectangle 407"/>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65" name="Text Box 408"/>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SYNACK</a:t>
                </a:r>
              </a:p>
            </p:txBody>
          </p:sp>
        </p:grpSp>
        <p:grpSp>
          <p:nvGrpSpPr>
            <p:cNvPr id="215138" name="Group 409"/>
            <p:cNvGrpSpPr>
              <a:grpSpLocks/>
            </p:cNvGrpSpPr>
            <p:nvPr/>
          </p:nvGrpSpPr>
          <p:grpSpPr bwMode="auto">
            <a:xfrm>
              <a:off x="2805" y="3893"/>
              <a:ext cx="444" cy="154"/>
              <a:chOff x="2717" y="3676"/>
              <a:chExt cx="444" cy="154"/>
            </a:xfrm>
          </p:grpSpPr>
          <p:sp>
            <p:nvSpPr>
              <p:cNvPr id="92260" name="Rectangle 410"/>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61" name="Rectangle 411"/>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62" name="Text Box 412"/>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SYNACK</a:t>
                </a:r>
              </a:p>
            </p:txBody>
          </p:sp>
        </p:grpSp>
      </p:grpSp>
      <p:grpSp>
        <p:nvGrpSpPr>
          <p:cNvPr id="706982" name="Group 422"/>
          <p:cNvGrpSpPr>
            <a:grpSpLocks/>
          </p:cNvGrpSpPr>
          <p:nvPr/>
        </p:nvGrpSpPr>
        <p:grpSpPr bwMode="auto">
          <a:xfrm>
            <a:off x="311150" y="4772025"/>
            <a:ext cx="1081088" cy="244475"/>
            <a:chOff x="2709" y="3989"/>
            <a:chExt cx="681" cy="154"/>
          </a:xfrm>
        </p:grpSpPr>
        <p:sp>
          <p:nvSpPr>
            <p:cNvPr id="92242" name="Rectangle 413"/>
            <p:cNvSpPr>
              <a:spLocks noChangeArrowheads="1"/>
            </p:cNvSpPr>
            <p:nvPr/>
          </p:nvSpPr>
          <p:spPr bwMode="auto">
            <a:xfrm>
              <a:off x="2709" y="3992"/>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43" name="Rectangle 414"/>
            <p:cNvSpPr>
              <a:spLocks noChangeArrowheads="1"/>
            </p:cNvSpPr>
            <p:nvPr/>
          </p:nvSpPr>
          <p:spPr bwMode="auto">
            <a:xfrm>
              <a:off x="2837" y="4017"/>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44" name="Rectangle 415"/>
            <p:cNvSpPr>
              <a:spLocks noChangeArrowheads="1"/>
            </p:cNvSpPr>
            <p:nvPr/>
          </p:nvSpPr>
          <p:spPr bwMode="auto">
            <a:xfrm>
              <a:off x="2828" y="4006"/>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45" name="Rectangle 416"/>
            <p:cNvSpPr>
              <a:spLocks noChangeArrowheads="1"/>
            </p:cNvSpPr>
            <p:nvPr/>
          </p:nvSpPr>
          <p:spPr bwMode="auto">
            <a:xfrm>
              <a:off x="2722" y="4008"/>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46" name="Rectangle 417"/>
            <p:cNvSpPr>
              <a:spLocks noChangeArrowheads="1"/>
            </p:cNvSpPr>
            <p:nvPr/>
          </p:nvSpPr>
          <p:spPr bwMode="auto">
            <a:xfrm>
              <a:off x="3320" y="4007"/>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126" name="Group 418"/>
            <p:cNvGrpSpPr>
              <a:grpSpLocks/>
            </p:cNvGrpSpPr>
            <p:nvPr/>
          </p:nvGrpSpPr>
          <p:grpSpPr bwMode="auto">
            <a:xfrm>
              <a:off x="2901" y="3989"/>
              <a:ext cx="444" cy="154"/>
              <a:chOff x="2717" y="3676"/>
              <a:chExt cx="444" cy="154"/>
            </a:xfrm>
          </p:grpSpPr>
          <p:sp>
            <p:nvSpPr>
              <p:cNvPr id="92248" name="Rectangle 419"/>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49" name="Rectangle 420"/>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50" name="Text Box 421"/>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SYNACK</a:t>
                </a:r>
              </a:p>
            </p:txBody>
          </p:sp>
        </p:grpSp>
      </p:grpSp>
      <p:sp>
        <p:nvSpPr>
          <p:cNvPr id="706984" name="Rectangle 424"/>
          <p:cNvSpPr>
            <a:spLocks noChangeArrowheads="1"/>
          </p:cNvSpPr>
          <p:nvPr/>
        </p:nvSpPr>
        <p:spPr bwMode="auto">
          <a:xfrm>
            <a:off x="5183188" y="4916488"/>
            <a:ext cx="3787775" cy="985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i="0" dirty="0">
                <a:solidFill>
                  <a:srgbClr val="000000"/>
                </a:solidFill>
                <a:latin typeface="Gill Sans MT" charset="0"/>
                <a:cs typeface="+mn-cs"/>
              </a:rPr>
              <a:t>web server responds with </a:t>
            </a:r>
            <a:r>
              <a:rPr lang="en-US" sz="2000" dirty="0">
                <a:solidFill>
                  <a:srgbClr val="C00000"/>
                </a:solidFill>
                <a:latin typeface="Gill Sans MT" charset="0"/>
                <a:cs typeface="+mn-cs"/>
              </a:rPr>
              <a:t>TCP SYNACK</a:t>
            </a:r>
            <a:r>
              <a:rPr lang="en-US" sz="2000" i="0" dirty="0">
                <a:solidFill>
                  <a:srgbClr val="C00000"/>
                </a:solidFill>
                <a:latin typeface="Gill Sans MT" charset="0"/>
                <a:cs typeface="+mn-cs"/>
              </a:rPr>
              <a:t> </a:t>
            </a:r>
            <a:r>
              <a:rPr lang="en-US" sz="2000" i="0" dirty="0">
                <a:solidFill>
                  <a:srgbClr val="000000"/>
                </a:solidFill>
                <a:latin typeface="Gill Sans MT" charset="0"/>
                <a:cs typeface="+mn-cs"/>
              </a:rPr>
              <a:t>(step 2 in 3-way handshake)</a:t>
            </a:r>
          </a:p>
        </p:txBody>
      </p:sp>
      <p:grpSp>
        <p:nvGrpSpPr>
          <p:cNvPr id="215072" name="Group 110"/>
          <p:cNvGrpSpPr>
            <a:grpSpLocks/>
          </p:cNvGrpSpPr>
          <p:nvPr/>
        </p:nvGrpSpPr>
        <p:grpSpPr bwMode="auto">
          <a:xfrm>
            <a:off x="5213350" y="2041525"/>
            <a:ext cx="757238" cy="379413"/>
            <a:chOff x="2466" y="2026"/>
            <a:chExt cx="477" cy="282"/>
          </a:xfrm>
        </p:grpSpPr>
        <p:sp>
          <p:nvSpPr>
            <p:cNvPr id="215107"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5108"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5109"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5110"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5111" name="Group 115"/>
            <p:cNvGrpSpPr>
              <a:grpSpLocks/>
            </p:cNvGrpSpPr>
            <p:nvPr/>
          </p:nvGrpSpPr>
          <p:grpSpPr bwMode="auto">
            <a:xfrm>
              <a:off x="2581" y="2061"/>
              <a:ext cx="236" cy="94"/>
              <a:chOff x="2848" y="848"/>
              <a:chExt cx="140" cy="98"/>
            </a:xfrm>
          </p:grpSpPr>
          <p:sp>
            <p:nvSpPr>
              <p:cNvPr id="215118"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5119"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5120"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15112" name="Group 119"/>
            <p:cNvGrpSpPr>
              <a:grpSpLocks/>
            </p:cNvGrpSpPr>
            <p:nvPr/>
          </p:nvGrpSpPr>
          <p:grpSpPr bwMode="auto">
            <a:xfrm flipV="1">
              <a:off x="2581" y="2060"/>
              <a:ext cx="236" cy="94"/>
              <a:chOff x="2848" y="848"/>
              <a:chExt cx="140" cy="98"/>
            </a:xfrm>
          </p:grpSpPr>
          <p:sp>
            <p:nvSpPr>
              <p:cNvPr id="215115"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5116"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5117"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15113"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5114"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15073" name="Group 248"/>
          <p:cNvGrpSpPr>
            <a:grpSpLocks/>
          </p:cNvGrpSpPr>
          <p:nvPr/>
        </p:nvGrpSpPr>
        <p:grpSpPr bwMode="auto">
          <a:xfrm>
            <a:off x="2470150" y="4932363"/>
            <a:ext cx="333375" cy="581025"/>
            <a:chOff x="4140" y="429"/>
            <a:chExt cx="1425" cy="2396"/>
          </a:xfrm>
        </p:grpSpPr>
        <p:sp>
          <p:nvSpPr>
            <p:cNvPr id="215075"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2197" name="Rectangle 149"/>
            <p:cNvSpPr>
              <a:spLocks noChangeArrowheads="1"/>
            </p:cNvSpPr>
            <p:nvPr/>
          </p:nvSpPr>
          <p:spPr bwMode="auto">
            <a:xfrm>
              <a:off x="4208" y="429"/>
              <a:ext cx="1045"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5077"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5078"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2200" name="Rectangle 152"/>
            <p:cNvSpPr>
              <a:spLocks noChangeArrowheads="1"/>
            </p:cNvSpPr>
            <p:nvPr/>
          </p:nvSpPr>
          <p:spPr bwMode="auto">
            <a:xfrm>
              <a:off x="4215" y="691"/>
              <a:ext cx="590"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080" name="Group 153"/>
            <p:cNvGrpSpPr>
              <a:grpSpLocks/>
            </p:cNvGrpSpPr>
            <p:nvPr/>
          </p:nvGrpSpPr>
          <p:grpSpPr bwMode="auto">
            <a:xfrm>
              <a:off x="4749" y="668"/>
              <a:ext cx="581" cy="145"/>
              <a:chOff x="614" y="2568"/>
              <a:chExt cx="725" cy="139"/>
            </a:xfrm>
          </p:grpSpPr>
          <p:sp>
            <p:nvSpPr>
              <p:cNvPr id="92226" name="AutoShape 154"/>
              <p:cNvSpPr>
                <a:spLocks noChangeArrowheads="1"/>
              </p:cNvSpPr>
              <p:nvPr/>
            </p:nvSpPr>
            <p:spPr bwMode="auto">
              <a:xfrm>
                <a:off x="616" y="2571"/>
                <a:ext cx="720"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27" name="AutoShape 155"/>
              <p:cNvSpPr>
                <a:spLocks noChangeArrowheads="1"/>
              </p:cNvSpPr>
              <p:nvPr/>
            </p:nvSpPr>
            <p:spPr bwMode="auto">
              <a:xfrm>
                <a:off x="633" y="2590"/>
                <a:ext cx="686"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2202" name="Rectangle 156"/>
            <p:cNvSpPr>
              <a:spLocks noChangeArrowheads="1"/>
            </p:cNvSpPr>
            <p:nvPr/>
          </p:nvSpPr>
          <p:spPr bwMode="auto">
            <a:xfrm>
              <a:off x="4221" y="1018"/>
              <a:ext cx="597"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082" name="Group 157"/>
            <p:cNvGrpSpPr>
              <a:grpSpLocks/>
            </p:cNvGrpSpPr>
            <p:nvPr/>
          </p:nvGrpSpPr>
          <p:grpSpPr bwMode="auto">
            <a:xfrm>
              <a:off x="4747" y="994"/>
              <a:ext cx="581" cy="134"/>
              <a:chOff x="614" y="2568"/>
              <a:chExt cx="725" cy="139"/>
            </a:xfrm>
          </p:grpSpPr>
          <p:sp>
            <p:nvSpPr>
              <p:cNvPr id="92224" name="AutoShape 158"/>
              <p:cNvSpPr>
                <a:spLocks noChangeArrowheads="1"/>
              </p:cNvSpPr>
              <p:nvPr/>
            </p:nvSpPr>
            <p:spPr bwMode="auto">
              <a:xfrm>
                <a:off x="610" y="2566"/>
                <a:ext cx="728" cy="14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25" name="AutoShape 159"/>
              <p:cNvSpPr>
                <a:spLocks noChangeArrowheads="1"/>
              </p:cNvSpPr>
              <p:nvPr/>
            </p:nvSpPr>
            <p:spPr bwMode="auto">
              <a:xfrm>
                <a:off x="627" y="2580"/>
                <a:ext cx="694"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2204" name="Rectangle 160"/>
            <p:cNvSpPr>
              <a:spLocks noChangeArrowheads="1"/>
            </p:cNvSpPr>
            <p:nvPr/>
          </p:nvSpPr>
          <p:spPr bwMode="auto">
            <a:xfrm>
              <a:off x="4215" y="1359"/>
              <a:ext cx="597"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05" name="Rectangle 161"/>
            <p:cNvSpPr>
              <a:spLocks noChangeArrowheads="1"/>
            </p:cNvSpPr>
            <p:nvPr/>
          </p:nvSpPr>
          <p:spPr bwMode="auto">
            <a:xfrm>
              <a:off x="4228" y="1653"/>
              <a:ext cx="597"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5085" name="Group 162"/>
            <p:cNvGrpSpPr>
              <a:grpSpLocks/>
            </p:cNvGrpSpPr>
            <p:nvPr/>
          </p:nvGrpSpPr>
          <p:grpSpPr bwMode="auto">
            <a:xfrm>
              <a:off x="4735" y="1627"/>
              <a:ext cx="582" cy="151"/>
              <a:chOff x="614" y="2568"/>
              <a:chExt cx="725" cy="139"/>
            </a:xfrm>
          </p:grpSpPr>
          <p:sp>
            <p:nvSpPr>
              <p:cNvPr id="92222" name="AutoShape 163"/>
              <p:cNvSpPr>
                <a:spLocks noChangeArrowheads="1"/>
              </p:cNvSpPr>
              <p:nvPr/>
            </p:nvSpPr>
            <p:spPr bwMode="auto">
              <a:xfrm>
                <a:off x="617" y="2568"/>
                <a:ext cx="719"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23" name="AutoShape 164"/>
              <p:cNvSpPr>
                <a:spLocks noChangeArrowheads="1"/>
              </p:cNvSpPr>
              <p:nvPr/>
            </p:nvSpPr>
            <p:spPr bwMode="auto">
              <a:xfrm>
                <a:off x="634" y="2586"/>
                <a:ext cx="685"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15086"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215087" name="Group 166"/>
            <p:cNvGrpSpPr>
              <a:grpSpLocks/>
            </p:cNvGrpSpPr>
            <p:nvPr/>
          </p:nvGrpSpPr>
          <p:grpSpPr bwMode="auto">
            <a:xfrm>
              <a:off x="4739" y="1327"/>
              <a:ext cx="582" cy="139"/>
              <a:chOff x="614" y="2568"/>
              <a:chExt cx="725" cy="139"/>
            </a:xfrm>
          </p:grpSpPr>
          <p:sp>
            <p:nvSpPr>
              <p:cNvPr id="92220" name="AutoShape 167"/>
              <p:cNvSpPr>
                <a:spLocks noChangeArrowheads="1"/>
              </p:cNvSpPr>
              <p:nvPr/>
            </p:nvSpPr>
            <p:spPr bwMode="auto">
              <a:xfrm>
                <a:off x="612" y="2567"/>
                <a:ext cx="727"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21" name="AutoShape 168"/>
              <p:cNvSpPr>
                <a:spLocks noChangeArrowheads="1"/>
              </p:cNvSpPr>
              <p:nvPr/>
            </p:nvSpPr>
            <p:spPr bwMode="auto">
              <a:xfrm>
                <a:off x="629" y="2580"/>
                <a:ext cx="693"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2209" name="Rectangle 169"/>
            <p:cNvSpPr>
              <a:spLocks noChangeArrowheads="1"/>
            </p:cNvSpPr>
            <p:nvPr/>
          </p:nvSpPr>
          <p:spPr bwMode="auto">
            <a:xfrm>
              <a:off x="5253"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5089"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5090"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2212" name="Oval 172"/>
            <p:cNvSpPr>
              <a:spLocks noChangeArrowheads="1"/>
            </p:cNvSpPr>
            <p:nvPr/>
          </p:nvSpPr>
          <p:spPr bwMode="auto">
            <a:xfrm>
              <a:off x="5518" y="2609"/>
              <a:ext cx="47"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5092"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2214" name="AutoShape 174"/>
            <p:cNvSpPr>
              <a:spLocks noChangeArrowheads="1"/>
            </p:cNvSpPr>
            <p:nvPr/>
          </p:nvSpPr>
          <p:spPr bwMode="auto">
            <a:xfrm>
              <a:off x="4140" y="2681"/>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15" name="AutoShape 175"/>
            <p:cNvSpPr>
              <a:spLocks noChangeArrowheads="1"/>
            </p:cNvSpPr>
            <p:nvPr/>
          </p:nvSpPr>
          <p:spPr bwMode="auto">
            <a:xfrm>
              <a:off x="4208" y="2714"/>
              <a:ext cx="1065"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16" name="Oval 176"/>
            <p:cNvSpPr>
              <a:spLocks noChangeArrowheads="1"/>
            </p:cNvSpPr>
            <p:nvPr/>
          </p:nvSpPr>
          <p:spPr bwMode="auto">
            <a:xfrm>
              <a:off x="4310" y="2380"/>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17" name="Oval 177"/>
            <p:cNvSpPr>
              <a:spLocks noChangeArrowheads="1"/>
            </p:cNvSpPr>
            <p:nvPr/>
          </p:nvSpPr>
          <p:spPr bwMode="auto">
            <a:xfrm>
              <a:off x="4486" y="2386"/>
              <a:ext cx="163" cy="137"/>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92218" name="Oval 178"/>
            <p:cNvSpPr>
              <a:spLocks noChangeArrowheads="1"/>
            </p:cNvSpPr>
            <p:nvPr/>
          </p:nvSpPr>
          <p:spPr bwMode="auto">
            <a:xfrm>
              <a:off x="4663" y="2380"/>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2219" name="Rectangle 179"/>
            <p:cNvSpPr>
              <a:spLocks noChangeArrowheads="1"/>
            </p:cNvSpPr>
            <p:nvPr/>
          </p:nvSpPr>
          <p:spPr bwMode="auto">
            <a:xfrm>
              <a:off x="5063" y="1836"/>
              <a:ext cx="81"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88"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63</a:t>
            </a:fld>
            <a:endParaRPr lang="en-US" sz="1200" dirty="0">
              <a:latin typeface="Tahoma" charset="0"/>
            </a:endParaRPr>
          </a:p>
        </p:txBody>
      </p:sp>
      <p:sp>
        <p:nvSpPr>
          <p:cNvPr id="289"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4132254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06603"/>
                                        </p:tgtEl>
                                        <p:attrNameLst>
                                          <p:attrName>style.visibility</p:attrName>
                                        </p:attrNameLst>
                                      </p:cBhvr>
                                      <p:to>
                                        <p:strVal val="visible"/>
                                      </p:to>
                                    </p:set>
                                    <p:animEffect transition="in" filter="wipe(down)">
                                      <p:cBhvr>
                                        <p:cTn id="7" dur="500"/>
                                        <p:tgtEl>
                                          <p:spTgt spid="706603"/>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706885"/>
                                        </p:tgtEl>
                                        <p:attrNameLst>
                                          <p:attrName>style.visibility</p:attrName>
                                        </p:attrNameLst>
                                      </p:cBhvr>
                                      <p:to>
                                        <p:strVal val="visible"/>
                                      </p:to>
                                    </p:set>
                                    <p:animEffect transition="in" filter="wipe(up)">
                                      <p:cBhvr>
                                        <p:cTn id="11" dur="1000"/>
                                        <p:tgtEl>
                                          <p:spTgt spid="70688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06660"/>
                                        </p:tgtEl>
                                        <p:attrNameLst>
                                          <p:attrName>style.visibility</p:attrName>
                                        </p:attrNameLst>
                                      </p:cBhvr>
                                      <p:to>
                                        <p:strVal val="visible"/>
                                      </p:to>
                                    </p:set>
                                  </p:childTnLst>
                                </p:cTn>
                              </p:par>
                              <p:par>
                                <p:cTn id="16" presetID="22" presetClass="entr" presetSubtype="1" fill="hold" nodeType="withEffect">
                                  <p:stCondLst>
                                    <p:cond delay="0"/>
                                  </p:stCondLst>
                                  <p:childTnLst>
                                    <p:set>
                                      <p:cBhvr>
                                        <p:cTn id="17" dur="1" fill="hold">
                                          <p:stCondLst>
                                            <p:cond delay="0"/>
                                          </p:stCondLst>
                                        </p:cTn>
                                        <p:tgtEl>
                                          <p:spTgt spid="706897"/>
                                        </p:tgtEl>
                                        <p:attrNameLst>
                                          <p:attrName>style.visibility</p:attrName>
                                        </p:attrNameLst>
                                      </p:cBhvr>
                                      <p:to>
                                        <p:strVal val="visible"/>
                                      </p:to>
                                    </p:set>
                                    <p:animEffect transition="in" filter="wipe(up)">
                                      <p:cBhvr>
                                        <p:cTn id="18" dur="1000"/>
                                        <p:tgtEl>
                                          <p:spTgt spid="70689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068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6661"/>
                                        </p:tgtEl>
                                        <p:attrNameLst>
                                          <p:attrName>style.visibility</p:attrName>
                                        </p:attrNameLst>
                                      </p:cBhvr>
                                      <p:to>
                                        <p:strVal val="visible"/>
                                      </p:to>
                                    </p:set>
                                  </p:childTnLst>
                                </p:cTn>
                              </p:par>
                            </p:childTnLst>
                          </p:cTn>
                        </p:par>
                        <p:par>
                          <p:cTn id="25" fill="hold" nodeType="afterGroup">
                            <p:stCondLst>
                              <p:cond delay="0"/>
                            </p:stCondLst>
                            <p:childTnLst>
                              <p:par>
                                <p:cTn id="26" presetID="0" presetClass="path" presetSubtype="0" accel="50000" decel="50000" fill="hold" nodeType="afterEffect">
                                  <p:stCondLst>
                                    <p:cond delay="0"/>
                                  </p:stCondLst>
                                  <p:childTnLst>
                                    <p:animMotion origin="layout" path="M 0.00642 0.00625 L 0.00764 0.08467 L 0.36285 0.08767 L 0.26996 0.22878 L 0.33698 0.22739 L 0.55069 0.01874 L 0.29583 0.52209 L 0.02882 0.5251 L 0.02882 0.41545 " pathEditMode="relative" rAng="0" ptsTypes="AAAAAAAAA">
                                      <p:cBhvr>
                                        <p:cTn id="27" dur="2000" fill="hold"/>
                                        <p:tgtEl>
                                          <p:spTgt spid="706874"/>
                                        </p:tgtEl>
                                        <p:attrNameLst>
                                          <p:attrName>ppt_x</p:attrName>
                                          <p:attrName>ppt_y</p:attrName>
                                        </p:attrNameLst>
                                      </p:cBhvr>
                                      <p:rCtr x="27205" y="25931"/>
                                    </p:animMotion>
                                  </p:childTnLst>
                                </p:cTn>
                              </p:par>
                              <p:par>
                                <p:cTn id="28" presetID="9" presetClass="exit" presetSubtype="0" fill="hold" nodeType="withEffect">
                                  <p:stCondLst>
                                    <p:cond delay="0"/>
                                  </p:stCondLst>
                                  <p:childTnLst>
                                    <p:animEffect transition="out" filter="dissolve">
                                      <p:cBhvr>
                                        <p:cTn id="29" dur="500"/>
                                        <p:tgtEl>
                                          <p:spTgt spid="706897"/>
                                        </p:tgtEl>
                                      </p:cBhvr>
                                    </p:animEffect>
                                    <p:set>
                                      <p:cBhvr>
                                        <p:cTn id="30" dur="1" fill="hold">
                                          <p:stCondLst>
                                            <p:cond delay="499"/>
                                          </p:stCondLst>
                                        </p:cTn>
                                        <p:tgtEl>
                                          <p:spTgt spid="706897"/>
                                        </p:tgtEl>
                                        <p:attrNameLst>
                                          <p:attrName>style.visibility</p:attrName>
                                        </p:attrNameLst>
                                      </p:cBhvr>
                                      <p:to>
                                        <p:strVal val="hidden"/>
                                      </p:to>
                                    </p:set>
                                  </p:childTnLst>
                                </p:cTn>
                              </p:par>
                            </p:childTnLst>
                          </p:cTn>
                        </p:par>
                        <p:par>
                          <p:cTn id="31" fill="hold" nodeType="afterGroup">
                            <p:stCondLst>
                              <p:cond delay="2000"/>
                            </p:stCondLst>
                            <p:childTnLst>
                              <p:par>
                                <p:cTn id="32" presetID="22" presetClass="entr" presetSubtype="4" fill="hold" nodeType="afterEffect">
                                  <p:stCondLst>
                                    <p:cond delay="0"/>
                                  </p:stCondLst>
                                  <p:childTnLst>
                                    <p:set>
                                      <p:cBhvr>
                                        <p:cTn id="33" dur="1" fill="hold">
                                          <p:stCondLst>
                                            <p:cond delay="0"/>
                                          </p:stCondLst>
                                        </p:cTn>
                                        <p:tgtEl>
                                          <p:spTgt spid="706896"/>
                                        </p:tgtEl>
                                        <p:attrNameLst>
                                          <p:attrName>style.visibility</p:attrName>
                                        </p:attrNameLst>
                                      </p:cBhvr>
                                      <p:to>
                                        <p:strVal val="visible"/>
                                      </p:to>
                                    </p:set>
                                    <p:animEffect transition="in" filter="wipe(down)">
                                      <p:cBhvr>
                                        <p:cTn id="34" dur="1000"/>
                                        <p:tgtEl>
                                          <p:spTgt spid="70689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nodeType="clickEffect">
                                  <p:stCondLst>
                                    <p:cond delay="0"/>
                                  </p:stCondLst>
                                  <p:childTnLst>
                                    <p:set>
                                      <p:cBhvr>
                                        <p:cTn id="38" dur="1" fill="hold">
                                          <p:stCondLst>
                                            <p:cond delay="0"/>
                                          </p:stCondLst>
                                        </p:cTn>
                                        <p:tgtEl>
                                          <p:spTgt spid="706886"/>
                                        </p:tgtEl>
                                        <p:attrNameLst>
                                          <p:attrName>style.visibility</p:attrName>
                                        </p:attrNameLst>
                                      </p:cBhvr>
                                      <p:to>
                                        <p:strVal val="visible"/>
                                      </p:to>
                                    </p:set>
                                    <p:animEffect transition="in" filter="wipe(down)">
                                      <p:cBhvr>
                                        <p:cTn id="39" dur="500"/>
                                        <p:tgtEl>
                                          <p:spTgt spid="706886"/>
                                        </p:tgtEl>
                                      </p:cBhvr>
                                    </p:animEffect>
                                  </p:childTnLst>
                                </p:cTn>
                              </p:par>
                              <p:par>
                                <p:cTn id="40" presetID="9" presetClass="exit" presetSubtype="0" fill="hold" nodeType="withEffect">
                                  <p:stCondLst>
                                    <p:cond delay="0"/>
                                  </p:stCondLst>
                                  <p:childTnLst>
                                    <p:animEffect transition="out" filter="dissolve">
                                      <p:cBhvr>
                                        <p:cTn id="41" dur="500"/>
                                        <p:tgtEl>
                                          <p:spTgt spid="706874"/>
                                        </p:tgtEl>
                                      </p:cBhvr>
                                    </p:animEffect>
                                    <p:set>
                                      <p:cBhvr>
                                        <p:cTn id="42" dur="1" fill="hold">
                                          <p:stCondLst>
                                            <p:cond delay="499"/>
                                          </p:stCondLst>
                                        </p:cTn>
                                        <p:tgtEl>
                                          <p:spTgt spid="706874"/>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xit" presetSubtype="0" fill="hold" nodeType="clickEffect">
                                  <p:stCondLst>
                                    <p:cond delay="0"/>
                                  </p:stCondLst>
                                  <p:childTnLst>
                                    <p:animEffect transition="out" filter="dissolve">
                                      <p:cBhvr>
                                        <p:cTn id="46" dur="500"/>
                                        <p:tgtEl>
                                          <p:spTgt spid="706886"/>
                                        </p:tgtEl>
                                      </p:cBhvr>
                                    </p:animEffect>
                                    <p:set>
                                      <p:cBhvr>
                                        <p:cTn id="47" dur="1" fill="hold">
                                          <p:stCondLst>
                                            <p:cond delay="499"/>
                                          </p:stCondLst>
                                        </p:cTn>
                                        <p:tgtEl>
                                          <p:spTgt spid="706886"/>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706951"/>
                                        </p:tgtEl>
                                        <p:attrNameLst>
                                          <p:attrName>style.visibility</p:attrName>
                                        </p:attrNameLst>
                                      </p:cBhvr>
                                      <p:to>
                                        <p:strVal val="visible"/>
                                      </p:to>
                                    </p:set>
                                    <p:animEffect transition="in" filter="wipe(up)">
                                      <p:cBhvr>
                                        <p:cTn id="52" dur="500"/>
                                        <p:tgtEl>
                                          <p:spTgt spid="706951"/>
                                        </p:tgtEl>
                                      </p:cBhvr>
                                    </p:animEffect>
                                  </p:childTnLst>
                                </p:cTn>
                              </p:par>
                            </p:childTnLst>
                          </p:cTn>
                        </p:par>
                        <p:par>
                          <p:cTn id="53" fill="hold" nodeType="afterGroup">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706984"/>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nodeType="clickEffect">
                                  <p:stCondLst>
                                    <p:cond delay="0"/>
                                  </p:stCondLst>
                                  <p:childTnLst>
                                    <p:set>
                                      <p:cBhvr>
                                        <p:cTn id="59" dur="1" fill="hold">
                                          <p:stCondLst>
                                            <p:cond delay="0"/>
                                          </p:stCondLst>
                                        </p:cTn>
                                        <p:tgtEl>
                                          <p:spTgt spid="706982"/>
                                        </p:tgtEl>
                                        <p:attrNameLst>
                                          <p:attrName>style.visibility</p:attrName>
                                        </p:attrNameLst>
                                      </p:cBhvr>
                                      <p:to>
                                        <p:strVal val="visible"/>
                                      </p:to>
                                    </p:set>
                                    <p:animEffect transition="in" filter="dissolve">
                                      <p:cBhvr>
                                        <p:cTn id="60" dur="500"/>
                                        <p:tgtEl>
                                          <p:spTgt spid="706982"/>
                                        </p:tgtEl>
                                      </p:cBhvr>
                                    </p:animEffect>
                                  </p:childTnLst>
                                </p:cTn>
                              </p:par>
                            </p:childTnLst>
                          </p:cTn>
                        </p:par>
                        <p:par>
                          <p:cTn id="61" fill="hold" nodeType="afterGroup">
                            <p:stCondLst>
                              <p:cond delay="500"/>
                            </p:stCondLst>
                            <p:childTnLst>
                              <p:par>
                                <p:cTn id="62" presetID="0" presetClass="path" presetSubtype="0" accel="50000" decel="50000" fill="hold" nodeType="afterEffect">
                                  <p:stCondLst>
                                    <p:cond delay="0"/>
                                  </p:stCondLst>
                                  <p:childTnLst>
                                    <p:animMotion origin="layout" path="M -1.66667E-6 -2.15591E-6 L -1.66667E-6 0.09415 L 0.28593 0.09091 L 0.52934 -0.40111 L 0.30937 -0.18182 L 0.23403 -0.19755 L 0.32118 -0.33079 L -0.01997 -0.33079 L -0.01875 -0.41846 " pathEditMode="relative" ptsTypes="AAAAAAAAA">
                                      <p:cBhvr>
                                        <p:cTn id="63" dur="2000" fill="hold"/>
                                        <p:tgtEl>
                                          <p:spTgt spid="706982"/>
                                        </p:tgtEl>
                                        <p:attrNameLst>
                                          <p:attrName>ppt_x</p:attrName>
                                          <p:attrName>ppt_y</p:attrName>
                                        </p:attrNameLst>
                                      </p:cBhvr>
                                    </p:animMotion>
                                  </p:childTnLst>
                                </p:cTn>
                              </p:par>
                            </p:childTnLst>
                          </p:cTn>
                        </p:par>
                        <p:par>
                          <p:cTn id="64" fill="hold" nodeType="afterGroup">
                            <p:stCondLst>
                              <p:cond delay="2500"/>
                            </p:stCondLst>
                            <p:childTnLst>
                              <p:par>
                                <p:cTn id="65" presetID="9" presetClass="exit" presetSubtype="0" fill="hold" nodeType="afterEffect">
                                  <p:stCondLst>
                                    <p:cond delay="0"/>
                                  </p:stCondLst>
                                  <p:childTnLst>
                                    <p:animEffect transition="out" filter="dissolve">
                                      <p:cBhvr>
                                        <p:cTn id="66" dur="500"/>
                                        <p:tgtEl>
                                          <p:spTgt spid="706951"/>
                                        </p:tgtEl>
                                      </p:cBhvr>
                                    </p:animEffect>
                                    <p:set>
                                      <p:cBhvr>
                                        <p:cTn id="67" dur="1" fill="hold">
                                          <p:stCondLst>
                                            <p:cond delay="499"/>
                                          </p:stCondLst>
                                        </p:cTn>
                                        <p:tgtEl>
                                          <p:spTgt spid="706951"/>
                                        </p:tgtEl>
                                        <p:attrNameLst>
                                          <p:attrName>style.visibility</p:attrName>
                                        </p:attrNameLst>
                                      </p:cBhvr>
                                      <p:to>
                                        <p:strVal val="hidden"/>
                                      </p:to>
                                    </p:set>
                                  </p:childTnLst>
                                </p:cTn>
                              </p:par>
                              <p:par>
                                <p:cTn id="68" presetID="9" presetClass="exit" presetSubtype="0" fill="hold" nodeType="withEffect">
                                  <p:stCondLst>
                                    <p:cond delay="0"/>
                                  </p:stCondLst>
                                  <p:childTnLst>
                                    <p:animEffect transition="out" filter="dissolve">
                                      <p:cBhvr>
                                        <p:cTn id="69" dur="500"/>
                                        <p:tgtEl>
                                          <p:spTgt spid="706886"/>
                                        </p:tgtEl>
                                      </p:cBhvr>
                                    </p:animEffect>
                                    <p:set>
                                      <p:cBhvr>
                                        <p:cTn id="70" dur="1" fill="hold">
                                          <p:stCondLst>
                                            <p:cond delay="499"/>
                                          </p:stCondLst>
                                        </p:cTn>
                                        <p:tgtEl>
                                          <p:spTgt spid="706886"/>
                                        </p:tgtEl>
                                        <p:attrNameLst>
                                          <p:attrName>style.visibility</p:attrName>
                                        </p:attrNameLst>
                                      </p:cBhvr>
                                      <p:to>
                                        <p:strVal val="hidden"/>
                                      </p:to>
                                    </p:set>
                                  </p:childTnLst>
                                </p:cTn>
                              </p:par>
                              <p:par>
                                <p:cTn id="71" presetID="9" presetClass="exit" presetSubtype="0" fill="hold" nodeType="withEffect">
                                  <p:stCondLst>
                                    <p:cond delay="0"/>
                                  </p:stCondLst>
                                  <p:childTnLst>
                                    <p:animEffect transition="out" filter="dissolve">
                                      <p:cBhvr>
                                        <p:cTn id="72" dur="500"/>
                                        <p:tgtEl>
                                          <p:spTgt spid="706896"/>
                                        </p:tgtEl>
                                      </p:cBhvr>
                                    </p:animEffect>
                                    <p:set>
                                      <p:cBhvr>
                                        <p:cTn id="73" dur="1" fill="hold">
                                          <p:stCondLst>
                                            <p:cond delay="499"/>
                                          </p:stCondLst>
                                        </p:cTn>
                                        <p:tgtEl>
                                          <p:spTgt spid="706896"/>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9" presetClass="exit" presetSubtype="0" fill="hold" nodeType="clickEffect">
                                  <p:stCondLst>
                                    <p:cond delay="0"/>
                                  </p:stCondLst>
                                  <p:childTnLst>
                                    <p:animEffect transition="out" filter="dissolve">
                                      <p:cBhvr>
                                        <p:cTn id="77" dur="500"/>
                                        <p:tgtEl>
                                          <p:spTgt spid="706982"/>
                                        </p:tgtEl>
                                      </p:cBhvr>
                                    </p:animEffect>
                                    <p:set>
                                      <p:cBhvr>
                                        <p:cTn id="78" dur="1" fill="hold">
                                          <p:stCondLst>
                                            <p:cond delay="499"/>
                                          </p:stCondLst>
                                        </p:cTn>
                                        <p:tgtEl>
                                          <p:spTgt spid="706982"/>
                                        </p:tgtEl>
                                        <p:attrNameLst>
                                          <p:attrName>style.visibility</p:attrName>
                                        </p:attrNameLst>
                                      </p:cBhvr>
                                      <p:to>
                                        <p:strVal val="hidden"/>
                                      </p:to>
                                    </p:set>
                                  </p:childTnLst>
                                </p:cTn>
                              </p:par>
                            </p:childTnLst>
                          </p:cTn>
                        </p:par>
                        <p:par>
                          <p:cTn id="79" fill="hold" nodeType="afterGroup">
                            <p:stCondLst>
                              <p:cond delay="500"/>
                            </p:stCondLst>
                            <p:childTnLst>
                              <p:par>
                                <p:cTn id="80" presetID="22" presetClass="entr" presetSubtype="4" fill="hold" nodeType="afterEffect">
                                  <p:stCondLst>
                                    <p:cond delay="0"/>
                                  </p:stCondLst>
                                  <p:childTnLst>
                                    <p:set>
                                      <p:cBhvr>
                                        <p:cTn id="81" dur="1" fill="hold">
                                          <p:stCondLst>
                                            <p:cond delay="0"/>
                                          </p:stCondLst>
                                        </p:cTn>
                                        <p:tgtEl>
                                          <p:spTgt spid="706983"/>
                                        </p:tgtEl>
                                        <p:attrNameLst>
                                          <p:attrName>style.visibility</p:attrName>
                                        </p:attrNameLst>
                                      </p:cBhvr>
                                      <p:to>
                                        <p:strVal val="visible"/>
                                      </p:to>
                                    </p:set>
                                    <p:animEffect transition="in" filter="wipe(down)">
                                      <p:cBhvr>
                                        <p:cTn id="82" dur="1000"/>
                                        <p:tgtEl>
                                          <p:spTgt spid="706983"/>
                                        </p:tgtEl>
                                      </p:cBhvr>
                                    </p:animEffect>
                                  </p:childTnLst>
                                </p:cTn>
                              </p:par>
                            </p:childTnLst>
                          </p:cTn>
                        </p:par>
                        <p:par>
                          <p:cTn id="83" fill="hold" nodeType="afterGroup">
                            <p:stCondLst>
                              <p:cond delay="1500"/>
                            </p:stCondLst>
                            <p:childTnLst>
                              <p:par>
                                <p:cTn id="84" presetID="1" presetClass="entr" presetSubtype="0" fill="hold" grpId="0" nodeType="afterEffect">
                                  <p:stCondLst>
                                    <p:cond delay="0"/>
                                  </p:stCondLst>
                                  <p:childTnLst>
                                    <p:set>
                                      <p:cBhvr>
                                        <p:cTn id="85" dur="1" fill="hold">
                                          <p:stCondLst>
                                            <p:cond delay="0"/>
                                          </p:stCondLst>
                                        </p:cTn>
                                        <p:tgtEl>
                                          <p:spTgt spid="7066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60" grpId="0"/>
      <p:bldP spid="706661" grpId="0"/>
      <p:bldP spid="706662" grpId="0"/>
      <p:bldP spid="70698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065" name="Group 300"/>
          <p:cNvGrpSpPr>
            <a:grpSpLocks/>
          </p:cNvGrpSpPr>
          <p:nvPr/>
        </p:nvGrpSpPr>
        <p:grpSpPr bwMode="auto">
          <a:xfrm>
            <a:off x="773113" y="1273175"/>
            <a:ext cx="3554412" cy="3067050"/>
            <a:chOff x="773113" y="1273175"/>
            <a:chExt cx="3554412" cy="3066395"/>
          </a:xfrm>
        </p:grpSpPr>
        <p:sp>
          <p:nvSpPr>
            <p:cNvPr id="216312"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216313"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6314"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6315"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6316"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93438"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a:solidFill>
                    <a:srgbClr val="000000"/>
                  </a:solidFill>
                  <a:latin typeface="Arial" charset="0"/>
                  <a:cs typeface="Arial" charset="0"/>
                </a:rPr>
                <a:t>router</a:t>
              </a:r>
            </a:p>
            <a:p>
              <a:pPr>
                <a:defRPr/>
              </a:pPr>
              <a:r>
                <a:rPr lang="en-US" sz="1400" dirty="0">
                  <a:solidFill>
                    <a:srgbClr val="000000"/>
                  </a:solidFill>
                  <a:latin typeface="Arial" charset="0"/>
                  <a:cs typeface="Arial" charset="0"/>
                </a:rPr>
                <a:t>(runs DHCP)</a:t>
              </a:r>
            </a:p>
          </p:txBody>
        </p:sp>
        <p:grpSp>
          <p:nvGrpSpPr>
            <p:cNvPr id="216318" name="Group 356"/>
            <p:cNvGrpSpPr>
              <a:grpSpLocks/>
            </p:cNvGrpSpPr>
            <p:nvPr/>
          </p:nvGrpSpPr>
          <p:grpSpPr bwMode="auto">
            <a:xfrm>
              <a:off x="1653422" y="1982680"/>
              <a:ext cx="843032" cy="814871"/>
              <a:chOff x="313" y="1497"/>
              <a:chExt cx="1152" cy="1014"/>
            </a:xfrm>
          </p:grpSpPr>
          <p:pic>
            <p:nvPicPr>
              <p:cNvPr id="216370"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6371" name="Picture 355" descr="antenna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9344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10"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311"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sp>
          <p:nvSpPr>
            <p:cNvPr id="312" name="Rectangle 43"/>
            <p:cNvSpPr>
              <a:spLocks noChangeArrowheads="1"/>
            </p:cNvSpPr>
            <p:nvPr/>
          </p:nvSpPr>
          <p:spPr bwMode="auto">
            <a:xfrm rot="162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Comic Sans MS" pitchFamily="66" charset="0"/>
                <a:ea typeface="+mn-ea"/>
                <a:cs typeface="+mn-cs"/>
              </a:endParaRPr>
            </a:p>
          </p:txBody>
        </p:sp>
        <p:grpSp>
          <p:nvGrpSpPr>
            <p:cNvPr id="216323" name="Group 248"/>
            <p:cNvGrpSpPr>
              <a:grpSpLocks/>
            </p:cNvGrpSpPr>
            <p:nvPr/>
          </p:nvGrpSpPr>
          <p:grpSpPr bwMode="auto">
            <a:xfrm>
              <a:off x="2597285" y="3210128"/>
              <a:ext cx="332569" cy="581078"/>
              <a:chOff x="4140" y="429"/>
              <a:chExt cx="1425" cy="2396"/>
            </a:xfrm>
          </p:grpSpPr>
          <p:sp>
            <p:nvSpPr>
              <p:cNvPr id="216338"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3460"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6340"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6341"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3463"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343" name="Group 153"/>
              <p:cNvGrpSpPr>
                <a:grpSpLocks/>
              </p:cNvGrpSpPr>
              <p:nvPr/>
            </p:nvGrpSpPr>
            <p:grpSpPr bwMode="auto">
              <a:xfrm>
                <a:off x="4749" y="668"/>
                <a:ext cx="581" cy="145"/>
                <a:chOff x="614" y="2568"/>
                <a:chExt cx="725" cy="139"/>
              </a:xfrm>
            </p:grpSpPr>
            <p:sp>
              <p:nvSpPr>
                <p:cNvPr id="93489"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90"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465"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345" name="Group 157"/>
              <p:cNvGrpSpPr>
                <a:grpSpLocks/>
              </p:cNvGrpSpPr>
              <p:nvPr/>
            </p:nvGrpSpPr>
            <p:grpSpPr bwMode="auto">
              <a:xfrm>
                <a:off x="4747" y="994"/>
                <a:ext cx="581" cy="134"/>
                <a:chOff x="614" y="2568"/>
                <a:chExt cx="725" cy="139"/>
              </a:xfrm>
            </p:grpSpPr>
            <p:sp>
              <p:nvSpPr>
                <p:cNvPr id="93487"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88"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467"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68"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348" name="Group 162"/>
              <p:cNvGrpSpPr>
                <a:grpSpLocks/>
              </p:cNvGrpSpPr>
              <p:nvPr/>
            </p:nvGrpSpPr>
            <p:grpSpPr bwMode="auto">
              <a:xfrm>
                <a:off x="4735" y="1627"/>
                <a:ext cx="582" cy="151"/>
                <a:chOff x="614" y="2568"/>
                <a:chExt cx="725" cy="139"/>
              </a:xfrm>
            </p:grpSpPr>
            <p:sp>
              <p:nvSpPr>
                <p:cNvPr id="93485"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86"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16349"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216350" name="Group 166"/>
              <p:cNvGrpSpPr>
                <a:grpSpLocks/>
              </p:cNvGrpSpPr>
              <p:nvPr/>
            </p:nvGrpSpPr>
            <p:grpSpPr bwMode="auto">
              <a:xfrm>
                <a:off x="4739" y="1327"/>
                <a:ext cx="582" cy="139"/>
                <a:chOff x="614" y="2568"/>
                <a:chExt cx="725" cy="139"/>
              </a:xfrm>
            </p:grpSpPr>
            <p:sp>
              <p:nvSpPr>
                <p:cNvPr id="93483"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84"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472"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6352"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6353"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3475"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6355"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3477" name="AutoShape 174"/>
              <p:cNvSpPr>
                <a:spLocks noChangeArrowheads="1"/>
              </p:cNvSpPr>
              <p:nvPr/>
            </p:nvSpPr>
            <p:spPr bwMode="auto">
              <a:xfrm>
                <a:off x="4139" y="2678"/>
                <a:ext cx="1204" cy="17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78"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79"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80"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93481"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82"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6324" name="Group 48"/>
            <p:cNvGrpSpPr>
              <a:grpSpLocks/>
            </p:cNvGrpSpPr>
            <p:nvPr/>
          </p:nvGrpSpPr>
          <p:grpSpPr bwMode="auto">
            <a:xfrm>
              <a:off x="2795471" y="3465563"/>
              <a:ext cx="735669" cy="376863"/>
              <a:chOff x="3600" y="219"/>
              <a:chExt cx="360" cy="175"/>
            </a:xfrm>
          </p:grpSpPr>
          <p:sp>
            <p:nvSpPr>
              <p:cNvPr id="93446"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47"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3448"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3449"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i="0" dirty="0">
                  <a:solidFill>
                    <a:srgbClr val="000000"/>
                  </a:solidFill>
                  <a:latin typeface="Times New Roman" charset="0"/>
                  <a:cs typeface="+mn-cs"/>
                </a:endParaRPr>
              </a:p>
            </p:txBody>
          </p:sp>
          <p:sp>
            <p:nvSpPr>
              <p:cNvPr id="93450"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330" name="Group 54"/>
              <p:cNvGrpSpPr>
                <a:grpSpLocks/>
              </p:cNvGrpSpPr>
              <p:nvPr/>
            </p:nvGrpSpPr>
            <p:grpSpPr bwMode="auto">
              <a:xfrm>
                <a:off x="3686" y="244"/>
                <a:ext cx="177" cy="66"/>
                <a:chOff x="2848" y="848"/>
                <a:chExt cx="140" cy="98"/>
              </a:xfrm>
            </p:grpSpPr>
            <p:sp>
              <p:nvSpPr>
                <p:cNvPr id="93456"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3457"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3458"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nvGrpSpPr>
              <p:cNvPr id="216331" name="Group 58"/>
              <p:cNvGrpSpPr>
                <a:grpSpLocks/>
              </p:cNvGrpSpPr>
              <p:nvPr/>
            </p:nvGrpSpPr>
            <p:grpSpPr bwMode="auto">
              <a:xfrm flipV="1">
                <a:off x="3686" y="243"/>
                <a:ext cx="177" cy="66"/>
                <a:chOff x="2848" y="848"/>
                <a:chExt cx="140" cy="98"/>
              </a:xfrm>
            </p:grpSpPr>
            <p:sp>
              <p:nvSpPr>
                <p:cNvPr id="93453"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3454"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3455" name="Line 61"/>
                <p:cNvSpPr>
                  <a:spLocks noChangeShapeType="1"/>
                </p:cNvSpPr>
                <p:nvPr/>
              </p:nvSpPr>
              <p:spPr bwMode="auto">
                <a:xfrm>
                  <a:off x="2894" y="854"/>
                  <a:ext cx="52" cy="9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grpSp>
      </p:grpSp>
      <p:sp>
        <p:nvSpPr>
          <p:cNvPr id="216068" name="Freeform 2"/>
          <p:cNvSpPr>
            <a:spLocks/>
          </p:cNvSpPr>
          <p:nvPr/>
        </p:nvSpPr>
        <p:spPr bwMode="auto">
          <a:xfrm>
            <a:off x="322263" y="4619625"/>
            <a:ext cx="3963987" cy="1716088"/>
          </a:xfrm>
          <a:custGeom>
            <a:avLst/>
            <a:gdLst>
              <a:gd name="T0" fmla="*/ 2147483647 w 2497"/>
              <a:gd name="T1" fmla="*/ 2147483647 h 1081"/>
              <a:gd name="T2" fmla="*/ 2147483647 w 2497"/>
              <a:gd name="T3" fmla="*/ 2147483647 h 1081"/>
              <a:gd name="T4" fmla="*/ 2147483647 w 2497"/>
              <a:gd name="T5" fmla="*/ 2147483647 h 1081"/>
              <a:gd name="T6" fmla="*/ 2147483647 w 2497"/>
              <a:gd name="T7" fmla="*/ 2147483647 h 1081"/>
              <a:gd name="T8" fmla="*/ 2147483647 w 2497"/>
              <a:gd name="T9" fmla="*/ 2147483647 h 1081"/>
              <a:gd name="T10" fmla="*/ 2147483647 w 2497"/>
              <a:gd name="T11" fmla="*/ 2147483647 h 1081"/>
              <a:gd name="T12" fmla="*/ 2147483647 w 2497"/>
              <a:gd name="T13" fmla="*/ 2147483647 h 1081"/>
              <a:gd name="T14" fmla="*/ 2147483647 w 2497"/>
              <a:gd name="T15" fmla="*/ 2147483647 h 1081"/>
              <a:gd name="T16" fmla="*/ 2147483647 w 2497"/>
              <a:gd name="T17" fmla="*/ 2147483647 h 1081"/>
              <a:gd name="T18" fmla="*/ 2147483647 w 2497"/>
              <a:gd name="T19" fmla="*/ 2147483647 h 1081"/>
              <a:gd name="T20" fmla="*/ 2147483647 w 2497"/>
              <a:gd name="T21" fmla="*/ 2147483647 h 1081"/>
              <a:gd name="T22" fmla="*/ 2147483647 w 2497"/>
              <a:gd name="T23" fmla="*/ 2147483647 h 1081"/>
              <a:gd name="T24" fmla="*/ 2147483647 w 2497"/>
              <a:gd name="T25" fmla="*/ 2147483647 h 1081"/>
              <a:gd name="T26" fmla="*/ 2147483647 w 2497"/>
              <a:gd name="T27" fmla="*/ 2147483647 h 1081"/>
              <a:gd name="T28" fmla="*/ 2147483647 w 2497"/>
              <a:gd name="T29" fmla="*/ 2147483647 h 1081"/>
              <a:gd name="T30" fmla="*/ 2147483647 w 2497"/>
              <a:gd name="T31" fmla="*/ 2147483647 h 108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97" h="1081">
                <a:moveTo>
                  <a:pt x="475" y="274"/>
                </a:moveTo>
                <a:cubicBezTo>
                  <a:pt x="381" y="316"/>
                  <a:pt x="280" y="389"/>
                  <a:pt x="204" y="437"/>
                </a:cubicBezTo>
                <a:cubicBezTo>
                  <a:pt x="128" y="485"/>
                  <a:pt x="42" y="503"/>
                  <a:pt x="21" y="559"/>
                </a:cubicBezTo>
                <a:cubicBezTo>
                  <a:pt x="0" y="615"/>
                  <a:pt x="56" y="734"/>
                  <a:pt x="75" y="776"/>
                </a:cubicBezTo>
                <a:cubicBezTo>
                  <a:pt x="94" y="818"/>
                  <a:pt x="116" y="789"/>
                  <a:pt x="136" y="810"/>
                </a:cubicBezTo>
                <a:cubicBezTo>
                  <a:pt x="156" y="831"/>
                  <a:pt x="167" y="876"/>
                  <a:pt x="197" y="905"/>
                </a:cubicBezTo>
                <a:cubicBezTo>
                  <a:pt x="227" y="934"/>
                  <a:pt x="231" y="970"/>
                  <a:pt x="319" y="986"/>
                </a:cubicBezTo>
                <a:cubicBezTo>
                  <a:pt x="407" y="1002"/>
                  <a:pt x="554" y="1003"/>
                  <a:pt x="726" y="1000"/>
                </a:cubicBezTo>
                <a:cubicBezTo>
                  <a:pt x="898" y="997"/>
                  <a:pt x="1146" y="961"/>
                  <a:pt x="1349" y="966"/>
                </a:cubicBezTo>
                <a:cubicBezTo>
                  <a:pt x="1552" y="971"/>
                  <a:pt x="1785" y="1028"/>
                  <a:pt x="1945" y="1033"/>
                </a:cubicBezTo>
                <a:cubicBezTo>
                  <a:pt x="2105" y="1038"/>
                  <a:pt x="2225" y="1081"/>
                  <a:pt x="2311" y="993"/>
                </a:cubicBezTo>
                <a:cubicBezTo>
                  <a:pt x="2397" y="905"/>
                  <a:pt x="2497" y="662"/>
                  <a:pt x="2460" y="506"/>
                </a:cubicBezTo>
                <a:cubicBezTo>
                  <a:pt x="2423" y="350"/>
                  <a:pt x="2280" y="116"/>
                  <a:pt x="2088" y="58"/>
                </a:cubicBezTo>
                <a:cubicBezTo>
                  <a:pt x="1896" y="0"/>
                  <a:pt x="1528" y="138"/>
                  <a:pt x="1308" y="159"/>
                </a:cubicBezTo>
                <a:cubicBezTo>
                  <a:pt x="1088" y="180"/>
                  <a:pt x="906" y="167"/>
                  <a:pt x="766" y="186"/>
                </a:cubicBezTo>
                <a:cubicBezTo>
                  <a:pt x="626" y="205"/>
                  <a:pt x="569" y="232"/>
                  <a:pt x="475" y="274"/>
                </a:cubicBezTo>
                <a:close/>
              </a:path>
            </a:pathLst>
          </a:custGeom>
          <a:gradFill rotWithShape="1">
            <a:gsLst>
              <a:gs pos="0">
                <a:srgbClr val="00CCFF"/>
              </a:gs>
              <a:gs pos="100000">
                <a:srgbClr val="FFFFFF"/>
              </a:gs>
            </a:gsLst>
            <a:lin ang="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sp>
        <p:nvSpPr>
          <p:cNvPr id="216069" name="Freeform 3"/>
          <p:cNvSpPr>
            <a:spLocks/>
          </p:cNvSpPr>
          <p:nvPr/>
        </p:nvSpPr>
        <p:spPr bwMode="auto">
          <a:xfrm>
            <a:off x="4751388" y="871538"/>
            <a:ext cx="1919287" cy="2227262"/>
          </a:xfrm>
          <a:custGeom>
            <a:avLst/>
            <a:gdLst>
              <a:gd name="T0" fmla="*/ 2147483647 w 1209"/>
              <a:gd name="T1" fmla="*/ 2147483647 h 1403"/>
              <a:gd name="T2" fmla="*/ 2147483647 w 1209"/>
              <a:gd name="T3" fmla="*/ 2147483647 h 1403"/>
              <a:gd name="T4" fmla="*/ 2147483647 w 1209"/>
              <a:gd name="T5" fmla="*/ 2147483647 h 1403"/>
              <a:gd name="T6" fmla="*/ 2147483647 w 1209"/>
              <a:gd name="T7" fmla="*/ 2147483647 h 1403"/>
              <a:gd name="T8" fmla="*/ 2147483647 w 1209"/>
              <a:gd name="T9" fmla="*/ 2147483647 h 1403"/>
              <a:gd name="T10" fmla="*/ 2147483647 w 1209"/>
              <a:gd name="T11" fmla="*/ 2147483647 h 1403"/>
              <a:gd name="T12" fmla="*/ 2147483647 w 1209"/>
              <a:gd name="T13" fmla="*/ 2147483647 h 1403"/>
              <a:gd name="T14" fmla="*/ 2147483647 w 1209"/>
              <a:gd name="T15" fmla="*/ 2147483647 h 1403"/>
              <a:gd name="T16" fmla="*/ 2147483647 w 1209"/>
              <a:gd name="T17" fmla="*/ 2147483647 h 1403"/>
              <a:gd name="T18" fmla="*/ 2147483647 w 1209"/>
              <a:gd name="T19" fmla="*/ 2147483647 h 1403"/>
              <a:gd name="T20" fmla="*/ 2147483647 w 1209"/>
              <a:gd name="T21" fmla="*/ 2147483647 h 1403"/>
              <a:gd name="T22" fmla="*/ 2147483647 w 1209"/>
              <a:gd name="T23" fmla="*/ 2147483647 h 14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09" h="1403">
                <a:moveTo>
                  <a:pt x="84" y="528"/>
                </a:moveTo>
                <a:cubicBezTo>
                  <a:pt x="51" y="600"/>
                  <a:pt x="28" y="643"/>
                  <a:pt x="16" y="705"/>
                </a:cubicBezTo>
                <a:cubicBezTo>
                  <a:pt x="4" y="767"/>
                  <a:pt x="0" y="845"/>
                  <a:pt x="9" y="901"/>
                </a:cubicBezTo>
                <a:cubicBezTo>
                  <a:pt x="18" y="957"/>
                  <a:pt x="44" y="983"/>
                  <a:pt x="70" y="1043"/>
                </a:cubicBezTo>
                <a:cubicBezTo>
                  <a:pt x="96" y="1103"/>
                  <a:pt x="130" y="1210"/>
                  <a:pt x="165" y="1260"/>
                </a:cubicBezTo>
                <a:cubicBezTo>
                  <a:pt x="200" y="1310"/>
                  <a:pt x="223" y="1324"/>
                  <a:pt x="280" y="1342"/>
                </a:cubicBezTo>
                <a:cubicBezTo>
                  <a:pt x="337" y="1360"/>
                  <a:pt x="393" y="1368"/>
                  <a:pt x="510" y="1369"/>
                </a:cubicBezTo>
                <a:cubicBezTo>
                  <a:pt x="627" y="1370"/>
                  <a:pt x="775" y="1403"/>
                  <a:pt x="985" y="1348"/>
                </a:cubicBezTo>
                <a:cubicBezTo>
                  <a:pt x="1195" y="1293"/>
                  <a:pt x="1209" y="54"/>
                  <a:pt x="985" y="27"/>
                </a:cubicBezTo>
                <a:cubicBezTo>
                  <a:pt x="761" y="0"/>
                  <a:pt x="606" y="115"/>
                  <a:pt x="477" y="156"/>
                </a:cubicBezTo>
                <a:cubicBezTo>
                  <a:pt x="348" y="197"/>
                  <a:pt x="280" y="207"/>
                  <a:pt x="212" y="271"/>
                </a:cubicBezTo>
                <a:cubicBezTo>
                  <a:pt x="144" y="335"/>
                  <a:pt x="117" y="456"/>
                  <a:pt x="84" y="528"/>
                </a:cubicBezTo>
                <a:close/>
              </a:path>
            </a:pathLst>
          </a:custGeom>
          <a:gradFill rotWithShape="1">
            <a:gsLst>
              <a:gs pos="0">
                <a:srgbClr val="00CCFF"/>
              </a:gs>
              <a:gs pos="100000">
                <a:srgbClr val="FFFFFF"/>
              </a:gs>
            </a:gsLst>
            <a:lin ang="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sp>
        <p:nvSpPr>
          <p:cNvPr id="93191" name="Rectangle 4"/>
          <p:cNvSpPr>
            <a:spLocks noGrp="1" noChangeArrowheads="1"/>
          </p:cNvSpPr>
          <p:nvPr>
            <p:ph type="title"/>
          </p:nvPr>
        </p:nvSpPr>
        <p:spPr>
          <a:xfrm>
            <a:off x="323850" y="0"/>
            <a:ext cx="8820150" cy="973138"/>
          </a:xfrm>
        </p:spPr>
        <p:txBody>
          <a:bodyPr/>
          <a:lstStyle/>
          <a:p>
            <a:pPr>
              <a:defRPr/>
            </a:pPr>
            <a:r>
              <a:rPr lang="en-US" sz="3600" dirty="0">
                <a:latin typeface="+mn-lt"/>
                <a:cs typeface="+mj-cs"/>
              </a:rPr>
              <a:t>A </a:t>
            </a:r>
            <a:r>
              <a:rPr lang="en-US" altLang="zh-CN" sz="3600" dirty="0">
                <a:latin typeface="+mn-lt"/>
                <a:cs typeface="+mj-cs"/>
              </a:rPr>
              <a:t>D</a:t>
            </a:r>
            <a:r>
              <a:rPr lang="en-US" sz="3600" dirty="0">
                <a:latin typeface="+mn-lt"/>
                <a:cs typeface="+mj-cs"/>
              </a:rPr>
              <a:t>ay in the </a:t>
            </a:r>
            <a:r>
              <a:rPr lang="en-US" altLang="zh-CN" sz="3600" dirty="0">
                <a:latin typeface="+mn-lt"/>
                <a:cs typeface="+mj-cs"/>
              </a:rPr>
              <a:t>L</a:t>
            </a:r>
            <a:r>
              <a:rPr lang="en-US" sz="3600" dirty="0">
                <a:latin typeface="+mn-lt"/>
                <a:cs typeface="+mj-cs"/>
              </a:rPr>
              <a:t>ife… HTTP </a:t>
            </a:r>
            <a:r>
              <a:rPr lang="en-US" altLang="zh-CN" sz="3600" dirty="0">
                <a:latin typeface="+mn-lt"/>
                <a:cs typeface="+mj-cs"/>
              </a:rPr>
              <a:t>R</a:t>
            </a:r>
            <a:r>
              <a:rPr lang="en-US" sz="3600" dirty="0">
                <a:latin typeface="+mn-lt"/>
                <a:cs typeface="+mj-cs"/>
              </a:rPr>
              <a:t>equest/</a:t>
            </a:r>
            <a:r>
              <a:rPr lang="en-US" altLang="zh-CN" sz="3600" dirty="0">
                <a:latin typeface="+mn-lt"/>
                <a:cs typeface="+mj-cs"/>
              </a:rPr>
              <a:t>R</a:t>
            </a:r>
            <a:r>
              <a:rPr lang="en-US" sz="3600" dirty="0">
                <a:latin typeface="+mn-lt"/>
                <a:cs typeface="+mj-cs"/>
              </a:rPr>
              <a:t>eply </a:t>
            </a:r>
          </a:p>
        </p:txBody>
      </p:sp>
      <p:grpSp>
        <p:nvGrpSpPr>
          <p:cNvPr id="216071" name="Group 35"/>
          <p:cNvGrpSpPr>
            <a:grpSpLocks/>
          </p:cNvGrpSpPr>
          <p:nvPr/>
        </p:nvGrpSpPr>
        <p:grpSpPr bwMode="auto">
          <a:xfrm>
            <a:off x="1195388" y="1081088"/>
            <a:ext cx="976312" cy="1460500"/>
            <a:chOff x="651" y="681"/>
            <a:chExt cx="615" cy="920"/>
          </a:xfrm>
        </p:grpSpPr>
        <p:sp>
          <p:nvSpPr>
            <p:cNvPr id="216304" name="Freeform 36"/>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nvGrpSpPr>
            <p:cNvPr id="216305" name="Group 37"/>
            <p:cNvGrpSpPr>
              <a:grpSpLocks/>
            </p:cNvGrpSpPr>
            <p:nvPr/>
          </p:nvGrpSpPr>
          <p:grpSpPr bwMode="auto">
            <a:xfrm>
              <a:off x="651" y="681"/>
              <a:ext cx="500" cy="828"/>
              <a:chOff x="569" y="2954"/>
              <a:chExt cx="500" cy="828"/>
            </a:xfrm>
          </p:grpSpPr>
          <p:sp>
            <p:nvSpPr>
              <p:cNvPr id="93427" name="Rectangle 3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28" name="Text Box 39"/>
              <p:cNvSpPr txBox="1">
                <a:spLocks noChangeArrowheads="1"/>
              </p:cNvSpPr>
              <p:nvPr/>
            </p:nvSpPr>
            <p:spPr bwMode="auto">
              <a:xfrm>
                <a:off x="607" y="2954"/>
                <a:ext cx="449"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solidFill>
                      <a:srgbClr val="000000"/>
                    </a:solidFill>
                    <a:latin typeface="Arial" charset="0"/>
                    <a:cs typeface="+mn-cs"/>
                  </a:rPr>
                  <a:t>HTTP</a:t>
                </a:r>
              </a:p>
              <a:p>
                <a:pPr algn="ctr">
                  <a:defRPr/>
                </a:pPr>
                <a:r>
                  <a:rPr lang="en-US" sz="1600" i="0" dirty="0">
                    <a:solidFill>
                      <a:srgbClr val="000000"/>
                    </a:solidFill>
                    <a:latin typeface="Arial" charset="0"/>
                    <a:cs typeface="+mn-cs"/>
                  </a:rPr>
                  <a:t>TCP</a:t>
                </a:r>
              </a:p>
              <a:p>
                <a:pPr algn="ctr">
                  <a:defRPr/>
                </a:pPr>
                <a:r>
                  <a:rPr lang="en-US" sz="1600" i="0" dirty="0">
                    <a:solidFill>
                      <a:srgbClr val="000000"/>
                    </a:solidFill>
                    <a:latin typeface="Arial" charset="0"/>
                    <a:cs typeface="+mn-cs"/>
                  </a:rPr>
                  <a:t>IP</a:t>
                </a:r>
              </a:p>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93429" name="Line 40"/>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3430" name="Line 41"/>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3431" name="Line 42"/>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3432" name="Line 43"/>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grpSp>
        <p:nvGrpSpPr>
          <p:cNvPr id="707628" name="Group 44"/>
          <p:cNvGrpSpPr>
            <a:grpSpLocks/>
          </p:cNvGrpSpPr>
          <p:nvPr/>
        </p:nvGrpSpPr>
        <p:grpSpPr bwMode="auto">
          <a:xfrm>
            <a:off x="442913" y="1054100"/>
            <a:ext cx="515937" cy="333375"/>
            <a:chOff x="328" y="678"/>
            <a:chExt cx="325" cy="210"/>
          </a:xfrm>
        </p:grpSpPr>
        <p:grpSp>
          <p:nvGrpSpPr>
            <p:cNvPr id="216300" name="Group 45"/>
            <p:cNvGrpSpPr>
              <a:grpSpLocks/>
            </p:cNvGrpSpPr>
            <p:nvPr/>
          </p:nvGrpSpPr>
          <p:grpSpPr bwMode="auto">
            <a:xfrm>
              <a:off x="328" y="693"/>
              <a:ext cx="325" cy="154"/>
              <a:chOff x="844" y="3337"/>
              <a:chExt cx="325" cy="154"/>
            </a:xfrm>
          </p:grpSpPr>
          <p:sp>
            <p:nvSpPr>
              <p:cNvPr id="93423" name="Rectangle 46"/>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424" name="Text Box 47"/>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sp>
          <p:nvSpPr>
            <p:cNvPr id="93422" name="AutoShape 48"/>
            <p:cNvSpPr>
              <a:spLocks noChangeArrowheads="1"/>
            </p:cNvSpPr>
            <p:nvPr/>
          </p:nvSpPr>
          <p:spPr bwMode="auto">
            <a:xfrm>
              <a:off x="396" y="678"/>
              <a:ext cx="240" cy="210"/>
            </a:xfrm>
            <a:prstGeom prst="downArrow">
              <a:avLst>
                <a:gd name="adj1" fmla="val 49167"/>
                <a:gd name="adj2" fmla="val 24292"/>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707633" name="Rectangle 49"/>
          <p:cNvSpPr>
            <a:spLocks noChangeArrowheads="1"/>
          </p:cNvSpPr>
          <p:nvPr/>
        </p:nvSpPr>
        <p:spPr bwMode="auto">
          <a:xfrm>
            <a:off x="5183188" y="3105150"/>
            <a:ext cx="3441700" cy="9509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dirty="0">
                <a:solidFill>
                  <a:srgbClr val="C00000"/>
                </a:solidFill>
                <a:latin typeface="Gill Sans MT" charset="0"/>
                <a:cs typeface="+mn-cs"/>
              </a:rPr>
              <a:t>HTTP request</a:t>
            </a:r>
            <a:r>
              <a:rPr lang="en-US" sz="2000" i="0" dirty="0">
                <a:solidFill>
                  <a:srgbClr val="C00000"/>
                </a:solidFill>
                <a:latin typeface="Gill Sans MT" charset="0"/>
                <a:cs typeface="+mn-cs"/>
              </a:rPr>
              <a:t> </a:t>
            </a:r>
            <a:r>
              <a:rPr lang="en-US" sz="2000" i="0" dirty="0">
                <a:solidFill>
                  <a:srgbClr val="000000"/>
                </a:solidFill>
                <a:latin typeface="Gill Sans MT" charset="0"/>
                <a:cs typeface="+mn-cs"/>
              </a:rPr>
              <a:t>sent into TCP socket</a:t>
            </a:r>
          </a:p>
        </p:txBody>
      </p:sp>
      <p:sp>
        <p:nvSpPr>
          <p:cNvPr id="707634" name="Rectangle 50"/>
          <p:cNvSpPr>
            <a:spLocks noChangeArrowheads="1"/>
          </p:cNvSpPr>
          <p:nvPr/>
        </p:nvSpPr>
        <p:spPr bwMode="auto">
          <a:xfrm>
            <a:off x="5176838" y="3797300"/>
            <a:ext cx="3787775" cy="9858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i="0" dirty="0">
                <a:solidFill>
                  <a:srgbClr val="000000"/>
                </a:solidFill>
                <a:latin typeface="Gill Sans MT" charset="0"/>
                <a:cs typeface="+mn-cs"/>
              </a:rPr>
              <a:t>IP datagram containing HTTP request routed to </a:t>
            </a:r>
            <a:r>
              <a:rPr lang="en-US" sz="2000" i="0" dirty="0" err="1">
                <a:solidFill>
                  <a:srgbClr val="000000"/>
                </a:solidFill>
                <a:latin typeface="Gill Sans MT" charset="0"/>
                <a:cs typeface="+mn-cs"/>
              </a:rPr>
              <a:t>www.</a:t>
            </a:r>
            <a:r>
              <a:rPr lang="en-US" altLang="zh-CN" sz="2000" i="0" dirty="0" err="1">
                <a:solidFill>
                  <a:srgbClr val="000000"/>
                </a:solidFill>
                <a:latin typeface="Gill Sans MT" charset="0"/>
                <a:cs typeface="+mn-cs"/>
              </a:rPr>
              <a:t>tencent</a:t>
            </a:r>
            <a:r>
              <a:rPr lang="en-US" sz="2000" i="0" dirty="0" err="1">
                <a:solidFill>
                  <a:srgbClr val="000000"/>
                </a:solidFill>
                <a:latin typeface="Gill Sans MT" charset="0"/>
                <a:cs typeface="+mn-cs"/>
              </a:rPr>
              <a:t>.com</a:t>
            </a:r>
            <a:endParaRPr lang="en-US" sz="2000" i="0" dirty="0">
              <a:solidFill>
                <a:srgbClr val="000000"/>
              </a:solidFill>
              <a:latin typeface="Gill Sans MT" charset="0"/>
              <a:cs typeface="+mn-cs"/>
            </a:endParaRPr>
          </a:p>
        </p:txBody>
      </p:sp>
      <p:sp>
        <p:nvSpPr>
          <p:cNvPr id="707635" name="Rectangle 51"/>
          <p:cNvSpPr>
            <a:spLocks noChangeArrowheads="1"/>
          </p:cNvSpPr>
          <p:nvPr/>
        </p:nvSpPr>
        <p:spPr bwMode="auto">
          <a:xfrm>
            <a:off x="5189538" y="5702300"/>
            <a:ext cx="3865562" cy="536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i="0" dirty="0">
                <a:solidFill>
                  <a:srgbClr val="000000"/>
                </a:solidFill>
                <a:latin typeface="Gill Sans MT" charset="0"/>
                <a:cs typeface="+mn-cs"/>
              </a:rPr>
              <a:t>IP datagram containing HTTP reply routed back to client</a:t>
            </a:r>
          </a:p>
        </p:txBody>
      </p:sp>
      <p:grpSp>
        <p:nvGrpSpPr>
          <p:cNvPr id="216076" name="Group 166"/>
          <p:cNvGrpSpPr>
            <a:grpSpLocks/>
          </p:cNvGrpSpPr>
          <p:nvPr/>
        </p:nvGrpSpPr>
        <p:grpSpPr bwMode="auto">
          <a:xfrm>
            <a:off x="3795713" y="2409825"/>
            <a:ext cx="1576387" cy="1287463"/>
            <a:chOff x="3228" y="1776"/>
            <a:chExt cx="252" cy="96"/>
          </a:xfrm>
        </p:grpSpPr>
        <p:sp>
          <p:nvSpPr>
            <p:cNvPr id="216298" name="Line 16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6299" name="Line 16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16077" name="Group 167"/>
          <p:cNvGrpSpPr>
            <a:grpSpLocks/>
          </p:cNvGrpSpPr>
          <p:nvPr/>
        </p:nvGrpSpPr>
        <p:grpSpPr bwMode="auto">
          <a:xfrm flipH="1">
            <a:off x="5600700" y="2424113"/>
            <a:ext cx="400050" cy="152400"/>
            <a:chOff x="3228" y="1776"/>
            <a:chExt cx="252" cy="96"/>
          </a:xfrm>
        </p:grpSpPr>
        <p:sp>
          <p:nvSpPr>
            <p:cNvPr id="216296" name="Line 16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6297" name="Line 16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16078" name="Group 170"/>
          <p:cNvGrpSpPr>
            <a:grpSpLocks/>
          </p:cNvGrpSpPr>
          <p:nvPr/>
        </p:nvGrpSpPr>
        <p:grpSpPr bwMode="auto">
          <a:xfrm flipH="1" flipV="1">
            <a:off x="5753100" y="1900238"/>
            <a:ext cx="400050" cy="152400"/>
            <a:chOff x="3228" y="1776"/>
            <a:chExt cx="252" cy="96"/>
          </a:xfrm>
        </p:grpSpPr>
        <p:sp>
          <p:nvSpPr>
            <p:cNvPr id="216294" name="Line 17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6295" name="Line 17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16079" name="Group 110"/>
          <p:cNvGrpSpPr>
            <a:grpSpLocks/>
          </p:cNvGrpSpPr>
          <p:nvPr/>
        </p:nvGrpSpPr>
        <p:grpSpPr bwMode="auto">
          <a:xfrm>
            <a:off x="3057525" y="5273675"/>
            <a:ext cx="757238" cy="379413"/>
            <a:chOff x="2466" y="2026"/>
            <a:chExt cx="477" cy="282"/>
          </a:xfrm>
        </p:grpSpPr>
        <p:sp>
          <p:nvSpPr>
            <p:cNvPr id="216280"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6281"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6282"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6283"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6284" name="Group 115"/>
            <p:cNvGrpSpPr>
              <a:grpSpLocks/>
            </p:cNvGrpSpPr>
            <p:nvPr/>
          </p:nvGrpSpPr>
          <p:grpSpPr bwMode="auto">
            <a:xfrm>
              <a:off x="2581" y="2061"/>
              <a:ext cx="236" cy="94"/>
              <a:chOff x="2848" y="848"/>
              <a:chExt cx="140" cy="98"/>
            </a:xfrm>
          </p:grpSpPr>
          <p:sp>
            <p:nvSpPr>
              <p:cNvPr id="216291"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6292"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6293"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16285" name="Group 119"/>
            <p:cNvGrpSpPr>
              <a:grpSpLocks/>
            </p:cNvGrpSpPr>
            <p:nvPr/>
          </p:nvGrpSpPr>
          <p:grpSpPr bwMode="auto">
            <a:xfrm flipV="1">
              <a:off x="2581" y="2060"/>
              <a:ext cx="236" cy="94"/>
              <a:chOff x="2848" y="848"/>
              <a:chExt cx="140" cy="98"/>
            </a:xfrm>
          </p:grpSpPr>
          <p:sp>
            <p:nvSpPr>
              <p:cNvPr id="216288"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6289"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6290"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16286"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6287"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16080" name="Line 136"/>
          <p:cNvSpPr>
            <a:spLocks noChangeShapeType="1"/>
          </p:cNvSpPr>
          <p:nvPr/>
        </p:nvSpPr>
        <p:spPr bwMode="auto">
          <a:xfrm flipV="1">
            <a:off x="2543175" y="5443538"/>
            <a:ext cx="490538" cy="1587"/>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6081" name="Text Box 137"/>
          <p:cNvSpPr txBox="1">
            <a:spLocks noChangeArrowheads="1"/>
          </p:cNvSpPr>
          <p:nvPr/>
        </p:nvSpPr>
        <p:spPr bwMode="auto">
          <a:xfrm>
            <a:off x="1003300" y="5835650"/>
            <a:ext cx="159543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64.233.169.105</a:t>
            </a:r>
          </a:p>
        </p:txBody>
      </p:sp>
      <p:sp>
        <p:nvSpPr>
          <p:cNvPr id="216082" name="Text Box 138"/>
          <p:cNvSpPr txBox="1">
            <a:spLocks noChangeArrowheads="1"/>
          </p:cNvSpPr>
          <p:nvPr/>
        </p:nvSpPr>
        <p:spPr bwMode="auto">
          <a:xfrm>
            <a:off x="971550" y="5541963"/>
            <a:ext cx="117792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web server</a:t>
            </a:r>
          </a:p>
        </p:txBody>
      </p:sp>
      <p:grpSp>
        <p:nvGrpSpPr>
          <p:cNvPr id="216083" name="Group 194"/>
          <p:cNvGrpSpPr>
            <a:grpSpLocks/>
          </p:cNvGrpSpPr>
          <p:nvPr/>
        </p:nvGrpSpPr>
        <p:grpSpPr bwMode="auto">
          <a:xfrm>
            <a:off x="2970213" y="5649913"/>
            <a:ext cx="295275" cy="114300"/>
            <a:chOff x="3228" y="1776"/>
            <a:chExt cx="252" cy="96"/>
          </a:xfrm>
        </p:grpSpPr>
        <p:sp>
          <p:nvSpPr>
            <p:cNvPr id="216278" name="Line 195"/>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6279" name="Line 196"/>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grpSp>
        <p:nvGrpSpPr>
          <p:cNvPr id="216084" name="Group 200"/>
          <p:cNvGrpSpPr>
            <a:grpSpLocks/>
          </p:cNvGrpSpPr>
          <p:nvPr/>
        </p:nvGrpSpPr>
        <p:grpSpPr bwMode="auto">
          <a:xfrm flipH="1" flipV="1">
            <a:off x="3813175" y="5354638"/>
            <a:ext cx="295275" cy="114300"/>
            <a:chOff x="3228" y="1776"/>
            <a:chExt cx="252" cy="96"/>
          </a:xfrm>
        </p:grpSpPr>
        <p:sp>
          <p:nvSpPr>
            <p:cNvPr id="216276" name="Line 20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6277" name="Line 20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dirty="0"/>
            </a:p>
          </p:txBody>
        </p:sp>
      </p:grpSp>
      <p:sp>
        <p:nvSpPr>
          <p:cNvPr id="93206" name="Line 112"/>
          <p:cNvSpPr>
            <a:spLocks noChangeShapeType="1"/>
          </p:cNvSpPr>
          <p:nvPr/>
        </p:nvSpPr>
        <p:spPr bwMode="auto">
          <a:xfrm flipH="1">
            <a:off x="3594100" y="2432050"/>
            <a:ext cx="1882775" cy="28924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216086" name="Group 145"/>
          <p:cNvGrpSpPr>
            <a:grpSpLocks/>
          </p:cNvGrpSpPr>
          <p:nvPr/>
        </p:nvGrpSpPr>
        <p:grpSpPr bwMode="auto">
          <a:xfrm>
            <a:off x="1509713" y="3965575"/>
            <a:ext cx="976312" cy="1460500"/>
            <a:chOff x="4000" y="1895"/>
            <a:chExt cx="615" cy="920"/>
          </a:xfrm>
        </p:grpSpPr>
        <p:sp>
          <p:nvSpPr>
            <p:cNvPr id="216268" name="Freeform 146"/>
            <p:cNvSpPr>
              <a:spLocks/>
            </p:cNvSpPr>
            <p:nvPr/>
          </p:nvSpPr>
          <p:spPr bwMode="auto">
            <a:xfrm>
              <a:off x="4011" y="1912"/>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nvGrpSpPr>
            <p:cNvPr id="216269" name="Group 147"/>
            <p:cNvGrpSpPr>
              <a:grpSpLocks/>
            </p:cNvGrpSpPr>
            <p:nvPr/>
          </p:nvGrpSpPr>
          <p:grpSpPr bwMode="auto">
            <a:xfrm>
              <a:off x="4000" y="1895"/>
              <a:ext cx="500" cy="828"/>
              <a:chOff x="569" y="2954"/>
              <a:chExt cx="500" cy="828"/>
            </a:xfrm>
          </p:grpSpPr>
          <p:sp>
            <p:nvSpPr>
              <p:cNvPr id="93391" name="Rectangle 14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92" name="Text Box 149"/>
              <p:cNvSpPr txBox="1">
                <a:spLocks noChangeArrowheads="1"/>
              </p:cNvSpPr>
              <p:nvPr/>
            </p:nvSpPr>
            <p:spPr bwMode="auto">
              <a:xfrm>
                <a:off x="607" y="2954"/>
                <a:ext cx="449"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dirty="0">
                    <a:solidFill>
                      <a:srgbClr val="000000"/>
                    </a:solidFill>
                    <a:latin typeface="Arial" charset="0"/>
                    <a:cs typeface="+mn-cs"/>
                  </a:rPr>
                  <a:t>HTTP</a:t>
                </a:r>
              </a:p>
              <a:p>
                <a:pPr algn="ctr">
                  <a:defRPr/>
                </a:pPr>
                <a:r>
                  <a:rPr lang="en-US" sz="1600" i="0" dirty="0">
                    <a:solidFill>
                      <a:srgbClr val="000000"/>
                    </a:solidFill>
                    <a:latin typeface="Arial" charset="0"/>
                    <a:cs typeface="+mn-cs"/>
                  </a:rPr>
                  <a:t>TCP</a:t>
                </a:r>
              </a:p>
              <a:p>
                <a:pPr algn="ctr">
                  <a:defRPr/>
                </a:pPr>
                <a:r>
                  <a:rPr lang="en-US" sz="1600" i="0" dirty="0">
                    <a:solidFill>
                      <a:srgbClr val="000000"/>
                    </a:solidFill>
                    <a:latin typeface="Arial" charset="0"/>
                    <a:cs typeface="+mn-cs"/>
                  </a:rPr>
                  <a:t>IP</a:t>
                </a:r>
              </a:p>
              <a:p>
                <a:pPr algn="ctr">
                  <a:defRPr/>
                </a:pPr>
                <a:r>
                  <a:rPr lang="en-US" sz="1600" i="0" dirty="0">
                    <a:solidFill>
                      <a:srgbClr val="000000"/>
                    </a:solidFill>
                    <a:latin typeface="Arial" charset="0"/>
                    <a:cs typeface="+mn-cs"/>
                  </a:rPr>
                  <a:t>Eth</a:t>
                </a:r>
              </a:p>
              <a:p>
                <a:pPr algn="ctr">
                  <a:defRPr/>
                </a:pPr>
                <a:r>
                  <a:rPr lang="en-US" sz="1600" i="0" dirty="0">
                    <a:solidFill>
                      <a:srgbClr val="000000"/>
                    </a:solidFill>
                    <a:latin typeface="Arial" charset="0"/>
                    <a:cs typeface="+mn-cs"/>
                  </a:rPr>
                  <a:t>Phy</a:t>
                </a:r>
              </a:p>
            </p:txBody>
          </p:sp>
          <p:sp>
            <p:nvSpPr>
              <p:cNvPr id="93393" name="Line 150"/>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3394" name="Line 151"/>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3395" name="Line 152"/>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93396" name="Line 153"/>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sp>
        <p:nvSpPr>
          <p:cNvPr id="707813" name="Rectangle 229"/>
          <p:cNvSpPr>
            <a:spLocks noChangeArrowheads="1"/>
          </p:cNvSpPr>
          <p:nvPr/>
        </p:nvSpPr>
        <p:spPr bwMode="auto">
          <a:xfrm>
            <a:off x="5183188" y="4735513"/>
            <a:ext cx="3787775" cy="985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100000"/>
              <a:buFont typeface="Wingdings" charset="2"/>
              <a:buChar char="§"/>
              <a:defRPr/>
            </a:pPr>
            <a:r>
              <a:rPr lang="en-US" sz="2000" i="0" dirty="0">
                <a:solidFill>
                  <a:srgbClr val="000000"/>
                </a:solidFill>
                <a:latin typeface="Gill Sans MT" charset="0"/>
                <a:cs typeface="+mn-cs"/>
              </a:rPr>
              <a:t>web server responds with </a:t>
            </a:r>
            <a:r>
              <a:rPr lang="en-US" sz="2000" dirty="0">
                <a:solidFill>
                  <a:srgbClr val="C00000"/>
                </a:solidFill>
                <a:latin typeface="Gill Sans MT" charset="0"/>
                <a:cs typeface="+mn-cs"/>
              </a:rPr>
              <a:t>HTTP reply</a:t>
            </a:r>
            <a:r>
              <a:rPr lang="en-US" sz="2000" i="0" dirty="0">
                <a:solidFill>
                  <a:srgbClr val="C00000"/>
                </a:solidFill>
                <a:latin typeface="Gill Sans MT" charset="0"/>
                <a:cs typeface="+mn-cs"/>
              </a:rPr>
              <a:t> </a:t>
            </a:r>
            <a:r>
              <a:rPr lang="en-US" sz="2000" i="0" dirty="0">
                <a:solidFill>
                  <a:srgbClr val="000000"/>
                </a:solidFill>
                <a:latin typeface="Gill Sans MT" charset="0"/>
                <a:cs typeface="+mn-cs"/>
              </a:rPr>
              <a:t>(containing web page)</a:t>
            </a:r>
          </a:p>
        </p:txBody>
      </p:sp>
      <p:grpSp>
        <p:nvGrpSpPr>
          <p:cNvPr id="707941" name="Group 357"/>
          <p:cNvGrpSpPr>
            <a:grpSpLocks/>
          </p:cNvGrpSpPr>
          <p:nvPr/>
        </p:nvGrpSpPr>
        <p:grpSpPr bwMode="auto">
          <a:xfrm>
            <a:off x="88900" y="1363663"/>
            <a:ext cx="1081088" cy="1058862"/>
            <a:chOff x="56" y="859"/>
            <a:chExt cx="681" cy="667"/>
          </a:xfrm>
        </p:grpSpPr>
        <p:grpSp>
          <p:nvGrpSpPr>
            <p:cNvPr id="216237" name="Group 230"/>
            <p:cNvGrpSpPr>
              <a:grpSpLocks/>
            </p:cNvGrpSpPr>
            <p:nvPr/>
          </p:nvGrpSpPr>
          <p:grpSpPr bwMode="auto">
            <a:xfrm>
              <a:off x="290" y="874"/>
              <a:ext cx="379" cy="154"/>
              <a:chOff x="740" y="3209"/>
              <a:chExt cx="379" cy="154"/>
            </a:xfrm>
          </p:grpSpPr>
          <p:grpSp>
            <p:nvGrpSpPr>
              <p:cNvPr id="216263" name="Group 231"/>
              <p:cNvGrpSpPr>
                <a:grpSpLocks/>
              </p:cNvGrpSpPr>
              <p:nvPr/>
            </p:nvGrpSpPr>
            <p:grpSpPr bwMode="auto">
              <a:xfrm>
                <a:off x="794" y="3209"/>
                <a:ext cx="325" cy="154"/>
                <a:chOff x="844" y="3337"/>
                <a:chExt cx="325" cy="154"/>
              </a:xfrm>
            </p:grpSpPr>
            <p:sp>
              <p:nvSpPr>
                <p:cNvPr id="93387" name="Rectangle 232"/>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88" name="Text Box 233"/>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sp>
            <p:nvSpPr>
              <p:cNvPr id="93385" name="Rectangle 234"/>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86" name="Rectangle 235"/>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6238" name="Group 236"/>
            <p:cNvGrpSpPr>
              <a:grpSpLocks/>
            </p:cNvGrpSpPr>
            <p:nvPr/>
          </p:nvGrpSpPr>
          <p:grpSpPr bwMode="auto">
            <a:xfrm>
              <a:off x="290" y="1022"/>
              <a:ext cx="379" cy="154"/>
              <a:chOff x="836" y="3305"/>
              <a:chExt cx="379" cy="154"/>
            </a:xfrm>
          </p:grpSpPr>
          <p:grpSp>
            <p:nvGrpSpPr>
              <p:cNvPr id="216257" name="Group 237"/>
              <p:cNvGrpSpPr>
                <a:grpSpLocks/>
              </p:cNvGrpSpPr>
              <p:nvPr/>
            </p:nvGrpSpPr>
            <p:grpSpPr bwMode="auto">
              <a:xfrm>
                <a:off x="890" y="3305"/>
                <a:ext cx="325" cy="154"/>
                <a:chOff x="844" y="3337"/>
                <a:chExt cx="325" cy="154"/>
              </a:xfrm>
            </p:grpSpPr>
            <p:sp>
              <p:nvSpPr>
                <p:cNvPr id="93382" name="Rectangle 238"/>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83" name="Text Box 239"/>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nvGrpSpPr>
              <p:cNvPr id="216258" name="Group 240"/>
              <p:cNvGrpSpPr>
                <a:grpSpLocks/>
              </p:cNvGrpSpPr>
              <p:nvPr/>
            </p:nvGrpSpPr>
            <p:grpSpPr bwMode="auto">
              <a:xfrm>
                <a:off x="836" y="3334"/>
                <a:ext cx="354" cy="94"/>
                <a:chOff x="836" y="3334"/>
                <a:chExt cx="354" cy="94"/>
              </a:xfrm>
            </p:grpSpPr>
            <p:sp>
              <p:nvSpPr>
                <p:cNvPr id="93380" name="Rectangle 24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81" name="Rectangle 24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216239" name="Group 243"/>
            <p:cNvGrpSpPr>
              <a:grpSpLocks/>
            </p:cNvGrpSpPr>
            <p:nvPr/>
          </p:nvGrpSpPr>
          <p:grpSpPr bwMode="auto">
            <a:xfrm>
              <a:off x="177" y="1042"/>
              <a:ext cx="480" cy="112"/>
              <a:chOff x="627" y="3377"/>
              <a:chExt cx="480" cy="112"/>
            </a:xfrm>
          </p:grpSpPr>
          <p:sp>
            <p:nvSpPr>
              <p:cNvPr id="93376" name="Rectangle 244"/>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77" name="Rectangle 245"/>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6240" name="Group 246"/>
            <p:cNvGrpSpPr>
              <a:grpSpLocks/>
            </p:cNvGrpSpPr>
            <p:nvPr/>
          </p:nvGrpSpPr>
          <p:grpSpPr bwMode="auto">
            <a:xfrm>
              <a:off x="56" y="1189"/>
              <a:ext cx="681" cy="154"/>
              <a:chOff x="504" y="3523"/>
              <a:chExt cx="681" cy="154"/>
            </a:xfrm>
          </p:grpSpPr>
          <p:grpSp>
            <p:nvGrpSpPr>
              <p:cNvPr id="216242" name="Group 247"/>
              <p:cNvGrpSpPr>
                <a:grpSpLocks/>
              </p:cNvGrpSpPr>
              <p:nvPr/>
            </p:nvGrpSpPr>
            <p:grpSpPr bwMode="auto">
              <a:xfrm>
                <a:off x="623" y="3523"/>
                <a:ext cx="492" cy="154"/>
                <a:chOff x="723" y="3453"/>
                <a:chExt cx="492" cy="154"/>
              </a:xfrm>
            </p:grpSpPr>
            <p:grpSp>
              <p:nvGrpSpPr>
                <p:cNvPr id="216246" name="Group 248"/>
                <p:cNvGrpSpPr>
                  <a:grpSpLocks/>
                </p:cNvGrpSpPr>
                <p:nvPr/>
              </p:nvGrpSpPr>
              <p:grpSpPr bwMode="auto">
                <a:xfrm>
                  <a:off x="836" y="3453"/>
                  <a:ext cx="379" cy="154"/>
                  <a:chOff x="836" y="3305"/>
                  <a:chExt cx="379" cy="154"/>
                </a:xfrm>
              </p:grpSpPr>
              <p:grpSp>
                <p:nvGrpSpPr>
                  <p:cNvPr id="216249" name="Group 249"/>
                  <p:cNvGrpSpPr>
                    <a:grpSpLocks/>
                  </p:cNvGrpSpPr>
                  <p:nvPr/>
                </p:nvGrpSpPr>
                <p:grpSpPr bwMode="auto">
                  <a:xfrm>
                    <a:off x="890" y="3305"/>
                    <a:ext cx="325" cy="154"/>
                    <a:chOff x="844" y="3337"/>
                    <a:chExt cx="325" cy="154"/>
                  </a:xfrm>
                </p:grpSpPr>
                <p:sp>
                  <p:nvSpPr>
                    <p:cNvPr id="93374" name="Rectangle 25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75" name="Text Box 251"/>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nvGrpSpPr>
                  <p:cNvPr id="216250" name="Group 252"/>
                  <p:cNvGrpSpPr>
                    <a:grpSpLocks/>
                  </p:cNvGrpSpPr>
                  <p:nvPr/>
                </p:nvGrpSpPr>
                <p:grpSpPr bwMode="auto">
                  <a:xfrm>
                    <a:off x="836" y="3334"/>
                    <a:ext cx="354" cy="94"/>
                    <a:chOff x="836" y="3334"/>
                    <a:chExt cx="354" cy="94"/>
                  </a:xfrm>
                </p:grpSpPr>
                <p:sp>
                  <p:nvSpPr>
                    <p:cNvPr id="93372" name="Rectangle 253"/>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73" name="Rectangle 254"/>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93368" name="Rectangle 255"/>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69" name="Rectangle 256"/>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364" name="Rectangle 257"/>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65" name="Rectangle 258"/>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66" name="Rectangle 259"/>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362" name="AutoShape 356"/>
            <p:cNvSpPr>
              <a:spLocks noChangeArrowheads="1"/>
            </p:cNvSpPr>
            <p:nvPr/>
          </p:nvSpPr>
          <p:spPr bwMode="auto">
            <a:xfrm>
              <a:off x="341" y="859"/>
              <a:ext cx="240" cy="667"/>
            </a:xfrm>
            <a:prstGeom prst="downArrow">
              <a:avLst>
                <a:gd name="adj1" fmla="val 49167"/>
                <a:gd name="adj2" fmla="val 675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707973" name="Group 389"/>
          <p:cNvGrpSpPr>
            <a:grpSpLocks/>
          </p:cNvGrpSpPr>
          <p:nvPr/>
        </p:nvGrpSpPr>
        <p:grpSpPr bwMode="auto">
          <a:xfrm>
            <a:off x="92075" y="1890713"/>
            <a:ext cx="1081088" cy="244475"/>
            <a:chOff x="0" y="2762"/>
            <a:chExt cx="681" cy="154"/>
          </a:xfrm>
        </p:grpSpPr>
        <p:sp>
          <p:nvSpPr>
            <p:cNvPr id="93345" name="Rectangle 388"/>
            <p:cNvSpPr>
              <a:spLocks noChangeArrowheads="1"/>
            </p:cNvSpPr>
            <p:nvPr/>
          </p:nvSpPr>
          <p:spPr bwMode="auto">
            <a:xfrm>
              <a:off x="0" y="2768"/>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225" name="Group 376"/>
            <p:cNvGrpSpPr>
              <a:grpSpLocks/>
            </p:cNvGrpSpPr>
            <p:nvPr/>
          </p:nvGrpSpPr>
          <p:grpSpPr bwMode="auto">
            <a:xfrm>
              <a:off x="119" y="2762"/>
              <a:ext cx="492" cy="154"/>
              <a:chOff x="723" y="3453"/>
              <a:chExt cx="492" cy="154"/>
            </a:xfrm>
          </p:grpSpPr>
          <p:grpSp>
            <p:nvGrpSpPr>
              <p:cNvPr id="216228" name="Group 377"/>
              <p:cNvGrpSpPr>
                <a:grpSpLocks/>
              </p:cNvGrpSpPr>
              <p:nvPr/>
            </p:nvGrpSpPr>
            <p:grpSpPr bwMode="auto">
              <a:xfrm>
                <a:off x="836" y="3453"/>
                <a:ext cx="379" cy="154"/>
                <a:chOff x="836" y="3305"/>
                <a:chExt cx="379" cy="154"/>
              </a:xfrm>
            </p:grpSpPr>
            <p:grpSp>
              <p:nvGrpSpPr>
                <p:cNvPr id="216231" name="Group 378"/>
                <p:cNvGrpSpPr>
                  <a:grpSpLocks/>
                </p:cNvGrpSpPr>
                <p:nvPr/>
              </p:nvGrpSpPr>
              <p:grpSpPr bwMode="auto">
                <a:xfrm>
                  <a:off x="890" y="3305"/>
                  <a:ext cx="325" cy="154"/>
                  <a:chOff x="844" y="3337"/>
                  <a:chExt cx="325" cy="154"/>
                </a:xfrm>
              </p:grpSpPr>
              <p:sp>
                <p:nvSpPr>
                  <p:cNvPr id="93356" name="Rectangle 37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57" name="Text Box 380"/>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nvGrpSpPr>
                <p:cNvPr id="216232" name="Group 381"/>
                <p:cNvGrpSpPr>
                  <a:grpSpLocks/>
                </p:cNvGrpSpPr>
                <p:nvPr/>
              </p:nvGrpSpPr>
              <p:grpSpPr bwMode="auto">
                <a:xfrm>
                  <a:off x="836" y="3334"/>
                  <a:ext cx="354" cy="94"/>
                  <a:chOff x="836" y="3334"/>
                  <a:chExt cx="354" cy="94"/>
                </a:xfrm>
              </p:grpSpPr>
              <p:sp>
                <p:nvSpPr>
                  <p:cNvPr id="93354" name="Rectangle 382"/>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55" name="Rectangle 383"/>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93350" name="Rectangle 384"/>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51" name="Rectangle 385"/>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347" name="Rectangle 386"/>
            <p:cNvSpPr>
              <a:spLocks noChangeArrowheads="1"/>
            </p:cNvSpPr>
            <p:nvPr/>
          </p:nvSpPr>
          <p:spPr bwMode="auto">
            <a:xfrm>
              <a:off x="13" y="2784"/>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48" name="Rectangle 387"/>
            <p:cNvSpPr>
              <a:spLocks noChangeArrowheads="1"/>
            </p:cNvSpPr>
            <p:nvPr/>
          </p:nvSpPr>
          <p:spPr bwMode="auto">
            <a:xfrm>
              <a:off x="611" y="2783"/>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707975" name="Group 391"/>
          <p:cNvGrpSpPr>
            <a:grpSpLocks/>
          </p:cNvGrpSpPr>
          <p:nvPr/>
        </p:nvGrpSpPr>
        <p:grpSpPr bwMode="auto">
          <a:xfrm>
            <a:off x="411163" y="4051300"/>
            <a:ext cx="1081087" cy="949325"/>
            <a:chOff x="2231" y="3555"/>
            <a:chExt cx="681" cy="598"/>
          </a:xfrm>
        </p:grpSpPr>
        <p:grpSp>
          <p:nvGrpSpPr>
            <p:cNvPr id="216190" name="Group 392"/>
            <p:cNvGrpSpPr>
              <a:grpSpLocks/>
            </p:cNvGrpSpPr>
            <p:nvPr/>
          </p:nvGrpSpPr>
          <p:grpSpPr bwMode="auto">
            <a:xfrm>
              <a:off x="2231" y="3684"/>
              <a:ext cx="681" cy="469"/>
              <a:chOff x="152" y="970"/>
              <a:chExt cx="681" cy="469"/>
            </a:xfrm>
          </p:grpSpPr>
          <p:grpSp>
            <p:nvGrpSpPr>
              <p:cNvPr id="216194" name="Group 393"/>
              <p:cNvGrpSpPr>
                <a:grpSpLocks/>
              </p:cNvGrpSpPr>
              <p:nvPr/>
            </p:nvGrpSpPr>
            <p:grpSpPr bwMode="auto">
              <a:xfrm>
                <a:off x="386" y="970"/>
                <a:ext cx="379" cy="154"/>
                <a:chOff x="740" y="3209"/>
                <a:chExt cx="379" cy="154"/>
              </a:xfrm>
            </p:grpSpPr>
            <p:grpSp>
              <p:nvGrpSpPr>
                <p:cNvPr id="216219" name="Group 394"/>
                <p:cNvGrpSpPr>
                  <a:grpSpLocks/>
                </p:cNvGrpSpPr>
                <p:nvPr/>
              </p:nvGrpSpPr>
              <p:grpSpPr bwMode="auto">
                <a:xfrm>
                  <a:off x="794" y="3209"/>
                  <a:ext cx="325" cy="154"/>
                  <a:chOff x="844" y="3337"/>
                  <a:chExt cx="325" cy="154"/>
                </a:xfrm>
              </p:grpSpPr>
              <p:sp>
                <p:nvSpPr>
                  <p:cNvPr id="93343" name="Rectangle 39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44" name="Text Box 396"/>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sp>
              <p:nvSpPr>
                <p:cNvPr id="93341" name="Rectangle 397"/>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42" name="Rectangle 398"/>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6195" name="Group 399"/>
              <p:cNvGrpSpPr>
                <a:grpSpLocks/>
              </p:cNvGrpSpPr>
              <p:nvPr/>
            </p:nvGrpSpPr>
            <p:grpSpPr bwMode="auto">
              <a:xfrm>
                <a:off x="386" y="1118"/>
                <a:ext cx="379" cy="154"/>
                <a:chOff x="836" y="3305"/>
                <a:chExt cx="379" cy="154"/>
              </a:xfrm>
            </p:grpSpPr>
            <p:grpSp>
              <p:nvGrpSpPr>
                <p:cNvPr id="216213" name="Group 400"/>
                <p:cNvGrpSpPr>
                  <a:grpSpLocks/>
                </p:cNvGrpSpPr>
                <p:nvPr/>
              </p:nvGrpSpPr>
              <p:grpSpPr bwMode="auto">
                <a:xfrm>
                  <a:off x="890" y="3305"/>
                  <a:ext cx="325" cy="154"/>
                  <a:chOff x="844" y="3337"/>
                  <a:chExt cx="325" cy="154"/>
                </a:xfrm>
              </p:grpSpPr>
              <p:sp>
                <p:nvSpPr>
                  <p:cNvPr id="93338" name="Rectangle 40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39" name="Text Box 402"/>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nvGrpSpPr>
                <p:cNvPr id="216214" name="Group 403"/>
                <p:cNvGrpSpPr>
                  <a:grpSpLocks/>
                </p:cNvGrpSpPr>
                <p:nvPr/>
              </p:nvGrpSpPr>
              <p:grpSpPr bwMode="auto">
                <a:xfrm>
                  <a:off x="836" y="3334"/>
                  <a:ext cx="354" cy="94"/>
                  <a:chOff x="836" y="3334"/>
                  <a:chExt cx="354" cy="94"/>
                </a:xfrm>
              </p:grpSpPr>
              <p:sp>
                <p:nvSpPr>
                  <p:cNvPr id="93336" name="Rectangle 404"/>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37" name="Rectangle 405"/>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216196" name="Group 406"/>
              <p:cNvGrpSpPr>
                <a:grpSpLocks/>
              </p:cNvGrpSpPr>
              <p:nvPr/>
            </p:nvGrpSpPr>
            <p:grpSpPr bwMode="auto">
              <a:xfrm>
                <a:off x="273" y="1138"/>
                <a:ext cx="480" cy="112"/>
                <a:chOff x="627" y="3377"/>
                <a:chExt cx="480" cy="112"/>
              </a:xfrm>
            </p:grpSpPr>
            <p:sp>
              <p:nvSpPr>
                <p:cNvPr id="93332" name="Rectangle 407"/>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33" name="Rectangle 408"/>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6197" name="Group 409"/>
              <p:cNvGrpSpPr>
                <a:grpSpLocks/>
              </p:cNvGrpSpPr>
              <p:nvPr/>
            </p:nvGrpSpPr>
            <p:grpSpPr bwMode="auto">
              <a:xfrm>
                <a:off x="152" y="1285"/>
                <a:ext cx="681" cy="154"/>
                <a:chOff x="504" y="3523"/>
                <a:chExt cx="681" cy="154"/>
              </a:xfrm>
            </p:grpSpPr>
            <p:grpSp>
              <p:nvGrpSpPr>
                <p:cNvPr id="216198" name="Group 410"/>
                <p:cNvGrpSpPr>
                  <a:grpSpLocks/>
                </p:cNvGrpSpPr>
                <p:nvPr/>
              </p:nvGrpSpPr>
              <p:grpSpPr bwMode="auto">
                <a:xfrm>
                  <a:off x="623" y="3523"/>
                  <a:ext cx="492" cy="154"/>
                  <a:chOff x="723" y="3453"/>
                  <a:chExt cx="492" cy="154"/>
                </a:xfrm>
              </p:grpSpPr>
              <p:grpSp>
                <p:nvGrpSpPr>
                  <p:cNvPr id="216202" name="Group 411"/>
                  <p:cNvGrpSpPr>
                    <a:grpSpLocks/>
                  </p:cNvGrpSpPr>
                  <p:nvPr/>
                </p:nvGrpSpPr>
                <p:grpSpPr bwMode="auto">
                  <a:xfrm>
                    <a:off x="836" y="3453"/>
                    <a:ext cx="379" cy="154"/>
                    <a:chOff x="836" y="3305"/>
                    <a:chExt cx="379" cy="154"/>
                  </a:xfrm>
                </p:grpSpPr>
                <p:grpSp>
                  <p:nvGrpSpPr>
                    <p:cNvPr id="216205" name="Group 412"/>
                    <p:cNvGrpSpPr>
                      <a:grpSpLocks/>
                    </p:cNvGrpSpPr>
                    <p:nvPr/>
                  </p:nvGrpSpPr>
                  <p:grpSpPr bwMode="auto">
                    <a:xfrm>
                      <a:off x="890" y="3305"/>
                      <a:ext cx="325" cy="154"/>
                      <a:chOff x="844" y="3337"/>
                      <a:chExt cx="325" cy="154"/>
                    </a:xfrm>
                  </p:grpSpPr>
                  <p:sp>
                    <p:nvSpPr>
                      <p:cNvPr id="93330" name="Rectangle 41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31" name="Text Box 414"/>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nvGrpSpPr>
                    <p:cNvPr id="216206" name="Group 415"/>
                    <p:cNvGrpSpPr>
                      <a:grpSpLocks/>
                    </p:cNvGrpSpPr>
                    <p:nvPr/>
                  </p:nvGrpSpPr>
                  <p:grpSpPr bwMode="auto">
                    <a:xfrm>
                      <a:off x="836" y="3334"/>
                      <a:ext cx="354" cy="94"/>
                      <a:chOff x="836" y="3334"/>
                      <a:chExt cx="354" cy="94"/>
                    </a:xfrm>
                  </p:grpSpPr>
                  <p:sp>
                    <p:nvSpPr>
                      <p:cNvPr id="93328" name="Rectangle 41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29" name="Rectangle 417"/>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93324" name="Rectangle 418"/>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25" name="Rectangle 419"/>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320" name="Rectangle 420"/>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21" name="Rectangle 421"/>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22" name="Rectangle 422"/>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216191" name="Group 423"/>
            <p:cNvGrpSpPr>
              <a:grpSpLocks/>
            </p:cNvGrpSpPr>
            <p:nvPr/>
          </p:nvGrpSpPr>
          <p:grpSpPr bwMode="auto">
            <a:xfrm>
              <a:off x="2517" y="3555"/>
              <a:ext cx="325" cy="154"/>
              <a:chOff x="844" y="3337"/>
              <a:chExt cx="325" cy="154"/>
            </a:xfrm>
          </p:grpSpPr>
          <p:sp>
            <p:nvSpPr>
              <p:cNvPr id="93313" name="Rectangle 424"/>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14" name="Text Box 425"/>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grpSp>
        <p:nvGrpSpPr>
          <p:cNvPr id="708061" name="Group 477"/>
          <p:cNvGrpSpPr>
            <a:grpSpLocks/>
          </p:cNvGrpSpPr>
          <p:nvPr/>
        </p:nvGrpSpPr>
        <p:grpSpPr bwMode="auto">
          <a:xfrm>
            <a:off x="76200" y="1119188"/>
            <a:ext cx="1081088" cy="1016000"/>
            <a:chOff x="2256" y="3531"/>
            <a:chExt cx="681" cy="640"/>
          </a:xfrm>
        </p:grpSpPr>
        <p:grpSp>
          <p:nvGrpSpPr>
            <p:cNvPr id="216157" name="Group 321"/>
            <p:cNvGrpSpPr>
              <a:grpSpLocks/>
            </p:cNvGrpSpPr>
            <p:nvPr/>
          </p:nvGrpSpPr>
          <p:grpSpPr bwMode="auto">
            <a:xfrm>
              <a:off x="2482" y="3684"/>
              <a:ext cx="379" cy="154"/>
              <a:chOff x="740" y="3209"/>
              <a:chExt cx="379" cy="154"/>
            </a:xfrm>
          </p:grpSpPr>
          <p:grpSp>
            <p:nvGrpSpPr>
              <p:cNvPr id="216185" name="Group 322"/>
              <p:cNvGrpSpPr>
                <a:grpSpLocks/>
              </p:cNvGrpSpPr>
              <p:nvPr/>
            </p:nvGrpSpPr>
            <p:grpSpPr bwMode="auto">
              <a:xfrm>
                <a:off x="794" y="3209"/>
                <a:ext cx="325" cy="154"/>
                <a:chOff x="844" y="3337"/>
                <a:chExt cx="325" cy="154"/>
              </a:xfrm>
            </p:grpSpPr>
            <p:sp>
              <p:nvSpPr>
                <p:cNvPr id="93309" name="Rectangle 32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10" name="Text Box 324"/>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sp>
            <p:nvSpPr>
              <p:cNvPr id="93307" name="Rectangle 325"/>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08" name="Rectangle 326"/>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6158" name="Group 327"/>
            <p:cNvGrpSpPr>
              <a:grpSpLocks/>
            </p:cNvGrpSpPr>
            <p:nvPr/>
          </p:nvGrpSpPr>
          <p:grpSpPr bwMode="auto">
            <a:xfrm>
              <a:off x="2482" y="3844"/>
              <a:ext cx="379" cy="154"/>
              <a:chOff x="836" y="3305"/>
              <a:chExt cx="379" cy="154"/>
            </a:xfrm>
          </p:grpSpPr>
          <p:grpSp>
            <p:nvGrpSpPr>
              <p:cNvPr id="216179" name="Group 328"/>
              <p:cNvGrpSpPr>
                <a:grpSpLocks/>
              </p:cNvGrpSpPr>
              <p:nvPr/>
            </p:nvGrpSpPr>
            <p:grpSpPr bwMode="auto">
              <a:xfrm>
                <a:off x="890" y="3305"/>
                <a:ext cx="325" cy="154"/>
                <a:chOff x="844" y="3337"/>
                <a:chExt cx="325" cy="154"/>
              </a:xfrm>
            </p:grpSpPr>
            <p:sp>
              <p:nvSpPr>
                <p:cNvPr id="93304" name="Rectangle 32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05" name="Text Box 330"/>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nvGrpSpPr>
              <p:cNvPr id="216180" name="Group 331"/>
              <p:cNvGrpSpPr>
                <a:grpSpLocks/>
              </p:cNvGrpSpPr>
              <p:nvPr/>
            </p:nvGrpSpPr>
            <p:grpSpPr bwMode="auto">
              <a:xfrm>
                <a:off x="836" y="3334"/>
                <a:ext cx="354" cy="94"/>
                <a:chOff x="836" y="3334"/>
                <a:chExt cx="354" cy="94"/>
              </a:xfrm>
            </p:grpSpPr>
            <p:sp>
              <p:nvSpPr>
                <p:cNvPr id="93302" name="Rectangle 332"/>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303" name="Rectangle 333"/>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216159" name="Group 334"/>
            <p:cNvGrpSpPr>
              <a:grpSpLocks/>
            </p:cNvGrpSpPr>
            <p:nvPr/>
          </p:nvGrpSpPr>
          <p:grpSpPr bwMode="auto">
            <a:xfrm>
              <a:off x="2369" y="3858"/>
              <a:ext cx="480" cy="112"/>
              <a:chOff x="627" y="3377"/>
              <a:chExt cx="480" cy="112"/>
            </a:xfrm>
          </p:grpSpPr>
          <p:sp>
            <p:nvSpPr>
              <p:cNvPr id="93298" name="Rectangle 335"/>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99" name="Rectangle 336"/>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6160" name="Group 360"/>
            <p:cNvGrpSpPr>
              <a:grpSpLocks/>
            </p:cNvGrpSpPr>
            <p:nvPr/>
          </p:nvGrpSpPr>
          <p:grpSpPr bwMode="auto">
            <a:xfrm>
              <a:off x="2534" y="3531"/>
              <a:ext cx="325" cy="154"/>
              <a:chOff x="844" y="3337"/>
              <a:chExt cx="325" cy="154"/>
            </a:xfrm>
          </p:grpSpPr>
          <p:sp>
            <p:nvSpPr>
              <p:cNvPr id="93296" name="Rectangle 36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97" name="Text Box 362"/>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nvGrpSpPr>
            <p:cNvPr id="216161" name="Group 461"/>
            <p:cNvGrpSpPr>
              <a:grpSpLocks/>
            </p:cNvGrpSpPr>
            <p:nvPr/>
          </p:nvGrpSpPr>
          <p:grpSpPr bwMode="auto">
            <a:xfrm>
              <a:off x="2256" y="4017"/>
              <a:ext cx="681" cy="154"/>
              <a:chOff x="-341" y="3180"/>
              <a:chExt cx="681" cy="154"/>
            </a:xfrm>
          </p:grpSpPr>
          <p:sp>
            <p:nvSpPr>
              <p:cNvPr id="93283" name="Rectangle 457"/>
              <p:cNvSpPr>
                <a:spLocks noChangeArrowheads="1"/>
              </p:cNvSpPr>
              <p:nvPr/>
            </p:nvSpPr>
            <p:spPr bwMode="auto">
              <a:xfrm>
                <a:off x="-341" y="3186"/>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163" name="Group 445"/>
              <p:cNvGrpSpPr>
                <a:grpSpLocks/>
              </p:cNvGrpSpPr>
              <p:nvPr/>
            </p:nvGrpSpPr>
            <p:grpSpPr bwMode="auto">
              <a:xfrm>
                <a:off x="-222" y="3180"/>
                <a:ext cx="492" cy="154"/>
                <a:chOff x="723" y="3453"/>
                <a:chExt cx="492" cy="154"/>
              </a:xfrm>
            </p:grpSpPr>
            <p:grpSp>
              <p:nvGrpSpPr>
                <p:cNvPr id="216166" name="Group 446"/>
                <p:cNvGrpSpPr>
                  <a:grpSpLocks/>
                </p:cNvGrpSpPr>
                <p:nvPr/>
              </p:nvGrpSpPr>
              <p:grpSpPr bwMode="auto">
                <a:xfrm>
                  <a:off x="836" y="3453"/>
                  <a:ext cx="379" cy="154"/>
                  <a:chOff x="836" y="3305"/>
                  <a:chExt cx="379" cy="154"/>
                </a:xfrm>
              </p:grpSpPr>
              <p:grpSp>
                <p:nvGrpSpPr>
                  <p:cNvPr id="216169" name="Group 447"/>
                  <p:cNvGrpSpPr>
                    <a:grpSpLocks/>
                  </p:cNvGrpSpPr>
                  <p:nvPr/>
                </p:nvGrpSpPr>
                <p:grpSpPr bwMode="auto">
                  <a:xfrm>
                    <a:off x="890" y="3305"/>
                    <a:ext cx="325" cy="154"/>
                    <a:chOff x="844" y="3337"/>
                    <a:chExt cx="325" cy="154"/>
                  </a:xfrm>
                </p:grpSpPr>
                <p:sp>
                  <p:nvSpPr>
                    <p:cNvPr id="93294" name="Rectangle 448"/>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95" name="Text Box 449"/>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nvGrpSpPr>
                  <p:cNvPr id="216170" name="Group 450"/>
                  <p:cNvGrpSpPr>
                    <a:grpSpLocks/>
                  </p:cNvGrpSpPr>
                  <p:nvPr/>
                </p:nvGrpSpPr>
                <p:grpSpPr bwMode="auto">
                  <a:xfrm>
                    <a:off x="836" y="3334"/>
                    <a:ext cx="354" cy="94"/>
                    <a:chOff x="836" y="3334"/>
                    <a:chExt cx="354" cy="94"/>
                  </a:xfrm>
                </p:grpSpPr>
                <p:sp>
                  <p:nvSpPr>
                    <p:cNvPr id="93292" name="Rectangle 45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93" name="Rectangle 45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93288" name="Rectangle 453"/>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89" name="Rectangle 454"/>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285" name="Rectangle 455"/>
              <p:cNvSpPr>
                <a:spLocks noChangeArrowheads="1"/>
              </p:cNvSpPr>
              <p:nvPr/>
            </p:nvSpPr>
            <p:spPr bwMode="auto">
              <a:xfrm>
                <a:off x="-328" y="3202"/>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86" name="Rectangle 456"/>
              <p:cNvSpPr>
                <a:spLocks noChangeArrowheads="1"/>
              </p:cNvSpPr>
              <p:nvPr/>
            </p:nvSpPr>
            <p:spPr bwMode="auto">
              <a:xfrm>
                <a:off x="270" y="3201"/>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grpSp>
        <p:nvGrpSpPr>
          <p:cNvPr id="708046" name="Group 462"/>
          <p:cNvGrpSpPr>
            <a:grpSpLocks/>
          </p:cNvGrpSpPr>
          <p:nvPr/>
        </p:nvGrpSpPr>
        <p:grpSpPr bwMode="auto">
          <a:xfrm>
            <a:off x="414338" y="4756150"/>
            <a:ext cx="1081087" cy="244475"/>
            <a:chOff x="-341" y="3180"/>
            <a:chExt cx="681" cy="154"/>
          </a:xfrm>
        </p:grpSpPr>
        <p:sp>
          <p:nvSpPr>
            <p:cNvPr id="93265" name="Rectangle 463"/>
            <p:cNvSpPr>
              <a:spLocks noChangeArrowheads="1"/>
            </p:cNvSpPr>
            <p:nvPr/>
          </p:nvSpPr>
          <p:spPr bwMode="auto">
            <a:xfrm>
              <a:off x="-341" y="3186"/>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145" name="Group 464"/>
            <p:cNvGrpSpPr>
              <a:grpSpLocks/>
            </p:cNvGrpSpPr>
            <p:nvPr/>
          </p:nvGrpSpPr>
          <p:grpSpPr bwMode="auto">
            <a:xfrm>
              <a:off x="-222" y="3180"/>
              <a:ext cx="492" cy="154"/>
              <a:chOff x="723" y="3453"/>
              <a:chExt cx="492" cy="154"/>
            </a:xfrm>
          </p:grpSpPr>
          <p:grpSp>
            <p:nvGrpSpPr>
              <p:cNvPr id="216148" name="Group 465"/>
              <p:cNvGrpSpPr>
                <a:grpSpLocks/>
              </p:cNvGrpSpPr>
              <p:nvPr/>
            </p:nvGrpSpPr>
            <p:grpSpPr bwMode="auto">
              <a:xfrm>
                <a:off x="836" y="3453"/>
                <a:ext cx="379" cy="154"/>
                <a:chOff x="836" y="3305"/>
                <a:chExt cx="379" cy="154"/>
              </a:xfrm>
            </p:grpSpPr>
            <p:grpSp>
              <p:nvGrpSpPr>
                <p:cNvPr id="216151" name="Group 466"/>
                <p:cNvGrpSpPr>
                  <a:grpSpLocks/>
                </p:cNvGrpSpPr>
                <p:nvPr/>
              </p:nvGrpSpPr>
              <p:grpSpPr bwMode="auto">
                <a:xfrm>
                  <a:off x="890" y="3305"/>
                  <a:ext cx="325" cy="154"/>
                  <a:chOff x="844" y="3337"/>
                  <a:chExt cx="325" cy="154"/>
                </a:xfrm>
              </p:grpSpPr>
              <p:sp>
                <p:nvSpPr>
                  <p:cNvPr id="93276" name="Rectangle 46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77" name="Text Box 468"/>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FFFFFF"/>
                        </a:solidFill>
                        <a:latin typeface="Arial" charset="0"/>
                        <a:cs typeface="+mn-cs"/>
                      </a:rPr>
                      <a:t>HTTP</a:t>
                    </a:r>
                  </a:p>
                </p:txBody>
              </p:sp>
            </p:grpSp>
            <p:grpSp>
              <p:nvGrpSpPr>
                <p:cNvPr id="216152" name="Group 469"/>
                <p:cNvGrpSpPr>
                  <a:grpSpLocks/>
                </p:cNvGrpSpPr>
                <p:nvPr/>
              </p:nvGrpSpPr>
              <p:grpSpPr bwMode="auto">
                <a:xfrm>
                  <a:off x="836" y="3334"/>
                  <a:ext cx="354" cy="94"/>
                  <a:chOff x="836" y="3334"/>
                  <a:chExt cx="354" cy="94"/>
                </a:xfrm>
              </p:grpSpPr>
              <p:sp>
                <p:nvSpPr>
                  <p:cNvPr id="93274" name="Rectangle 470"/>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75" name="Rectangle 471"/>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sp>
            <p:nvSpPr>
              <p:cNvPr id="93270" name="Rectangle 472"/>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71" name="Rectangle 473"/>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267" name="Rectangle 474"/>
            <p:cNvSpPr>
              <a:spLocks noChangeArrowheads="1"/>
            </p:cNvSpPr>
            <p:nvPr/>
          </p:nvSpPr>
          <p:spPr bwMode="auto">
            <a:xfrm>
              <a:off x="-328" y="3202"/>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68" name="Rectangle 475"/>
            <p:cNvSpPr>
              <a:spLocks noChangeArrowheads="1"/>
            </p:cNvSpPr>
            <p:nvPr/>
          </p:nvSpPr>
          <p:spPr bwMode="auto">
            <a:xfrm>
              <a:off x="270" y="3201"/>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708064" name="Rectangle 480"/>
          <p:cNvSpPr>
            <a:spLocks noChangeArrowheads="1"/>
          </p:cNvSpPr>
          <p:nvPr/>
        </p:nvSpPr>
        <p:spPr bwMode="auto">
          <a:xfrm>
            <a:off x="3436947" y="959649"/>
            <a:ext cx="3865562" cy="536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38125" indent="-238125">
              <a:lnSpc>
                <a:spcPct val="90000"/>
              </a:lnSpc>
              <a:spcBef>
                <a:spcPct val="20000"/>
              </a:spcBef>
              <a:buClr>
                <a:srgbClr val="000099"/>
              </a:buClr>
              <a:buSzPct val="100000"/>
              <a:buFont typeface="Wingdings" charset="2"/>
              <a:buChar char="§"/>
              <a:defRPr/>
            </a:pPr>
            <a:r>
              <a:rPr lang="en-US" sz="2000" i="0" dirty="0">
                <a:solidFill>
                  <a:srgbClr val="000000"/>
                </a:solidFill>
                <a:latin typeface="Gill Sans MT" charset="0"/>
                <a:cs typeface="+mn-cs"/>
              </a:rPr>
              <a:t>web page </a:t>
            </a:r>
            <a:r>
              <a:rPr lang="en-US" sz="2000" dirty="0">
                <a:solidFill>
                  <a:srgbClr val="C00000"/>
                </a:solidFill>
                <a:latin typeface="Gill Sans MT" charset="0"/>
                <a:cs typeface="+mn-cs"/>
              </a:rPr>
              <a:t>finally (!!!)</a:t>
            </a:r>
            <a:r>
              <a:rPr lang="en-US" sz="2000" i="0" dirty="0">
                <a:solidFill>
                  <a:srgbClr val="C00000"/>
                </a:solidFill>
                <a:latin typeface="Gill Sans MT" charset="0"/>
                <a:cs typeface="+mn-cs"/>
              </a:rPr>
              <a:t> </a:t>
            </a:r>
            <a:r>
              <a:rPr lang="en-US" sz="2000" i="0" dirty="0">
                <a:solidFill>
                  <a:srgbClr val="000000"/>
                </a:solidFill>
                <a:latin typeface="Gill Sans MT" charset="0"/>
                <a:cs typeface="+mn-cs"/>
              </a:rPr>
              <a:t>displayed</a:t>
            </a:r>
          </a:p>
        </p:txBody>
      </p:sp>
      <p:grpSp>
        <p:nvGrpSpPr>
          <p:cNvPr id="216095" name="Group 248"/>
          <p:cNvGrpSpPr>
            <a:grpSpLocks/>
          </p:cNvGrpSpPr>
          <p:nvPr/>
        </p:nvGrpSpPr>
        <p:grpSpPr bwMode="auto">
          <a:xfrm>
            <a:off x="2470150" y="4932363"/>
            <a:ext cx="333375" cy="581025"/>
            <a:chOff x="4140" y="429"/>
            <a:chExt cx="1425" cy="2396"/>
          </a:xfrm>
        </p:grpSpPr>
        <p:sp>
          <p:nvSpPr>
            <p:cNvPr id="216112" name="Freeform 14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3234" name="Rectangle 149"/>
            <p:cNvSpPr>
              <a:spLocks noChangeArrowheads="1"/>
            </p:cNvSpPr>
            <p:nvPr/>
          </p:nvSpPr>
          <p:spPr bwMode="auto">
            <a:xfrm>
              <a:off x="4208" y="429"/>
              <a:ext cx="1045"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6114" name="Freeform 15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6115" name="Freeform 15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3237" name="Rectangle 152"/>
            <p:cNvSpPr>
              <a:spLocks noChangeArrowheads="1"/>
            </p:cNvSpPr>
            <p:nvPr/>
          </p:nvSpPr>
          <p:spPr bwMode="auto">
            <a:xfrm>
              <a:off x="4215" y="691"/>
              <a:ext cx="590"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117" name="Group 153"/>
            <p:cNvGrpSpPr>
              <a:grpSpLocks/>
            </p:cNvGrpSpPr>
            <p:nvPr/>
          </p:nvGrpSpPr>
          <p:grpSpPr bwMode="auto">
            <a:xfrm>
              <a:off x="4749" y="668"/>
              <a:ext cx="581" cy="145"/>
              <a:chOff x="614" y="2568"/>
              <a:chExt cx="725" cy="139"/>
            </a:xfrm>
          </p:grpSpPr>
          <p:sp>
            <p:nvSpPr>
              <p:cNvPr id="93263" name="AutoShape 154"/>
              <p:cNvSpPr>
                <a:spLocks noChangeArrowheads="1"/>
              </p:cNvSpPr>
              <p:nvPr/>
            </p:nvSpPr>
            <p:spPr bwMode="auto">
              <a:xfrm>
                <a:off x="616" y="2571"/>
                <a:ext cx="720"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64" name="AutoShape 155"/>
              <p:cNvSpPr>
                <a:spLocks noChangeArrowheads="1"/>
              </p:cNvSpPr>
              <p:nvPr/>
            </p:nvSpPr>
            <p:spPr bwMode="auto">
              <a:xfrm>
                <a:off x="633" y="2590"/>
                <a:ext cx="686"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239" name="Rectangle 156"/>
            <p:cNvSpPr>
              <a:spLocks noChangeArrowheads="1"/>
            </p:cNvSpPr>
            <p:nvPr/>
          </p:nvSpPr>
          <p:spPr bwMode="auto">
            <a:xfrm>
              <a:off x="4221" y="1018"/>
              <a:ext cx="597"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119" name="Group 157"/>
            <p:cNvGrpSpPr>
              <a:grpSpLocks/>
            </p:cNvGrpSpPr>
            <p:nvPr/>
          </p:nvGrpSpPr>
          <p:grpSpPr bwMode="auto">
            <a:xfrm>
              <a:off x="4747" y="994"/>
              <a:ext cx="581" cy="134"/>
              <a:chOff x="614" y="2568"/>
              <a:chExt cx="725" cy="139"/>
            </a:xfrm>
          </p:grpSpPr>
          <p:sp>
            <p:nvSpPr>
              <p:cNvPr id="93261" name="AutoShape 158"/>
              <p:cNvSpPr>
                <a:spLocks noChangeArrowheads="1"/>
              </p:cNvSpPr>
              <p:nvPr/>
            </p:nvSpPr>
            <p:spPr bwMode="auto">
              <a:xfrm>
                <a:off x="610" y="2566"/>
                <a:ext cx="728" cy="14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62" name="AutoShape 159"/>
              <p:cNvSpPr>
                <a:spLocks noChangeArrowheads="1"/>
              </p:cNvSpPr>
              <p:nvPr/>
            </p:nvSpPr>
            <p:spPr bwMode="auto">
              <a:xfrm>
                <a:off x="627" y="2580"/>
                <a:ext cx="694"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241" name="Rectangle 160"/>
            <p:cNvSpPr>
              <a:spLocks noChangeArrowheads="1"/>
            </p:cNvSpPr>
            <p:nvPr/>
          </p:nvSpPr>
          <p:spPr bwMode="auto">
            <a:xfrm>
              <a:off x="4215" y="1359"/>
              <a:ext cx="597"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42" name="Rectangle 161"/>
            <p:cNvSpPr>
              <a:spLocks noChangeArrowheads="1"/>
            </p:cNvSpPr>
            <p:nvPr/>
          </p:nvSpPr>
          <p:spPr bwMode="auto">
            <a:xfrm>
              <a:off x="4228" y="1653"/>
              <a:ext cx="597"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nvGrpSpPr>
            <p:cNvPr id="216122" name="Group 162"/>
            <p:cNvGrpSpPr>
              <a:grpSpLocks/>
            </p:cNvGrpSpPr>
            <p:nvPr/>
          </p:nvGrpSpPr>
          <p:grpSpPr bwMode="auto">
            <a:xfrm>
              <a:off x="4735" y="1627"/>
              <a:ext cx="582" cy="151"/>
              <a:chOff x="614" y="2568"/>
              <a:chExt cx="725" cy="139"/>
            </a:xfrm>
          </p:grpSpPr>
          <p:sp>
            <p:nvSpPr>
              <p:cNvPr id="93259" name="AutoShape 163"/>
              <p:cNvSpPr>
                <a:spLocks noChangeArrowheads="1"/>
              </p:cNvSpPr>
              <p:nvPr/>
            </p:nvSpPr>
            <p:spPr bwMode="auto">
              <a:xfrm>
                <a:off x="617" y="2568"/>
                <a:ext cx="719"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60" name="AutoShape 164"/>
              <p:cNvSpPr>
                <a:spLocks noChangeArrowheads="1"/>
              </p:cNvSpPr>
              <p:nvPr/>
            </p:nvSpPr>
            <p:spPr bwMode="auto">
              <a:xfrm>
                <a:off x="634" y="2586"/>
                <a:ext cx="685"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216123" name="Freeform 16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216124" name="Group 166"/>
            <p:cNvGrpSpPr>
              <a:grpSpLocks/>
            </p:cNvGrpSpPr>
            <p:nvPr/>
          </p:nvGrpSpPr>
          <p:grpSpPr bwMode="auto">
            <a:xfrm>
              <a:off x="4739" y="1327"/>
              <a:ext cx="582" cy="139"/>
              <a:chOff x="614" y="2568"/>
              <a:chExt cx="725" cy="139"/>
            </a:xfrm>
          </p:grpSpPr>
          <p:sp>
            <p:nvSpPr>
              <p:cNvPr id="93257" name="AutoShape 167"/>
              <p:cNvSpPr>
                <a:spLocks noChangeArrowheads="1"/>
              </p:cNvSpPr>
              <p:nvPr/>
            </p:nvSpPr>
            <p:spPr bwMode="auto">
              <a:xfrm>
                <a:off x="612" y="2567"/>
                <a:ext cx="727"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58" name="AutoShape 168"/>
              <p:cNvSpPr>
                <a:spLocks noChangeArrowheads="1"/>
              </p:cNvSpPr>
              <p:nvPr/>
            </p:nvSpPr>
            <p:spPr bwMode="auto">
              <a:xfrm>
                <a:off x="629" y="2580"/>
                <a:ext cx="693"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sp>
          <p:nvSpPr>
            <p:cNvPr id="93246" name="Rectangle 169"/>
            <p:cNvSpPr>
              <a:spLocks noChangeArrowheads="1"/>
            </p:cNvSpPr>
            <p:nvPr/>
          </p:nvSpPr>
          <p:spPr bwMode="auto">
            <a:xfrm>
              <a:off x="5253"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6126" name="Freeform 17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6127" name="Freeform 17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3249" name="Oval 172"/>
            <p:cNvSpPr>
              <a:spLocks noChangeArrowheads="1"/>
            </p:cNvSpPr>
            <p:nvPr/>
          </p:nvSpPr>
          <p:spPr bwMode="auto">
            <a:xfrm>
              <a:off x="5518" y="2609"/>
              <a:ext cx="47"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16129" name="Freeform 17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3251" name="AutoShape 174"/>
            <p:cNvSpPr>
              <a:spLocks noChangeArrowheads="1"/>
            </p:cNvSpPr>
            <p:nvPr/>
          </p:nvSpPr>
          <p:spPr bwMode="auto">
            <a:xfrm>
              <a:off x="4140" y="2681"/>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52" name="AutoShape 175"/>
            <p:cNvSpPr>
              <a:spLocks noChangeArrowheads="1"/>
            </p:cNvSpPr>
            <p:nvPr/>
          </p:nvSpPr>
          <p:spPr bwMode="auto">
            <a:xfrm>
              <a:off x="4208" y="2714"/>
              <a:ext cx="1065"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53" name="Oval 176"/>
            <p:cNvSpPr>
              <a:spLocks noChangeArrowheads="1"/>
            </p:cNvSpPr>
            <p:nvPr/>
          </p:nvSpPr>
          <p:spPr bwMode="auto">
            <a:xfrm>
              <a:off x="4310" y="2380"/>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54" name="Oval 177"/>
            <p:cNvSpPr>
              <a:spLocks noChangeArrowheads="1"/>
            </p:cNvSpPr>
            <p:nvPr/>
          </p:nvSpPr>
          <p:spPr bwMode="auto">
            <a:xfrm>
              <a:off x="4486" y="2386"/>
              <a:ext cx="163" cy="137"/>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mn-cs"/>
              </a:endParaRPr>
            </a:p>
          </p:txBody>
        </p:sp>
        <p:sp>
          <p:nvSpPr>
            <p:cNvPr id="93255" name="Oval 178"/>
            <p:cNvSpPr>
              <a:spLocks noChangeArrowheads="1"/>
            </p:cNvSpPr>
            <p:nvPr/>
          </p:nvSpPr>
          <p:spPr bwMode="auto">
            <a:xfrm>
              <a:off x="4663" y="2380"/>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93256" name="Rectangle 179"/>
            <p:cNvSpPr>
              <a:spLocks noChangeArrowheads="1"/>
            </p:cNvSpPr>
            <p:nvPr/>
          </p:nvSpPr>
          <p:spPr bwMode="auto">
            <a:xfrm>
              <a:off x="5063" y="1836"/>
              <a:ext cx="81"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grpSp>
      <p:grpSp>
        <p:nvGrpSpPr>
          <p:cNvPr id="216096" name="Group 110"/>
          <p:cNvGrpSpPr>
            <a:grpSpLocks/>
          </p:cNvGrpSpPr>
          <p:nvPr/>
        </p:nvGrpSpPr>
        <p:grpSpPr bwMode="auto">
          <a:xfrm>
            <a:off x="5213350" y="2041525"/>
            <a:ext cx="757238" cy="379413"/>
            <a:chOff x="2466" y="2026"/>
            <a:chExt cx="477" cy="282"/>
          </a:xfrm>
        </p:grpSpPr>
        <p:sp>
          <p:nvSpPr>
            <p:cNvPr id="216098"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sp>
          <p:nvSpPr>
            <p:cNvPr id="216099"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6100"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i="0" dirty="0">
                <a:solidFill>
                  <a:srgbClr val="000000"/>
                </a:solidFill>
                <a:latin typeface="Times New Roman" charset="0"/>
              </a:endParaRPr>
            </a:p>
          </p:txBody>
        </p:sp>
        <p:sp>
          <p:nvSpPr>
            <p:cNvPr id="216101"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p>
              <a:pPr eaLnBrk="1" hangingPunct="1"/>
              <a:endParaRPr lang="en-US" i="0" dirty="0">
                <a:solidFill>
                  <a:srgbClr val="000000"/>
                </a:solidFill>
                <a:latin typeface="Arial" charset="0"/>
              </a:endParaRPr>
            </a:p>
          </p:txBody>
        </p:sp>
        <p:grpSp>
          <p:nvGrpSpPr>
            <p:cNvPr id="216102" name="Group 115"/>
            <p:cNvGrpSpPr>
              <a:grpSpLocks/>
            </p:cNvGrpSpPr>
            <p:nvPr/>
          </p:nvGrpSpPr>
          <p:grpSpPr bwMode="auto">
            <a:xfrm>
              <a:off x="2581" y="2061"/>
              <a:ext cx="236" cy="94"/>
              <a:chOff x="2848" y="848"/>
              <a:chExt cx="140" cy="98"/>
            </a:xfrm>
          </p:grpSpPr>
          <p:sp>
            <p:nvSpPr>
              <p:cNvPr id="216109"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6110"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6111"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16103" name="Group 119"/>
            <p:cNvGrpSpPr>
              <a:grpSpLocks/>
            </p:cNvGrpSpPr>
            <p:nvPr/>
          </p:nvGrpSpPr>
          <p:grpSpPr bwMode="auto">
            <a:xfrm flipV="1">
              <a:off x="2581" y="2060"/>
              <a:ext cx="236" cy="94"/>
              <a:chOff x="2848" y="848"/>
              <a:chExt cx="140" cy="98"/>
            </a:xfrm>
          </p:grpSpPr>
          <p:sp>
            <p:nvSpPr>
              <p:cNvPr id="216106"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6107"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6108"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16104"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6105"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309"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64</a:t>
            </a:fld>
            <a:endParaRPr lang="en-US" sz="1200" dirty="0">
              <a:latin typeface="Tahoma" charset="0"/>
            </a:endParaRPr>
          </a:p>
        </p:txBody>
      </p:sp>
      <p:sp>
        <p:nvSpPr>
          <p:cNvPr id="313"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pic>
        <p:nvPicPr>
          <p:cNvPr id="2" name="Picture 1">
            <a:extLst>
              <a:ext uri="{FF2B5EF4-FFF2-40B4-BE49-F238E27FC236}">
                <a16:creationId xmlns:a16="http://schemas.microsoft.com/office/drawing/2014/main" id="{6E48AE00-5CE4-634C-A1CA-165115DBAAC6}"/>
              </a:ext>
            </a:extLst>
          </p:cNvPr>
          <p:cNvPicPr>
            <a:picLocks noChangeAspect="1"/>
          </p:cNvPicPr>
          <p:nvPr/>
        </p:nvPicPr>
        <p:blipFill>
          <a:blip r:embed="rId5"/>
          <a:stretch>
            <a:fillRect/>
          </a:stretch>
        </p:blipFill>
        <p:spPr>
          <a:xfrm>
            <a:off x="2094193" y="886371"/>
            <a:ext cx="1157288" cy="792099"/>
          </a:xfrm>
          <a:prstGeom prst="rect">
            <a:avLst/>
          </a:prstGeom>
        </p:spPr>
      </p:pic>
    </p:spTree>
    <p:extLst>
      <p:ext uri="{BB962C8B-B14F-4D97-AF65-F5344CB8AC3E}">
        <p14:creationId xmlns:p14="http://schemas.microsoft.com/office/powerpoint/2010/main" val="39578802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07941"/>
                                        </p:tgtEl>
                                        <p:attrNameLst>
                                          <p:attrName>style.visibility</p:attrName>
                                        </p:attrNameLst>
                                      </p:cBhvr>
                                      <p:to>
                                        <p:strVal val="visible"/>
                                      </p:to>
                                    </p:set>
                                    <p:animEffect transition="in" filter="wipe(up)">
                                      <p:cBhvr>
                                        <p:cTn id="7" dur="500"/>
                                        <p:tgtEl>
                                          <p:spTgt spid="70794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07633"/>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70797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07634"/>
                                        </p:tgtEl>
                                        <p:attrNameLst>
                                          <p:attrName>style.visibility</p:attrName>
                                        </p:attrNameLst>
                                      </p:cBhvr>
                                      <p:to>
                                        <p:strVal val="visible"/>
                                      </p:to>
                                    </p:set>
                                  </p:childTnLst>
                                </p:cTn>
                              </p:par>
                              <p:par>
                                <p:cTn id="16" presetID="9" presetClass="exit" presetSubtype="0" fill="hold" nodeType="withEffect">
                                  <p:stCondLst>
                                    <p:cond delay="0"/>
                                  </p:stCondLst>
                                  <p:childTnLst>
                                    <p:animEffect transition="out" filter="dissolve">
                                      <p:cBhvr>
                                        <p:cTn id="17" dur="500"/>
                                        <p:tgtEl>
                                          <p:spTgt spid="707941"/>
                                        </p:tgtEl>
                                      </p:cBhvr>
                                    </p:animEffect>
                                    <p:set>
                                      <p:cBhvr>
                                        <p:cTn id="18" dur="1" fill="hold">
                                          <p:stCondLst>
                                            <p:cond delay="499"/>
                                          </p:stCondLst>
                                        </p:cTn>
                                        <p:tgtEl>
                                          <p:spTgt spid="707941"/>
                                        </p:tgtEl>
                                        <p:attrNameLst>
                                          <p:attrName>style.visibility</p:attrName>
                                        </p:attrNameLst>
                                      </p:cBhvr>
                                      <p:to>
                                        <p:strVal val="hidden"/>
                                      </p:to>
                                    </p:set>
                                  </p:childTnLst>
                                </p:cTn>
                              </p:par>
                              <p:par>
                                <p:cTn id="19" presetID="9" presetClass="exit" presetSubtype="0" fill="hold" nodeType="withEffect">
                                  <p:stCondLst>
                                    <p:cond delay="0"/>
                                  </p:stCondLst>
                                  <p:childTnLst>
                                    <p:animEffect transition="out" filter="dissolve">
                                      <p:cBhvr>
                                        <p:cTn id="20" dur="500"/>
                                        <p:tgtEl>
                                          <p:spTgt spid="707628"/>
                                        </p:tgtEl>
                                      </p:cBhvr>
                                    </p:animEffect>
                                    <p:set>
                                      <p:cBhvr>
                                        <p:cTn id="21" dur="1" fill="hold">
                                          <p:stCondLst>
                                            <p:cond delay="499"/>
                                          </p:stCondLst>
                                        </p:cTn>
                                        <p:tgtEl>
                                          <p:spTgt spid="707628"/>
                                        </p:tgtEl>
                                        <p:attrNameLst>
                                          <p:attrName>style.visibility</p:attrName>
                                        </p:attrNameLst>
                                      </p:cBhvr>
                                      <p:to>
                                        <p:strVal val="hidden"/>
                                      </p:to>
                                    </p:set>
                                  </p:childTnLst>
                                </p:cTn>
                              </p:par>
                            </p:childTnLst>
                          </p:cTn>
                        </p:par>
                        <p:par>
                          <p:cTn id="22" fill="hold" nodeType="afterGroup">
                            <p:stCondLst>
                              <p:cond delay="500"/>
                            </p:stCondLst>
                            <p:childTnLst>
                              <p:par>
                                <p:cTn id="23" presetID="0" presetClass="path" presetSubtype="0" accel="50000" decel="50000" fill="hold" nodeType="afterEffect">
                                  <p:stCondLst>
                                    <p:cond delay="0"/>
                                  </p:stCondLst>
                                  <p:childTnLst>
                                    <p:animMotion origin="layout" path="M -1.66667E-6 6.03747E-6 L -1.66667E-6 0.07357 L 0.36771 0.07056 L 0.26545 0.23434 L 0.35625 0.23133 L 0.54826 0.0199 L 0.30347 0.51932 L 0.03437 0.51932 L 0.03437 0.41962 " pathEditMode="relative" ptsTypes="AAAAAAAAA">
                                      <p:cBhvr>
                                        <p:cTn id="24" dur="2000" fill="hold"/>
                                        <p:tgtEl>
                                          <p:spTgt spid="707973"/>
                                        </p:tgtEl>
                                        <p:attrNameLst>
                                          <p:attrName>ppt_x</p:attrName>
                                          <p:attrName>ppt_y</p:attrName>
                                        </p:attrNameLst>
                                      </p:cBhvr>
                                    </p:animMotion>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nodeType="clickEffect">
                                  <p:stCondLst>
                                    <p:cond delay="0"/>
                                  </p:stCondLst>
                                  <p:childTnLst>
                                    <p:set>
                                      <p:cBhvr>
                                        <p:cTn id="28" dur="1" fill="hold">
                                          <p:stCondLst>
                                            <p:cond delay="0"/>
                                          </p:stCondLst>
                                        </p:cTn>
                                        <p:tgtEl>
                                          <p:spTgt spid="707975"/>
                                        </p:tgtEl>
                                        <p:attrNameLst>
                                          <p:attrName>style.visibility</p:attrName>
                                        </p:attrNameLst>
                                      </p:cBhvr>
                                      <p:to>
                                        <p:strVal val="visible"/>
                                      </p:to>
                                    </p:set>
                                    <p:animEffect transition="in" filter="wipe(down)">
                                      <p:cBhvr>
                                        <p:cTn id="29" dur="500"/>
                                        <p:tgtEl>
                                          <p:spTgt spid="707975"/>
                                        </p:tgtEl>
                                      </p:cBhvr>
                                    </p:animEffect>
                                  </p:childTnLst>
                                </p:cTn>
                              </p:par>
                              <p:par>
                                <p:cTn id="30" presetID="9" presetClass="exit" presetSubtype="0" fill="hold" nodeType="withEffect">
                                  <p:stCondLst>
                                    <p:cond delay="0"/>
                                  </p:stCondLst>
                                  <p:childTnLst>
                                    <p:animEffect transition="out" filter="dissolve">
                                      <p:cBhvr>
                                        <p:cTn id="31" dur="500"/>
                                        <p:tgtEl>
                                          <p:spTgt spid="707973"/>
                                        </p:tgtEl>
                                      </p:cBhvr>
                                    </p:animEffect>
                                    <p:set>
                                      <p:cBhvr>
                                        <p:cTn id="32" dur="1" fill="hold">
                                          <p:stCondLst>
                                            <p:cond delay="499"/>
                                          </p:stCondLst>
                                        </p:cTn>
                                        <p:tgtEl>
                                          <p:spTgt spid="707973"/>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xit" presetSubtype="0" fill="hold" nodeType="clickEffect">
                                  <p:stCondLst>
                                    <p:cond delay="0"/>
                                  </p:stCondLst>
                                  <p:childTnLst>
                                    <p:animEffect transition="out" filter="dissolve">
                                      <p:cBhvr>
                                        <p:cTn id="36" dur="500"/>
                                        <p:tgtEl>
                                          <p:spTgt spid="707975"/>
                                        </p:tgtEl>
                                      </p:cBhvr>
                                    </p:animEffect>
                                    <p:set>
                                      <p:cBhvr>
                                        <p:cTn id="37" dur="1" fill="hold">
                                          <p:stCondLst>
                                            <p:cond delay="499"/>
                                          </p:stCondLst>
                                        </p:cTn>
                                        <p:tgtEl>
                                          <p:spTgt spid="707975"/>
                                        </p:tgtEl>
                                        <p:attrNameLst>
                                          <p:attrName>style.visibility</p:attrName>
                                        </p:attrNameLst>
                                      </p:cBhvr>
                                      <p:to>
                                        <p:strVal val="hidden"/>
                                      </p:to>
                                    </p:set>
                                  </p:childTnLst>
                                </p:cTn>
                              </p:par>
                            </p:childTnLst>
                          </p:cTn>
                        </p:par>
                        <p:par>
                          <p:cTn id="38" fill="hold" nodeType="afterGroup">
                            <p:stCondLst>
                              <p:cond delay="500"/>
                            </p:stCondLst>
                            <p:childTnLst>
                              <p:par>
                                <p:cTn id="39" presetID="22" presetClass="entr" presetSubtype="1" fill="hold" nodeType="afterEffect">
                                  <p:stCondLst>
                                    <p:cond delay="0"/>
                                  </p:stCondLst>
                                  <p:childTnLst>
                                    <p:set>
                                      <p:cBhvr>
                                        <p:cTn id="40" dur="1" fill="hold">
                                          <p:stCondLst>
                                            <p:cond delay="0"/>
                                          </p:stCondLst>
                                        </p:cTn>
                                        <p:tgtEl>
                                          <p:spTgt spid="707975"/>
                                        </p:tgtEl>
                                        <p:attrNameLst>
                                          <p:attrName>style.visibility</p:attrName>
                                        </p:attrNameLst>
                                      </p:cBhvr>
                                      <p:to>
                                        <p:strVal val="visible"/>
                                      </p:to>
                                    </p:set>
                                    <p:animEffect transition="in" filter="wipe(up)">
                                      <p:cBhvr>
                                        <p:cTn id="41" dur="500"/>
                                        <p:tgtEl>
                                          <p:spTgt spid="707975"/>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707813"/>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nodeType="clickEffect">
                                  <p:stCondLst>
                                    <p:cond delay="0"/>
                                  </p:stCondLst>
                                  <p:childTnLst>
                                    <p:set>
                                      <p:cBhvr>
                                        <p:cTn id="47" dur="1" fill="hold">
                                          <p:stCondLst>
                                            <p:cond delay="0"/>
                                          </p:stCondLst>
                                        </p:cTn>
                                        <p:tgtEl>
                                          <p:spTgt spid="708046"/>
                                        </p:tgtEl>
                                        <p:attrNameLst>
                                          <p:attrName>style.visibility</p:attrName>
                                        </p:attrNameLst>
                                      </p:cBhvr>
                                      <p:to>
                                        <p:strVal val="visible"/>
                                      </p:to>
                                    </p:set>
                                    <p:animEffect transition="in" filter="dissolve">
                                      <p:cBhvr>
                                        <p:cTn id="48" dur="500"/>
                                        <p:tgtEl>
                                          <p:spTgt spid="708046"/>
                                        </p:tgtEl>
                                      </p:cBhvr>
                                    </p:animEffect>
                                  </p:childTnLst>
                                </p:cTn>
                              </p:par>
                              <p:par>
                                <p:cTn id="49" presetID="9" presetClass="exit" presetSubtype="0" fill="hold" nodeType="withEffect">
                                  <p:stCondLst>
                                    <p:cond delay="0"/>
                                  </p:stCondLst>
                                  <p:childTnLst>
                                    <p:animEffect transition="out" filter="dissolve">
                                      <p:cBhvr>
                                        <p:cTn id="50" dur="500"/>
                                        <p:tgtEl>
                                          <p:spTgt spid="707975"/>
                                        </p:tgtEl>
                                      </p:cBhvr>
                                    </p:animEffect>
                                    <p:set>
                                      <p:cBhvr>
                                        <p:cTn id="51" dur="1" fill="hold">
                                          <p:stCondLst>
                                            <p:cond delay="499"/>
                                          </p:stCondLst>
                                        </p:cTn>
                                        <p:tgtEl>
                                          <p:spTgt spid="707975"/>
                                        </p:tgtEl>
                                        <p:attrNameLst>
                                          <p:attrName>style.visibility</p:attrName>
                                        </p:attrNameLst>
                                      </p:cBhvr>
                                      <p:to>
                                        <p:strVal val="hidden"/>
                                      </p:to>
                                    </p:set>
                                  </p:childTnLst>
                                </p:cTn>
                              </p:par>
                            </p:childTnLst>
                          </p:cTn>
                        </p:par>
                        <p:par>
                          <p:cTn id="52" fill="hold" nodeType="afterGroup">
                            <p:stCondLst>
                              <p:cond delay="500"/>
                            </p:stCondLst>
                            <p:childTnLst>
                              <p:par>
                                <p:cTn id="53" presetID="0" presetClass="path" presetSubtype="0" accel="50000" decel="50000" fill="hold" nodeType="afterEffect">
                                  <p:stCondLst>
                                    <p:cond delay="0"/>
                                  </p:stCondLst>
                                  <p:childTnLst>
                                    <p:animMotion origin="layout" path="M 3.33333E-6 -5.8501E-6 L 0.00573 0.09969 L 0.28159 0.09646 L 0.52534 -0.418 L 0.31614 -0.18367 L 0.22986 -0.18668 L 0.32309 -0.36295 L -0.03438 -0.36295 L -0.03334 -0.42101 " pathEditMode="relative" ptsTypes="AAAAAAAAA">
                                      <p:cBhvr>
                                        <p:cTn id="54" dur="2000" fill="hold"/>
                                        <p:tgtEl>
                                          <p:spTgt spid="708046"/>
                                        </p:tgtEl>
                                        <p:attrNameLst>
                                          <p:attrName>ppt_x</p:attrName>
                                          <p:attrName>ppt_y</p:attrName>
                                        </p:attrNameLst>
                                      </p:cBhvr>
                                    </p:animMotion>
                                  </p:childTnLst>
                                </p:cTn>
                              </p:par>
                              <p:par>
                                <p:cTn id="55" presetID="1" presetClass="entr" presetSubtype="0" fill="hold" grpId="0" nodeType="withEffect">
                                  <p:stCondLst>
                                    <p:cond delay="0"/>
                                  </p:stCondLst>
                                  <p:childTnLst>
                                    <p:set>
                                      <p:cBhvr>
                                        <p:cTn id="56" dur="1" fill="hold">
                                          <p:stCondLst>
                                            <p:cond delay="0"/>
                                          </p:stCondLst>
                                        </p:cTn>
                                        <p:tgtEl>
                                          <p:spTgt spid="707635"/>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9" presetClass="exit" presetSubtype="0" fill="hold" nodeType="clickEffect">
                                  <p:stCondLst>
                                    <p:cond delay="0"/>
                                  </p:stCondLst>
                                  <p:childTnLst>
                                    <p:animEffect transition="out" filter="dissolve">
                                      <p:cBhvr>
                                        <p:cTn id="60" dur="500"/>
                                        <p:tgtEl>
                                          <p:spTgt spid="708046"/>
                                        </p:tgtEl>
                                      </p:cBhvr>
                                    </p:animEffect>
                                    <p:set>
                                      <p:cBhvr>
                                        <p:cTn id="61" dur="1" fill="hold">
                                          <p:stCondLst>
                                            <p:cond delay="499"/>
                                          </p:stCondLst>
                                        </p:cTn>
                                        <p:tgtEl>
                                          <p:spTgt spid="708046"/>
                                        </p:tgtEl>
                                        <p:attrNameLst>
                                          <p:attrName>style.visibility</p:attrName>
                                        </p:attrNameLst>
                                      </p:cBhvr>
                                      <p:to>
                                        <p:strVal val="hidden"/>
                                      </p:to>
                                    </p:set>
                                  </p:childTnLst>
                                </p:cTn>
                              </p:par>
                            </p:childTnLst>
                          </p:cTn>
                        </p:par>
                        <p:par>
                          <p:cTn id="62" fill="hold" nodeType="afterGroup">
                            <p:stCondLst>
                              <p:cond delay="500"/>
                            </p:stCondLst>
                            <p:childTnLst>
                              <p:par>
                                <p:cTn id="63" presetID="22" presetClass="entr" presetSubtype="4" fill="hold" nodeType="afterEffect">
                                  <p:stCondLst>
                                    <p:cond delay="0"/>
                                  </p:stCondLst>
                                  <p:childTnLst>
                                    <p:set>
                                      <p:cBhvr>
                                        <p:cTn id="64" dur="1" fill="hold">
                                          <p:stCondLst>
                                            <p:cond delay="0"/>
                                          </p:stCondLst>
                                        </p:cTn>
                                        <p:tgtEl>
                                          <p:spTgt spid="708061"/>
                                        </p:tgtEl>
                                        <p:attrNameLst>
                                          <p:attrName>style.visibility</p:attrName>
                                        </p:attrNameLst>
                                      </p:cBhvr>
                                      <p:to>
                                        <p:strVal val="visible"/>
                                      </p:to>
                                    </p:set>
                                    <p:animEffect transition="in" filter="wipe(down)">
                                      <p:cBhvr>
                                        <p:cTn id="65" dur="500"/>
                                        <p:tgtEl>
                                          <p:spTgt spid="708061"/>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708064"/>
                                        </p:tgtEl>
                                        <p:attrNameLst>
                                          <p:attrName>style.visibility</p:attrName>
                                        </p:attrNameLst>
                                      </p:cBhvr>
                                      <p:to>
                                        <p:strVal val="visible"/>
                                      </p:to>
                                    </p:set>
                                  </p:childTnLst>
                                </p:cTn>
                              </p:par>
                            </p:childTnLst>
                          </p:cTn>
                        </p:par>
                        <p:par>
                          <p:cTn id="68" fill="hold" nodeType="afterGroup">
                            <p:stCondLst>
                              <p:cond delay="1000"/>
                            </p:stCondLst>
                            <p:childTnLst>
                              <p:par>
                                <p:cTn id="69" presetID="9" presetClass="entr" presetSubtype="0" fill="hold" grpId="1" nodeType="afterEffect">
                                  <p:stCondLst>
                                    <p:cond delay="0"/>
                                  </p:stCondLst>
                                  <p:childTnLst>
                                    <p:set>
                                      <p:cBhvr>
                                        <p:cTn id="70" dur="1" fill="hold">
                                          <p:stCondLst>
                                            <p:cond delay="0"/>
                                          </p:stCondLst>
                                        </p:cTn>
                                        <p:tgtEl>
                                          <p:spTgt spid="708064"/>
                                        </p:tgtEl>
                                        <p:attrNameLst>
                                          <p:attrName>style.visibility</p:attrName>
                                        </p:attrNameLst>
                                      </p:cBhvr>
                                      <p:to>
                                        <p:strVal val="visible"/>
                                      </p:to>
                                    </p:set>
                                    <p:animEffect transition="in" filter="dissolve">
                                      <p:cBhvr>
                                        <p:cTn id="71" dur="500"/>
                                        <p:tgtEl>
                                          <p:spTgt spid="708064"/>
                                        </p:tgtEl>
                                      </p:cBhvr>
                                    </p:animEffect>
                                  </p:childTnLst>
                                </p:cTn>
                              </p:par>
                              <p:par>
                                <p:cTn id="72" presetID="1" presetClass="entr" presetSubtype="0" fill="hold" nodeType="withEffect">
                                  <p:stCondLst>
                                    <p:cond delay="0"/>
                                  </p:stCondLst>
                                  <p:childTnLst>
                                    <p:set>
                                      <p:cBhvr>
                                        <p:cTn id="7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633" grpId="0"/>
      <p:bldP spid="707634" grpId="0"/>
      <p:bldP spid="707635" grpId="0"/>
      <p:bldP spid="707813" grpId="0"/>
      <p:bldP spid="708064" grpId="0"/>
      <p:bldP spid="708064"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r>
              <a:rPr lang="en-US" altLang="en-US">
                <a:ea typeface="ＭＳ Ｐゴシック" charset="-128"/>
              </a:rPr>
              <a:t>Course Topics Summary</a:t>
            </a:r>
          </a:p>
        </p:txBody>
      </p:sp>
      <p:sp>
        <p:nvSpPr>
          <p:cNvPr id="90115" name="Rectangle 3"/>
          <p:cNvSpPr>
            <a:spLocks noGrp="1" noChangeArrowheads="1"/>
          </p:cNvSpPr>
          <p:nvPr>
            <p:ph type="body" idx="1"/>
          </p:nvPr>
        </p:nvSpPr>
        <p:spPr>
          <a:xfrm>
            <a:off x="533400" y="1600200"/>
            <a:ext cx="8310563" cy="4856163"/>
          </a:xfrm>
        </p:spPr>
        <p:txBody>
          <a:bodyPr/>
          <a:lstStyle/>
          <a:p>
            <a:pPr>
              <a:lnSpc>
                <a:spcPct val="90000"/>
              </a:lnSpc>
              <a:buFont typeface="Wingdings" pitchFamily="2" charset="2"/>
              <a:buChar char="q"/>
            </a:pPr>
            <a:r>
              <a:rPr lang="en-US" altLang="en-US" sz="2400" dirty="0">
                <a:ea typeface="ＭＳ Ｐゴシック" charset="-128"/>
              </a:rPr>
              <a:t>The Internet is a general-purpose, large-scale, distributed computer network</a:t>
            </a:r>
          </a:p>
          <a:p>
            <a:pPr>
              <a:lnSpc>
                <a:spcPct val="90000"/>
              </a:lnSpc>
              <a:buFont typeface="Wingdings" pitchFamily="2" charset="2"/>
              <a:buChar char="q"/>
            </a:pPr>
            <a:r>
              <a:rPr lang="en-US" altLang="en-US" sz="2400" dirty="0">
                <a:ea typeface="ＭＳ Ｐゴシック" charset="-128"/>
              </a:rPr>
              <a:t>Major design features/principles</a:t>
            </a:r>
          </a:p>
          <a:p>
            <a:pPr lvl="1">
              <a:lnSpc>
                <a:spcPct val="90000"/>
              </a:lnSpc>
              <a:buFont typeface="Courier New" panose="02070309020205020404" pitchFamily="49" charset="0"/>
              <a:buChar char="o"/>
            </a:pPr>
            <a:r>
              <a:rPr lang="en-US" altLang="en-US" sz="2000" dirty="0">
                <a:ea typeface="ＭＳ Ｐゴシック" charset="-128"/>
              </a:rPr>
              <a:t>packet switching/statistical multiplexing</a:t>
            </a:r>
          </a:p>
          <a:p>
            <a:pPr lvl="2">
              <a:lnSpc>
                <a:spcPct val="90000"/>
              </a:lnSpc>
            </a:pPr>
            <a:r>
              <a:rPr lang="en-US" altLang="en-US" sz="1600" dirty="0">
                <a:ea typeface="ＭＳ Ｐゴシック" charset="-128"/>
              </a:rPr>
              <a:t>time-reversibility, queueing theory and performance analysis</a:t>
            </a:r>
          </a:p>
          <a:p>
            <a:pPr lvl="1">
              <a:lnSpc>
                <a:spcPct val="90000"/>
              </a:lnSpc>
              <a:buFont typeface="Courier New" panose="02070309020205020404" pitchFamily="49" charset="0"/>
              <a:buChar char="o"/>
            </a:pPr>
            <a:r>
              <a:rPr lang="en-US" altLang="en-US" sz="2000" dirty="0">
                <a:ea typeface="ＭＳ Ｐゴシック" charset="-128"/>
              </a:rPr>
              <a:t>layered architecture, hour-glass architecture</a:t>
            </a:r>
          </a:p>
          <a:p>
            <a:pPr lvl="2">
              <a:lnSpc>
                <a:spcPct val="90000"/>
              </a:lnSpc>
            </a:pPr>
            <a:r>
              <a:rPr lang="en-US" altLang="en-US" sz="1600" dirty="0">
                <a:ea typeface="ＭＳ Ｐゴシック" charset="-128"/>
              </a:rPr>
              <a:t>end-to-end principle</a:t>
            </a:r>
          </a:p>
          <a:p>
            <a:pPr lvl="1">
              <a:lnSpc>
                <a:spcPct val="90000"/>
              </a:lnSpc>
              <a:buFont typeface="Courier New" panose="02070309020205020404" pitchFamily="49" charset="0"/>
              <a:buChar char="o"/>
            </a:pPr>
            <a:r>
              <a:rPr lang="en-US" altLang="en-US" sz="2000" dirty="0">
                <a:ea typeface="ＭＳ Ｐゴシック" charset="-128"/>
              </a:rPr>
              <a:t>decentralized (social-</a:t>
            </a:r>
            <a:r>
              <a:rPr lang="en-US" altLang="en-US" sz="2000" dirty="0" err="1">
                <a:ea typeface="ＭＳ Ｐゴシック" charset="-128"/>
              </a:rPr>
              <a:t>technocal</a:t>
            </a:r>
            <a:r>
              <a:rPr lang="en-US" altLang="en-US" sz="2000" dirty="0">
                <a:ea typeface="ＭＳ Ｐゴシック" charset="-128"/>
              </a:rPr>
              <a:t>) architecture</a:t>
            </a:r>
          </a:p>
          <a:p>
            <a:pPr lvl="2">
              <a:lnSpc>
                <a:spcPct val="90000"/>
              </a:lnSpc>
            </a:pPr>
            <a:r>
              <a:rPr lang="en-US" altLang="en-US" sz="1600" dirty="0">
                <a:ea typeface="ＭＳ Ｐゴシック" charset="-128"/>
              </a:rPr>
              <a:t>e.g., DNS (hierarchy delegation), interdomain routing (peer-to-peer)</a:t>
            </a:r>
          </a:p>
          <a:p>
            <a:pPr lvl="1">
              <a:lnSpc>
                <a:spcPct val="90000"/>
              </a:lnSpc>
              <a:buFont typeface="Courier New" panose="02070309020205020404" pitchFamily="49" charset="0"/>
              <a:buChar char="o"/>
            </a:pPr>
            <a:r>
              <a:rPr lang="en-US" altLang="en-US" sz="2000" dirty="0">
                <a:ea typeface="ＭＳ Ｐゴシック" charset="-128"/>
              </a:rPr>
              <a:t>resource allocation framework</a:t>
            </a:r>
          </a:p>
          <a:p>
            <a:pPr lvl="2">
              <a:lnSpc>
                <a:spcPct val="90000"/>
              </a:lnSpc>
            </a:pPr>
            <a:r>
              <a:rPr lang="en-US" altLang="en-US" sz="1600" dirty="0">
                <a:ea typeface="ＭＳ Ｐゴシック" charset="-128"/>
              </a:rPr>
              <a:t>axiom-based design (NBS); optimization decomposition through duality</a:t>
            </a:r>
          </a:p>
          <a:p>
            <a:pPr lvl="1">
              <a:lnSpc>
                <a:spcPct val="90000"/>
              </a:lnSpc>
              <a:buFont typeface="Courier New" panose="02070309020205020404" pitchFamily="49" charset="0"/>
              <a:buChar char="o"/>
            </a:pPr>
            <a:r>
              <a:rPr lang="en-US" altLang="en-US" sz="2000" dirty="0">
                <a:ea typeface="ＭＳ Ｐゴシック" charset="-128"/>
              </a:rPr>
              <a:t>adaptive control</a:t>
            </a:r>
          </a:p>
          <a:p>
            <a:pPr lvl="2">
              <a:lnSpc>
                <a:spcPct val="90000"/>
              </a:lnSpc>
            </a:pPr>
            <a:r>
              <a:rPr lang="en-US" altLang="en-US" sz="1600" dirty="0">
                <a:ea typeface="ＭＳ Ｐゴシック" charset="-128"/>
              </a:rPr>
              <a:t>e.g., sliding window self clocking, AIMD adaptation, Ethernet </a:t>
            </a:r>
            <a:r>
              <a:rPr lang="en-US" altLang="en-US" sz="1600" dirty="0" err="1">
                <a:ea typeface="ＭＳ Ｐゴシック" charset="-128"/>
              </a:rPr>
              <a:t>exp</a:t>
            </a:r>
            <a:r>
              <a:rPr lang="en-US" altLang="en-US" sz="1600" dirty="0">
                <a:ea typeface="ＭＳ Ｐゴシック" charset="-128"/>
              </a:rPr>
              <a:t> </a:t>
            </a:r>
            <a:r>
              <a:rPr lang="en-US" altLang="en-US" sz="1600" dirty="0" err="1">
                <a:ea typeface="ＭＳ Ｐゴシック" charset="-128"/>
              </a:rPr>
              <a:t>backoff</a:t>
            </a:r>
            <a:endParaRPr lang="en-US" altLang="en-US" sz="1600" dirty="0">
              <a:ea typeface="ＭＳ Ｐゴシック" charset="-128"/>
            </a:endParaRPr>
          </a:p>
          <a:p>
            <a:pPr lvl="1">
              <a:lnSpc>
                <a:spcPct val="90000"/>
              </a:lnSpc>
              <a:buFont typeface="Courier New" panose="02070309020205020404" pitchFamily="49" charset="0"/>
              <a:buChar char="o"/>
            </a:pPr>
            <a:r>
              <a:rPr lang="en-US" altLang="en-US" sz="2000" dirty="0">
                <a:ea typeface="ＭＳ Ｐゴシック" charset="-128"/>
              </a:rPr>
              <a:t>tradeoff between theoretical impossibility and practice</a:t>
            </a:r>
          </a:p>
        </p:txBody>
      </p:sp>
      <p:sp>
        <p:nvSpPr>
          <p:cNvPr id="4" name="Slide Number Placeholder 1">
            <a:extLst>
              <a:ext uri="{FF2B5EF4-FFF2-40B4-BE49-F238E27FC236}">
                <a16:creationId xmlns:a16="http://schemas.microsoft.com/office/drawing/2014/main" id="{DBC4D685-3AF7-4941-AC88-EADA9D39CC66}"/>
              </a:ext>
            </a:extLst>
          </p:cNvPr>
          <p:cNvSpPr>
            <a:spLocks noGrp="1"/>
          </p:cNvSpPr>
          <p:nvPr>
            <p:ph type="sldNum" sz="quarter" idx="10"/>
          </p:nvPr>
        </p:nvSpPr>
        <p:spPr>
          <a:xfrm>
            <a:off x="8648700" y="6448425"/>
            <a:ext cx="4191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65</a:t>
            </a:fld>
            <a:endParaRPr lang="en-US" altLang="en-US" sz="1400" dirty="0">
              <a:solidFill>
                <a:srgbClr val="000000"/>
              </a:solidFill>
              <a:latin typeface="Times New Roman" charset="0"/>
            </a:endParaRPr>
          </a:p>
        </p:txBody>
      </p:sp>
    </p:spTree>
    <p:extLst>
      <p:ext uri="{BB962C8B-B14F-4D97-AF65-F5344CB8AC3E}">
        <p14:creationId xmlns:p14="http://schemas.microsoft.com/office/powerpoint/2010/main" val="229638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011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0115">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011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011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0115">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90115">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90115">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90115">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90115">
                                            <p:txEl>
                                              <p:pRg st="10" end="1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90115">
                                            <p:txEl>
                                              <p:pRg st="11" end="11"/>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901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p:cNvSpPr>
            <a:spLocks noGrp="1"/>
          </p:cNvSpPr>
          <p:nvPr>
            <p:ph type="sldNum" sz="quarter" idx="10"/>
          </p:nvPr>
        </p:nvSpPr>
        <p:spPr>
          <a:xfrm>
            <a:off x="7011988" y="6402388"/>
            <a:ext cx="2130425" cy="45561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pPr>
              <a:defRPr/>
            </a:pPr>
            <a:fld id="{C39E5697-ECDE-0B46-A033-F9B9C28FF2E1}" type="slidenum">
              <a:rPr lang="en-US" altLang="en-US" sz="1198" smtClean="0">
                <a:latin typeface="Tahoma" charset="0"/>
              </a:rPr>
              <a:pPr>
                <a:defRPr/>
              </a:pPr>
              <a:t>66</a:t>
            </a:fld>
            <a:endParaRPr lang="en-US" altLang="en-US" sz="1198" dirty="0">
              <a:latin typeface="Tahoma" charset="0"/>
            </a:endParaRPr>
          </a:p>
        </p:txBody>
      </p:sp>
      <p:sp>
        <p:nvSpPr>
          <p:cNvPr id="48130" name="Rectangle 2"/>
          <p:cNvSpPr>
            <a:spLocks noGrp="1" noChangeArrowheads="1"/>
          </p:cNvSpPr>
          <p:nvPr>
            <p:ph type="title"/>
          </p:nvPr>
        </p:nvSpPr>
        <p:spPr>
          <a:xfrm>
            <a:off x="171450" y="0"/>
            <a:ext cx="8413750" cy="1143000"/>
          </a:xfrm>
        </p:spPr>
        <p:txBody>
          <a:bodyPr/>
          <a:lstStyle/>
          <a:p>
            <a:r>
              <a:rPr lang="en-US" altLang="en-US" sz="3600">
                <a:ea typeface="ＭＳ Ｐゴシック" charset="-128"/>
              </a:rPr>
              <a:t>First-Day Class: What is a</a:t>
            </a:r>
            <a:br>
              <a:rPr lang="en-US" altLang="en-US" sz="3600">
                <a:ea typeface="ＭＳ Ｐゴシック" charset="-128"/>
              </a:rPr>
            </a:br>
            <a:r>
              <a:rPr lang="en-US" altLang="en-US" sz="3600">
                <a:ea typeface="ＭＳ Ｐゴシック" charset="-128"/>
              </a:rPr>
              <a:t>Network Protocol?</a:t>
            </a:r>
          </a:p>
        </p:txBody>
      </p:sp>
      <p:sp>
        <p:nvSpPr>
          <p:cNvPr id="48131" name="Rectangle 3"/>
          <p:cNvSpPr>
            <a:spLocks noGrp="1" noChangeArrowheads="1"/>
          </p:cNvSpPr>
          <p:nvPr>
            <p:ph type="body" idx="1"/>
          </p:nvPr>
        </p:nvSpPr>
        <p:spPr/>
        <p:txBody>
          <a:bodyPr/>
          <a:lstStyle/>
          <a:p>
            <a:pPr>
              <a:buFont typeface="Wingdings" pitchFamily="2" charset="2"/>
              <a:buChar char="q"/>
            </a:pPr>
            <a:r>
              <a:rPr lang="en-US" altLang="en-US" dirty="0">
                <a:ea typeface="ＭＳ Ｐゴシック" charset="-128"/>
              </a:rPr>
              <a:t>A </a:t>
            </a:r>
            <a:r>
              <a:rPr lang="en-US" altLang="en-US" b="1" dirty="0">
                <a:solidFill>
                  <a:schemeClr val="accent2"/>
                </a:solidFill>
                <a:ea typeface="ＭＳ Ｐゴシック" charset="-128"/>
              </a:rPr>
              <a:t>network protocol</a:t>
            </a:r>
            <a:r>
              <a:rPr lang="en-US" altLang="en-US" dirty="0">
                <a:ea typeface="ＭＳ Ｐゴシック" charset="-128"/>
              </a:rPr>
              <a:t> defines the </a:t>
            </a:r>
            <a:r>
              <a:rPr lang="en-US" altLang="en-US" dirty="0">
                <a:solidFill>
                  <a:srgbClr val="FF0000"/>
                </a:solidFill>
                <a:ea typeface="ＭＳ Ｐゴシック" charset="-128"/>
              </a:rPr>
              <a:t>format</a:t>
            </a:r>
            <a:r>
              <a:rPr lang="en-US" altLang="en-US" dirty="0">
                <a:ea typeface="ＭＳ Ｐゴシック" charset="-128"/>
              </a:rPr>
              <a:t> and the </a:t>
            </a:r>
            <a:r>
              <a:rPr lang="en-US" altLang="en-US" dirty="0">
                <a:solidFill>
                  <a:srgbClr val="FF0000"/>
                </a:solidFill>
                <a:ea typeface="ＭＳ Ｐゴシック" charset="-128"/>
              </a:rPr>
              <a:t>order</a:t>
            </a:r>
            <a:r>
              <a:rPr lang="en-US" altLang="en-US" dirty="0">
                <a:ea typeface="ＭＳ Ｐゴシック" charset="-128"/>
              </a:rPr>
              <a:t> of messages exchanged between two or more communicating entities, as well as the </a:t>
            </a:r>
            <a:r>
              <a:rPr lang="en-US" altLang="en-US" dirty="0">
                <a:solidFill>
                  <a:srgbClr val="FF0000"/>
                </a:solidFill>
                <a:ea typeface="ＭＳ Ｐゴシック" charset="-128"/>
              </a:rPr>
              <a:t>actions</a:t>
            </a:r>
            <a:r>
              <a:rPr lang="en-US" altLang="en-US" dirty="0">
                <a:ea typeface="ＭＳ Ｐゴシック" charset="-128"/>
              </a:rPr>
              <a:t> taken on the transmission and/or receipt of a message or other </a:t>
            </a:r>
            <a:r>
              <a:rPr lang="en-US" altLang="en-US" dirty="0">
                <a:solidFill>
                  <a:srgbClr val="FF0000"/>
                </a:solidFill>
                <a:ea typeface="ＭＳ Ｐゴシック" charset="-128"/>
              </a:rPr>
              <a:t>event</a:t>
            </a:r>
            <a:r>
              <a:rPr lang="en-US" altLang="zh-CN" dirty="0">
                <a:solidFill>
                  <a:srgbClr val="FF0000"/>
                </a:solidFill>
                <a:ea typeface="宋体" charset="-122"/>
              </a:rPr>
              <a:t>s</a:t>
            </a:r>
            <a:r>
              <a:rPr lang="en-US" altLang="en-US" dirty="0">
                <a:ea typeface="ＭＳ Ｐゴシック" charset="-128"/>
              </a:rPr>
              <a:t>.</a:t>
            </a:r>
          </a:p>
        </p:txBody>
      </p:sp>
      <p:pic>
        <p:nvPicPr>
          <p:cNvPr id="4813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8488" y="141288"/>
            <a:ext cx="2193925"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930275" y="5580063"/>
            <a:ext cx="6121400" cy="522287"/>
          </a:xfrm>
          <a:prstGeom prst="rect">
            <a:avLst/>
          </a:prstGeom>
        </p:spPr>
        <p:txBody>
          <a:bodyPr wrap="none">
            <a:spAutoFit/>
          </a:bodyPr>
          <a:lstStyle/>
          <a:p>
            <a:pPr>
              <a:defRPr/>
            </a:pPr>
            <a:r>
              <a:rPr lang="en-US" altLang="en-US" sz="2800" kern="0">
                <a:solidFill>
                  <a:srgbClr val="000000"/>
                </a:solidFill>
                <a:latin typeface="Comic Sans MS"/>
                <a:cs typeface="ＭＳ Ｐゴシック" charset="0"/>
              </a:rPr>
              <a:t>Protocols that we have touched on?</a:t>
            </a:r>
            <a:endParaRPr lang="en-US" dirty="0"/>
          </a:p>
        </p:txBody>
      </p:sp>
    </p:spTree>
    <p:extLst>
      <p:ext uri="{BB962C8B-B14F-4D97-AF65-F5344CB8AC3E}">
        <p14:creationId xmlns:p14="http://schemas.microsoft.com/office/powerpoint/2010/main" val="3043064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7" name="Group 7"/>
          <p:cNvGrpSpPr>
            <a:grpSpLocks/>
          </p:cNvGrpSpPr>
          <p:nvPr/>
        </p:nvGrpSpPr>
        <p:grpSpPr bwMode="auto">
          <a:xfrm>
            <a:off x="7389813" y="4265613"/>
            <a:ext cx="1749425" cy="1217612"/>
            <a:chOff x="7245350" y="4273550"/>
            <a:chExt cx="1181100" cy="806450"/>
          </a:xfrm>
        </p:grpSpPr>
        <p:grpSp>
          <p:nvGrpSpPr>
            <p:cNvPr id="50491" name="Group 4"/>
            <p:cNvGrpSpPr>
              <a:grpSpLocks/>
            </p:cNvGrpSpPr>
            <p:nvPr/>
          </p:nvGrpSpPr>
          <p:grpSpPr bwMode="auto">
            <a:xfrm>
              <a:off x="7245350" y="4273550"/>
              <a:ext cx="1176862" cy="733003"/>
              <a:chOff x="628" y="1878"/>
              <a:chExt cx="833" cy="499"/>
            </a:xfrm>
          </p:grpSpPr>
          <p:sp>
            <p:nvSpPr>
              <p:cNvPr id="8122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29" name="Oval 6"/>
              <p:cNvSpPr>
                <a:spLocks noChangeArrowheads="1"/>
              </p:cNvSpPr>
              <p:nvPr/>
            </p:nvSpPr>
            <p:spPr bwMode="auto">
              <a:xfrm>
                <a:off x="713" y="1932"/>
                <a:ext cx="278" cy="20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3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31" name="Oval 8"/>
              <p:cNvSpPr>
                <a:spLocks noChangeArrowheads="1"/>
              </p:cNvSpPr>
              <p:nvPr/>
            </p:nvSpPr>
            <p:spPr bwMode="auto">
              <a:xfrm>
                <a:off x="685" y="2131"/>
                <a:ext cx="282" cy="18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32" name="Oval 9"/>
              <p:cNvSpPr>
                <a:spLocks noChangeArrowheads="1"/>
              </p:cNvSpPr>
              <p:nvPr/>
            </p:nvSpPr>
            <p:spPr bwMode="auto">
              <a:xfrm>
                <a:off x="884" y="2161"/>
                <a:ext cx="423"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3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3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3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3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492" name="Group 14"/>
            <p:cNvGrpSpPr>
              <a:grpSpLocks/>
            </p:cNvGrpSpPr>
            <p:nvPr/>
          </p:nvGrpSpPr>
          <p:grpSpPr bwMode="auto">
            <a:xfrm>
              <a:off x="7245350" y="4341121"/>
              <a:ext cx="1181100" cy="738879"/>
              <a:chOff x="628" y="1876"/>
              <a:chExt cx="836" cy="503"/>
            </a:xfrm>
          </p:grpSpPr>
          <p:sp>
            <p:nvSpPr>
              <p:cNvPr id="50493"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94"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50495"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96"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50497"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98"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50499"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500"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50501"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502"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50503"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504"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50505"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506"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50507"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508"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50178" name="Title 1"/>
          <p:cNvSpPr>
            <a:spLocks noGrp="1"/>
          </p:cNvSpPr>
          <p:nvPr>
            <p:ph type="title"/>
          </p:nvPr>
        </p:nvSpPr>
        <p:spPr>
          <a:xfrm>
            <a:off x="474663" y="117475"/>
            <a:ext cx="8024812" cy="1143000"/>
          </a:xfrm>
        </p:spPr>
        <p:txBody>
          <a:bodyPr/>
          <a:lstStyle/>
          <a:p>
            <a:r>
              <a:rPr lang="en-US" altLang="en-US" sz="3200">
                <a:ea typeface="ＭＳ Ｐゴシック" charset="-128"/>
              </a:rPr>
              <a:t>First-Day Class: Internet</a:t>
            </a:r>
            <a:br>
              <a:rPr lang="en-US" altLang="en-US" sz="3200">
                <a:ea typeface="ＭＳ Ｐゴシック" charset="-128"/>
              </a:rPr>
            </a:br>
            <a:r>
              <a:rPr lang="en-US" altLang="en-US" sz="3200">
                <a:ea typeface="ＭＳ Ｐゴシック" charset="-128"/>
              </a:rPr>
              <a:t>Physical Infrastructure</a:t>
            </a:r>
          </a:p>
        </p:txBody>
      </p:sp>
      <p:sp>
        <p:nvSpPr>
          <p:cNvPr id="80898" name="Slide Number Placeholder 5"/>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pPr>
              <a:defRPr/>
            </a:pPr>
            <a:fld id="{8338F423-84B5-CA47-B8A9-B870D2E54E96}" type="slidenum">
              <a:rPr lang="en-US" altLang="en-US" sz="1198" smtClean="0">
                <a:latin typeface="Tahoma" charset="0"/>
              </a:rPr>
              <a:pPr>
                <a:defRPr/>
              </a:pPr>
              <a:t>67</a:t>
            </a:fld>
            <a:endParaRPr lang="en-US" altLang="en-US" sz="1198">
              <a:latin typeface="Tahoma" charset="0"/>
            </a:endParaRPr>
          </a:p>
        </p:txBody>
      </p:sp>
      <p:graphicFrame>
        <p:nvGraphicFramePr>
          <p:cNvPr id="50180" name="Object 498"/>
          <p:cNvGraphicFramePr>
            <a:graphicFrameLocks noChangeAspect="1"/>
          </p:cNvGraphicFramePr>
          <p:nvPr/>
        </p:nvGraphicFramePr>
        <p:xfrm>
          <a:off x="14288" y="3733800"/>
          <a:ext cx="2220912" cy="1563688"/>
        </p:xfrm>
        <a:graphic>
          <a:graphicData uri="http://schemas.openxmlformats.org/presentationml/2006/ole">
            <mc:AlternateContent xmlns:mc="http://schemas.openxmlformats.org/markup-compatibility/2006">
              <mc:Choice xmlns:v="urn:schemas-microsoft-com:vml" Requires="v">
                <p:oleObj spid="_x0000_s735393" name="Photo Editor Photo" r:id="rId4" imgW="5668166" imgH="3990476" progId="MSPhotoEd.3">
                  <p:embed/>
                </p:oleObj>
              </mc:Choice>
              <mc:Fallback>
                <p:oleObj name="Photo Editor Photo" r:id="rId4" imgW="5668166" imgH="3990476" progId="MSPhotoEd.3">
                  <p:embed/>
                  <p:pic>
                    <p:nvPicPr>
                      <p:cNvPr id="50180"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8" y="3733800"/>
                        <a:ext cx="2220912" cy="156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50181" name="Object 497"/>
          <p:cNvGraphicFramePr>
            <a:graphicFrameLocks noChangeAspect="1"/>
          </p:cNvGraphicFramePr>
          <p:nvPr/>
        </p:nvGraphicFramePr>
        <p:xfrm>
          <a:off x="388938" y="1984375"/>
          <a:ext cx="1801812" cy="1335088"/>
        </p:xfrm>
        <a:graphic>
          <a:graphicData uri="http://schemas.openxmlformats.org/presentationml/2006/ole">
            <mc:AlternateContent xmlns:mc="http://schemas.openxmlformats.org/markup-compatibility/2006">
              <mc:Choice xmlns:v="urn:schemas-microsoft-com:vml" Requires="v">
                <p:oleObj spid="_x0000_s735394" name="Photo Editor Photo" r:id="rId6" imgW="3761905" imgH="2790476" progId="MSPhotoEd.3">
                  <p:embed/>
                </p:oleObj>
              </mc:Choice>
              <mc:Fallback>
                <p:oleObj name="Photo Editor Photo" r:id="rId6" imgW="3761905" imgH="2790476" progId="MSPhotoEd.3">
                  <p:embed/>
                  <p:pic>
                    <p:nvPicPr>
                      <p:cNvPr id="50181"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938" y="1984375"/>
                        <a:ext cx="1801812" cy="133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50182" name="Group 3"/>
          <p:cNvGrpSpPr>
            <a:grpSpLocks/>
          </p:cNvGrpSpPr>
          <p:nvPr/>
        </p:nvGrpSpPr>
        <p:grpSpPr bwMode="auto">
          <a:xfrm>
            <a:off x="7962900" y="2373313"/>
            <a:ext cx="1179513" cy="804862"/>
            <a:chOff x="1372" y="240"/>
            <a:chExt cx="836" cy="549"/>
          </a:xfrm>
        </p:grpSpPr>
        <p:grpSp>
          <p:nvGrpSpPr>
            <p:cNvPr id="50316" name="Group 4"/>
            <p:cNvGrpSpPr>
              <a:grpSpLocks/>
            </p:cNvGrpSpPr>
            <p:nvPr/>
          </p:nvGrpSpPr>
          <p:grpSpPr bwMode="auto">
            <a:xfrm>
              <a:off x="1372" y="240"/>
              <a:ext cx="833" cy="499"/>
              <a:chOff x="628" y="1878"/>
              <a:chExt cx="833" cy="499"/>
            </a:xfrm>
          </p:grpSpPr>
          <p:sp>
            <p:nvSpPr>
              <p:cNvPr id="8120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02" name="Oval 6"/>
              <p:cNvSpPr>
                <a:spLocks noChangeArrowheads="1"/>
              </p:cNvSpPr>
              <p:nvPr/>
            </p:nvSpPr>
            <p:spPr bwMode="auto">
              <a:xfrm>
                <a:off x="714" y="1932"/>
                <a:ext cx="277"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03" name="Oval 7"/>
              <p:cNvSpPr>
                <a:spLocks noChangeArrowheads="1"/>
              </p:cNvSpPr>
              <p:nvPr/>
            </p:nvSpPr>
            <p:spPr bwMode="auto">
              <a:xfrm>
                <a:off x="628" y="2056"/>
                <a:ext cx="188" cy="17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04" name="Oval 8"/>
              <p:cNvSpPr>
                <a:spLocks noChangeArrowheads="1"/>
              </p:cNvSpPr>
              <p:nvPr/>
            </p:nvSpPr>
            <p:spPr bwMode="auto">
              <a:xfrm>
                <a:off x="685" y="2131"/>
                <a:ext cx="279"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05" name="Oval 9"/>
              <p:cNvSpPr>
                <a:spLocks noChangeArrowheads="1"/>
              </p:cNvSpPr>
              <p:nvPr/>
            </p:nvSpPr>
            <p:spPr bwMode="auto">
              <a:xfrm>
                <a:off x="883" y="2161"/>
                <a:ext cx="421" cy="21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06" name="Oval 10"/>
              <p:cNvSpPr>
                <a:spLocks noChangeArrowheads="1"/>
              </p:cNvSpPr>
              <p:nvPr/>
            </p:nvSpPr>
            <p:spPr bwMode="auto">
              <a:xfrm>
                <a:off x="1151" y="1938"/>
                <a:ext cx="269"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07" name="Oval 11"/>
              <p:cNvSpPr>
                <a:spLocks noChangeArrowheads="1"/>
              </p:cNvSpPr>
              <p:nvPr/>
            </p:nvSpPr>
            <p:spPr bwMode="auto">
              <a:xfrm>
                <a:off x="1193" y="2043"/>
                <a:ext cx="268"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0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20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317" name="Group 14"/>
            <p:cNvGrpSpPr>
              <a:grpSpLocks/>
            </p:cNvGrpSpPr>
            <p:nvPr/>
          </p:nvGrpSpPr>
          <p:grpSpPr bwMode="auto">
            <a:xfrm>
              <a:off x="1372" y="286"/>
              <a:ext cx="836" cy="503"/>
              <a:chOff x="628" y="1876"/>
              <a:chExt cx="836" cy="503"/>
            </a:xfrm>
          </p:grpSpPr>
          <p:sp>
            <p:nvSpPr>
              <p:cNvPr id="50466"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67"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50468"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69"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50470"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71"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50472"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73"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50474"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75"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50476"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77"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50478"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79"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50480"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81"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50318"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0319" name="Group 32"/>
            <p:cNvGrpSpPr>
              <a:grpSpLocks/>
            </p:cNvGrpSpPr>
            <p:nvPr/>
          </p:nvGrpSpPr>
          <p:grpSpPr bwMode="auto">
            <a:xfrm>
              <a:off x="1927" y="332"/>
              <a:ext cx="171" cy="169"/>
              <a:chOff x="1179" y="1966"/>
              <a:chExt cx="171" cy="169"/>
            </a:xfrm>
          </p:grpSpPr>
          <p:sp>
            <p:nvSpPr>
              <p:cNvPr id="50446"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47"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67" name="Rectangle 35"/>
              <p:cNvSpPr>
                <a:spLocks noChangeArrowheads="1"/>
              </p:cNvSpPr>
              <p:nvPr/>
            </p:nvSpPr>
            <p:spPr bwMode="auto">
              <a:xfrm>
                <a:off x="1201" y="2086"/>
                <a:ext cx="128"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68" name="Rectangle 36"/>
              <p:cNvSpPr>
                <a:spLocks noChangeArrowheads="1"/>
              </p:cNvSpPr>
              <p:nvPr/>
            </p:nvSpPr>
            <p:spPr bwMode="auto">
              <a:xfrm>
                <a:off x="1201" y="2087"/>
                <a:ext cx="127" cy="17"/>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50450"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51"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50452"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53"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50454"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55"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75" name="Rectangle 43"/>
              <p:cNvSpPr>
                <a:spLocks noChangeArrowheads="1"/>
              </p:cNvSpPr>
              <p:nvPr/>
            </p:nvSpPr>
            <p:spPr bwMode="auto">
              <a:xfrm>
                <a:off x="1206" y="1981"/>
                <a:ext cx="127" cy="95"/>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7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50458"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59"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50460"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61"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50462"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63"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183" name="Rectangle 51"/>
              <p:cNvSpPr>
                <a:spLocks noChangeArrowheads="1"/>
              </p:cNvSpPr>
              <p:nvPr/>
            </p:nvSpPr>
            <p:spPr bwMode="auto">
              <a:xfrm>
                <a:off x="1179" y="2128"/>
                <a:ext cx="140" cy="4"/>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8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320" name="Group 53"/>
            <p:cNvGrpSpPr>
              <a:grpSpLocks/>
            </p:cNvGrpSpPr>
            <p:nvPr/>
          </p:nvGrpSpPr>
          <p:grpSpPr bwMode="auto">
            <a:xfrm>
              <a:off x="1971" y="370"/>
              <a:ext cx="94" cy="56"/>
              <a:chOff x="1223" y="2004"/>
              <a:chExt cx="94" cy="56"/>
            </a:xfrm>
          </p:grpSpPr>
          <p:grpSp>
            <p:nvGrpSpPr>
              <p:cNvPr id="50419" name="Group 54"/>
              <p:cNvGrpSpPr>
                <a:grpSpLocks/>
              </p:cNvGrpSpPr>
              <p:nvPr/>
            </p:nvGrpSpPr>
            <p:grpSpPr bwMode="auto">
              <a:xfrm>
                <a:off x="1223" y="2004"/>
                <a:ext cx="93" cy="56"/>
                <a:chOff x="1223" y="2004"/>
                <a:chExt cx="93" cy="56"/>
              </a:xfrm>
            </p:grpSpPr>
            <p:sp>
              <p:nvSpPr>
                <p:cNvPr id="8115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5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58" name="Oval 57"/>
                <p:cNvSpPr>
                  <a:spLocks noChangeArrowheads="1"/>
                </p:cNvSpPr>
                <p:nvPr/>
              </p:nvSpPr>
              <p:spPr bwMode="auto">
                <a:xfrm>
                  <a:off x="1223" y="2026"/>
                  <a:ext cx="20" cy="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59" name="Oval 58"/>
                <p:cNvSpPr>
                  <a:spLocks noChangeArrowheads="1"/>
                </p:cNvSpPr>
                <p:nvPr/>
              </p:nvSpPr>
              <p:spPr bwMode="auto">
                <a:xfrm>
                  <a:off x="1227" y="2032"/>
                  <a:ext cx="34" cy="2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60" name="Oval 59"/>
                <p:cNvSpPr>
                  <a:spLocks noChangeArrowheads="1"/>
                </p:cNvSpPr>
                <p:nvPr/>
              </p:nvSpPr>
              <p:spPr bwMode="auto">
                <a:xfrm>
                  <a:off x="1251" y="2036"/>
                  <a:ext cx="52"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61" name="Oval 60"/>
                <p:cNvSpPr>
                  <a:spLocks noChangeArrowheads="1"/>
                </p:cNvSpPr>
                <p:nvPr/>
              </p:nvSpPr>
              <p:spPr bwMode="auto">
                <a:xfrm>
                  <a:off x="1281" y="2010"/>
                  <a:ext cx="30" cy="15"/>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62" name="Oval 61"/>
                <p:cNvSpPr>
                  <a:spLocks noChangeArrowheads="1"/>
                </p:cNvSpPr>
                <p:nvPr/>
              </p:nvSpPr>
              <p:spPr bwMode="auto">
                <a:xfrm>
                  <a:off x="1283" y="2022"/>
                  <a:ext cx="33" cy="1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63" name="Oval 62"/>
                <p:cNvSpPr>
                  <a:spLocks noChangeArrowheads="1"/>
                </p:cNvSpPr>
                <p:nvPr/>
              </p:nvSpPr>
              <p:spPr bwMode="auto">
                <a:xfrm>
                  <a:off x="1283" y="2026"/>
                  <a:ext cx="28"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64" name="Oval 63"/>
                <p:cNvSpPr>
                  <a:spLocks noChangeArrowheads="1"/>
                </p:cNvSpPr>
                <p:nvPr/>
              </p:nvSpPr>
              <p:spPr bwMode="auto">
                <a:xfrm>
                  <a:off x="1236" y="2018"/>
                  <a:ext cx="64"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420" name="Group 64"/>
              <p:cNvGrpSpPr>
                <a:grpSpLocks/>
              </p:cNvGrpSpPr>
              <p:nvPr/>
            </p:nvGrpSpPr>
            <p:grpSpPr bwMode="auto">
              <a:xfrm>
                <a:off x="1223" y="2004"/>
                <a:ext cx="94" cy="56"/>
                <a:chOff x="1223" y="2004"/>
                <a:chExt cx="94" cy="56"/>
              </a:xfrm>
            </p:grpSpPr>
            <p:sp>
              <p:nvSpPr>
                <p:cNvPr id="50421"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22"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50423"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24"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50425"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26"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50427"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28"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50429"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30"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50431"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32"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50433"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34"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50435"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36"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50321" name="Group 81"/>
            <p:cNvGrpSpPr>
              <a:grpSpLocks/>
            </p:cNvGrpSpPr>
            <p:nvPr/>
          </p:nvGrpSpPr>
          <p:grpSpPr bwMode="auto">
            <a:xfrm>
              <a:off x="1709" y="533"/>
              <a:ext cx="169" cy="168"/>
              <a:chOff x="961" y="2167"/>
              <a:chExt cx="169" cy="168"/>
            </a:xfrm>
          </p:grpSpPr>
          <p:sp>
            <p:nvSpPr>
              <p:cNvPr id="50399"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00"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20" name="Rectangle 84"/>
              <p:cNvSpPr>
                <a:spLocks noChangeArrowheads="1"/>
              </p:cNvSpPr>
              <p:nvPr/>
            </p:nvSpPr>
            <p:spPr bwMode="auto">
              <a:xfrm>
                <a:off x="985" y="2290"/>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21" name="Rectangle 85"/>
              <p:cNvSpPr>
                <a:spLocks noChangeArrowheads="1"/>
              </p:cNvSpPr>
              <p:nvPr/>
            </p:nvSpPr>
            <p:spPr bwMode="auto">
              <a:xfrm>
                <a:off x="986" y="2290"/>
                <a:ext cx="127" cy="1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50403"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04"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50405"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06"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50407"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08"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28" name="Rectangle 92"/>
              <p:cNvSpPr>
                <a:spLocks noChangeArrowheads="1"/>
              </p:cNvSpPr>
              <p:nvPr/>
            </p:nvSpPr>
            <p:spPr bwMode="auto">
              <a:xfrm>
                <a:off x="991" y="2185"/>
                <a:ext cx="126" cy="95"/>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29" name="Rectangle 93"/>
              <p:cNvSpPr>
                <a:spLocks noChangeArrowheads="1"/>
              </p:cNvSpPr>
              <p:nvPr/>
            </p:nvSpPr>
            <p:spPr bwMode="auto">
              <a:xfrm>
                <a:off x="1001" y="2197"/>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50411"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12"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50413"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14"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50415"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16"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81136" name="Rectangle 100"/>
              <p:cNvSpPr>
                <a:spLocks noChangeArrowheads="1"/>
              </p:cNvSpPr>
              <p:nvPr/>
            </p:nvSpPr>
            <p:spPr bwMode="auto">
              <a:xfrm>
                <a:off x="964" y="2329"/>
                <a:ext cx="136"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37" name="Rectangle 101"/>
              <p:cNvSpPr>
                <a:spLocks noChangeArrowheads="1"/>
              </p:cNvSpPr>
              <p:nvPr/>
            </p:nvSpPr>
            <p:spPr bwMode="auto">
              <a:xfrm>
                <a:off x="965" y="2330"/>
                <a:ext cx="134"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322" name="Group 102"/>
            <p:cNvGrpSpPr>
              <a:grpSpLocks/>
            </p:cNvGrpSpPr>
            <p:nvPr/>
          </p:nvGrpSpPr>
          <p:grpSpPr bwMode="auto">
            <a:xfrm>
              <a:off x="1753" y="571"/>
              <a:ext cx="93" cy="56"/>
              <a:chOff x="1005" y="2205"/>
              <a:chExt cx="93" cy="56"/>
            </a:xfrm>
          </p:grpSpPr>
          <p:grpSp>
            <p:nvGrpSpPr>
              <p:cNvPr id="50372" name="Group 103"/>
              <p:cNvGrpSpPr>
                <a:grpSpLocks/>
              </p:cNvGrpSpPr>
              <p:nvPr/>
            </p:nvGrpSpPr>
            <p:grpSpPr bwMode="auto">
              <a:xfrm>
                <a:off x="1005" y="2205"/>
                <a:ext cx="93" cy="56"/>
                <a:chOff x="1005" y="2205"/>
                <a:chExt cx="93" cy="56"/>
              </a:xfrm>
            </p:grpSpPr>
            <p:sp>
              <p:nvSpPr>
                <p:cNvPr id="8110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10" name="Oval 105"/>
                <p:cNvSpPr>
                  <a:spLocks noChangeArrowheads="1"/>
                </p:cNvSpPr>
                <p:nvPr/>
              </p:nvSpPr>
              <p:spPr bwMode="auto">
                <a:xfrm>
                  <a:off x="1018" y="2211"/>
                  <a:ext cx="2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1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12" name="Oval 107"/>
                <p:cNvSpPr>
                  <a:spLocks noChangeArrowheads="1"/>
                </p:cNvSpPr>
                <p:nvPr/>
              </p:nvSpPr>
              <p:spPr bwMode="auto">
                <a:xfrm>
                  <a:off x="1011" y="2234"/>
                  <a:ext cx="33" cy="1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13" name="Oval 108"/>
                <p:cNvSpPr>
                  <a:spLocks noChangeArrowheads="1"/>
                </p:cNvSpPr>
                <p:nvPr/>
              </p:nvSpPr>
              <p:spPr bwMode="auto">
                <a:xfrm>
                  <a:off x="1035" y="2237"/>
                  <a:ext cx="47"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14" name="Oval 109"/>
                <p:cNvSpPr>
                  <a:spLocks noChangeArrowheads="1"/>
                </p:cNvSpPr>
                <p:nvPr/>
              </p:nvSpPr>
              <p:spPr bwMode="auto">
                <a:xfrm>
                  <a:off x="1064" y="2211"/>
                  <a:ext cx="29"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15" name="Oval 110"/>
                <p:cNvSpPr>
                  <a:spLocks noChangeArrowheads="1"/>
                </p:cNvSpPr>
                <p:nvPr/>
              </p:nvSpPr>
              <p:spPr bwMode="auto">
                <a:xfrm>
                  <a:off x="1068" y="2223"/>
                  <a:ext cx="27"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16" name="Oval 111"/>
                <p:cNvSpPr>
                  <a:spLocks noChangeArrowheads="1"/>
                </p:cNvSpPr>
                <p:nvPr/>
              </p:nvSpPr>
              <p:spPr bwMode="auto">
                <a:xfrm>
                  <a:off x="1066" y="2227"/>
                  <a:ext cx="27" cy="2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117" name="Oval 112"/>
                <p:cNvSpPr>
                  <a:spLocks noChangeArrowheads="1"/>
                </p:cNvSpPr>
                <p:nvPr/>
              </p:nvSpPr>
              <p:spPr bwMode="auto">
                <a:xfrm>
                  <a:off x="1021" y="2219"/>
                  <a:ext cx="61" cy="2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373" name="Group 113"/>
              <p:cNvGrpSpPr>
                <a:grpSpLocks/>
              </p:cNvGrpSpPr>
              <p:nvPr/>
            </p:nvGrpSpPr>
            <p:grpSpPr bwMode="auto">
              <a:xfrm>
                <a:off x="1005" y="2205"/>
                <a:ext cx="93" cy="56"/>
                <a:chOff x="1005" y="2205"/>
                <a:chExt cx="93" cy="56"/>
              </a:xfrm>
            </p:grpSpPr>
            <p:sp>
              <p:nvSpPr>
                <p:cNvPr id="50374"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75"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50376"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77"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50378"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79"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50380"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81"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50382"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83"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50384"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85"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50386"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87"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50388"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89"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50323" name="Group 130"/>
            <p:cNvGrpSpPr>
              <a:grpSpLocks/>
            </p:cNvGrpSpPr>
            <p:nvPr/>
          </p:nvGrpSpPr>
          <p:grpSpPr bwMode="auto">
            <a:xfrm>
              <a:off x="1523" y="332"/>
              <a:ext cx="170" cy="169"/>
              <a:chOff x="775" y="1966"/>
              <a:chExt cx="170" cy="169"/>
            </a:xfrm>
          </p:grpSpPr>
          <p:sp>
            <p:nvSpPr>
              <p:cNvPr id="50352"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53"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073" name="Rectangle 133"/>
              <p:cNvSpPr>
                <a:spLocks noChangeArrowheads="1"/>
              </p:cNvSpPr>
              <p:nvPr/>
            </p:nvSpPr>
            <p:spPr bwMode="auto">
              <a:xfrm>
                <a:off x="797" y="2086"/>
                <a:ext cx="132"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74" name="Rectangle 134"/>
              <p:cNvSpPr>
                <a:spLocks noChangeArrowheads="1"/>
              </p:cNvSpPr>
              <p:nvPr/>
            </p:nvSpPr>
            <p:spPr bwMode="auto">
              <a:xfrm>
                <a:off x="800" y="2087"/>
                <a:ext cx="128" cy="17"/>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50356"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57"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50358"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59"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50360"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61"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081" name="Rectangle 141"/>
              <p:cNvSpPr>
                <a:spLocks noChangeArrowheads="1"/>
              </p:cNvSpPr>
              <p:nvPr/>
            </p:nvSpPr>
            <p:spPr bwMode="auto">
              <a:xfrm>
                <a:off x="802" y="1981"/>
                <a:ext cx="128" cy="95"/>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8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50364"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65"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50366"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67"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50368"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69"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089" name="Rectangle 149"/>
              <p:cNvSpPr>
                <a:spLocks noChangeArrowheads="1"/>
              </p:cNvSpPr>
              <p:nvPr/>
            </p:nvSpPr>
            <p:spPr bwMode="auto">
              <a:xfrm>
                <a:off x="775" y="2128"/>
                <a:ext cx="138" cy="4"/>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9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324" name="Group 151"/>
            <p:cNvGrpSpPr>
              <a:grpSpLocks/>
            </p:cNvGrpSpPr>
            <p:nvPr/>
          </p:nvGrpSpPr>
          <p:grpSpPr bwMode="auto">
            <a:xfrm>
              <a:off x="1568" y="370"/>
              <a:ext cx="92" cy="56"/>
              <a:chOff x="820" y="2004"/>
              <a:chExt cx="92" cy="56"/>
            </a:xfrm>
          </p:grpSpPr>
          <p:grpSp>
            <p:nvGrpSpPr>
              <p:cNvPr id="50325" name="Group 152"/>
              <p:cNvGrpSpPr>
                <a:grpSpLocks/>
              </p:cNvGrpSpPr>
              <p:nvPr/>
            </p:nvGrpSpPr>
            <p:grpSpPr bwMode="auto">
              <a:xfrm>
                <a:off x="820" y="2004"/>
                <a:ext cx="92" cy="56"/>
                <a:chOff x="820" y="2004"/>
                <a:chExt cx="92" cy="56"/>
              </a:xfrm>
            </p:grpSpPr>
            <p:sp>
              <p:nvSpPr>
                <p:cNvPr id="81062" name="Oval 153"/>
                <p:cNvSpPr>
                  <a:spLocks noChangeArrowheads="1"/>
                </p:cNvSpPr>
                <p:nvPr/>
              </p:nvSpPr>
              <p:spPr bwMode="auto">
                <a:xfrm>
                  <a:off x="852" y="2004"/>
                  <a:ext cx="37"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6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64" name="Oval 155"/>
                <p:cNvSpPr>
                  <a:spLocks noChangeArrowheads="1"/>
                </p:cNvSpPr>
                <p:nvPr/>
              </p:nvSpPr>
              <p:spPr bwMode="auto">
                <a:xfrm>
                  <a:off x="820" y="2026"/>
                  <a:ext cx="20" cy="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65" name="Oval 156"/>
                <p:cNvSpPr>
                  <a:spLocks noChangeArrowheads="1"/>
                </p:cNvSpPr>
                <p:nvPr/>
              </p:nvSpPr>
              <p:spPr bwMode="auto">
                <a:xfrm>
                  <a:off x="824" y="2032"/>
                  <a:ext cx="34" cy="2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6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67" name="Oval 158"/>
                <p:cNvSpPr>
                  <a:spLocks noChangeArrowheads="1"/>
                </p:cNvSpPr>
                <p:nvPr/>
              </p:nvSpPr>
              <p:spPr bwMode="auto">
                <a:xfrm>
                  <a:off x="878" y="2010"/>
                  <a:ext cx="29" cy="15"/>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68" name="Oval 159"/>
                <p:cNvSpPr>
                  <a:spLocks noChangeArrowheads="1"/>
                </p:cNvSpPr>
                <p:nvPr/>
              </p:nvSpPr>
              <p:spPr bwMode="auto">
                <a:xfrm>
                  <a:off x="882" y="2022"/>
                  <a:ext cx="30" cy="1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69" name="Oval 160"/>
                <p:cNvSpPr>
                  <a:spLocks noChangeArrowheads="1"/>
                </p:cNvSpPr>
                <p:nvPr/>
              </p:nvSpPr>
              <p:spPr bwMode="auto">
                <a:xfrm>
                  <a:off x="879" y="2026"/>
                  <a:ext cx="28"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70" name="Oval 161"/>
                <p:cNvSpPr>
                  <a:spLocks noChangeArrowheads="1"/>
                </p:cNvSpPr>
                <p:nvPr/>
              </p:nvSpPr>
              <p:spPr bwMode="auto">
                <a:xfrm>
                  <a:off x="836" y="2018"/>
                  <a:ext cx="63"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326" name="Group 162"/>
              <p:cNvGrpSpPr>
                <a:grpSpLocks/>
              </p:cNvGrpSpPr>
              <p:nvPr/>
            </p:nvGrpSpPr>
            <p:grpSpPr bwMode="auto">
              <a:xfrm>
                <a:off x="820" y="2004"/>
                <a:ext cx="92" cy="56"/>
                <a:chOff x="820" y="2004"/>
                <a:chExt cx="92" cy="56"/>
              </a:xfrm>
            </p:grpSpPr>
            <p:sp>
              <p:nvSpPr>
                <p:cNvPr id="50327"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28"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50329"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30"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50331"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32"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50333"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34"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50335"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36"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50337"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38"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50339"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40"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50341"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42"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50183" name="Group 356"/>
          <p:cNvGrpSpPr>
            <a:grpSpLocks/>
          </p:cNvGrpSpPr>
          <p:nvPr/>
        </p:nvGrpSpPr>
        <p:grpSpPr bwMode="auto">
          <a:xfrm>
            <a:off x="2136775" y="2632075"/>
            <a:ext cx="1800225" cy="1622425"/>
            <a:chOff x="1358" y="1894"/>
            <a:chExt cx="2981" cy="1793"/>
          </a:xfrm>
        </p:grpSpPr>
        <p:sp>
          <p:nvSpPr>
            <p:cNvPr id="81026" name="Oval 357"/>
            <p:cNvSpPr>
              <a:spLocks noChangeArrowheads="1"/>
            </p:cNvSpPr>
            <p:nvPr/>
          </p:nvSpPr>
          <p:spPr bwMode="auto">
            <a:xfrm>
              <a:off x="2375"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27" name="Oval 358"/>
            <p:cNvSpPr>
              <a:spLocks noChangeArrowheads="1"/>
            </p:cNvSpPr>
            <p:nvPr/>
          </p:nvSpPr>
          <p:spPr bwMode="auto">
            <a:xfrm>
              <a:off x="1663" y="2089"/>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28" name="Oval 359"/>
            <p:cNvSpPr>
              <a:spLocks noChangeArrowheads="1"/>
            </p:cNvSpPr>
            <p:nvPr/>
          </p:nvSpPr>
          <p:spPr bwMode="auto">
            <a:xfrm>
              <a:off x="1358" y="2534"/>
              <a:ext cx="673"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29" name="Oval 360"/>
            <p:cNvSpPr>
              <a:spLocks noChangeArrowheads="1"/>
            </p:cNvSpPr>
            <p:nvPr/>
          </p:nvSpPr>
          <p:spPr bwMode="auto">
            <a:xfrm>
              <a:off x="1560" y="2801"/>
              <a:ext cx="1009"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30" name="Oval 361"/>
            <p:cNvSpPr>
              <a:spLocks noChangeArrowheads="1"/>
            </p:cNvSpPr>
            <p:nvPr/>
          </p:nvSpPr>
          <p:spPr bwMode="auto">
            <a:xfrm>
              <a:off x="2275" y="2910"/>
              <a:ext cx="1509" cy="777"/>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31" name="Oval 362"/>
            <p:cNvSpPr>
              <a:spLocks noChangeArrowheads="1"/>
            </p:cNvSpPr>
            <p:nvPr/>
          </p:nvSpPr>
          <p:spPr bwMode="auto">
            <a:xfrm>
              <a:off x="3235" y="2110"/>
              <a:ext cx="967" cy="58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32" name="Oval 363"/>
            <p:cNvSpPr>
              <a:spLocks noChangeArrowheads="1"/>
            </p:cNvSpPr>
            <p:nvPr/>
          </p:nvSpPr>
          <p:spPr bwMode="auto">
            <a:xfrm>
              <a:off x="3380" y="2483"/>
              <a:ext cx="959"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33" name="Oval 364"/>
            <p:cNvSpPr>
              <a:spLocks noChangeArrowheads="1"/>
            </p:cNvSpPr>
            <p:nvPr/>
          </p:nvSpPr>
          <p:spPr bwMode="auto">
            <a:xfrm>
              <a:off x="3293" y="2606"/>
              <a:ext cx="95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34" name="Oval 365"/>
            <p:cNvSpPr>
              <a:spLocks noChangeArrowheads="1"/>
            </p:cNvSpPr>
            <p:nvPr/>
          </p:nvSpPr>
          <p:spPr bwMode="auto">
            <a:xfrm>
              <a:off x="1900" y="2319"/>
              <a:ext cx="1935"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184" name="Group 366"/>
          <p:cNvGrpSpPr>
            <a:grpSpLocks/>
          </p:cNvGrpSpPr>
          <p:nvPr/>
        </p:nvGrpSpPr>
        <p:grpSpPr bwMode="auto">
          <a:xfrm>
            <a:off x="3863975" y="2725738"/>
            <a:ext cx="2409825" cy="1677987"/>
            <a:chOff x="1358" y="1894"/>
            <a:chExt cx="2981" cy="1793"/>
          </a:xfrm>
        </p:grpSpPr>
        <p:sp>
          <p:nvSpPr>
            <p:cNvPr id="81017" name="Oval 367"/>
            <p:cNvSpPr>
              <a:spLocks noChangeArrowheads="1"/>
            </p:cNvSpPr>
            <p:nvPr/>
          </p:nvSpPr>
          <p:spPr bwMode="auto">
            <a:xfrm>
              <a:off x="2375" y="1894"/>
              <a:ext cx="1300" cy="741"/>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18" name="Oval 368"/>
            <p:cNvSpPr>
              <a:spLocks noChangeArrowheads="1"/>
            </p:cNvSpPr>
            <p:nvPr/>
          </p:nvSpPr>
          <p:spPr bwMode="auto">
            <a:xfrm>
              <a:off x="1662" y="2087"/>
              <a:ext cx="996" cy="74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19" name="Oval 369"/>
            <p:cNvSpPr>
              <a:spLocks noChangeArrowheads="1"/>
            </p:cNvSpPr>
            <p:nvPr/>
          </p:nvSpPr>
          <p:spPr bwMode="auto">
            <a:xfrm>
              <a:off x="1358" y="2535"/>
              <a:ext cx="672" cy="60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20" name="Oval 370"/>
            <p:cNvSpPr>
              <a:spLocks noChangeArrowheads="1"/>
            </p:cNvSpPr>
            <p:nvPr/>
          </p:nvSpPr>
          <p:spPr bwMode="auto">
            <a:xfrm>
              <a:off x="1560" y="2802"/>
              <a:ext cx="1011" cy="65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21" name="Oval 371"/>
            <p:cNvSpPr>
              <a:spLocks noChangeArrowheads="1"/>
            </p:cNvSpPr>
            <p:nvPr/>
          </p:nvSpPr>
          <p:spPr bwMode="auto">
            <a:xfrm>
              <a:off x="2275" y="2908"/>
              <a:ext cx="1508" cy="779"/>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22" name="Oval 372"/>
            <p:cNvSpPr>
              <a:spLocks noChangeArrowheads="1"/>
            </p:cNvSpPr>
            <p:nvPr/>
          </p:nvSpPr>
          <p:spPr bwMode="auto">
            <a:xfrm>
              <a:off x="3235" y="2109"/>
              <a:ext cx="966"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2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24" name="Oval 374"/>
            <p:cNvSpPr>
              <a:spLocks noChangeArrowheads="1"/>
            </p:cNvSpPr>
            <p:nvPr/>
          </p:nvSpPr>
          <p:spPr bwMode="auto">
            <a:xfrm>
              <a:off x="3292" y="2606"/>
              <a:ext cx="954" cy="957"/>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1025" name="Oval 375"/>
            <p:cNvSpPr>
              <a:spLocks noChangeArrowheads="1"/>
            </p:cNvSpPr>
            <p:nvPr/>
          </p:nvSpPr>
          <p:spPr bwMode="auto">
            <a:xfrm>
              <a:off x="1900" y="2320"/>
              <a:ext cx="1934" cy="957"/>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185" name="Group 376"/>
          <p:cNvGrpSpPr>
            <a:grpSpLocks/>
          </p:cNvGrpSpPr>
          <p:nvPr/>
        </p:nvGrpSpPr>
        <p:grpSpPr bwMode="auto">
          <a:xfrm>
            <a:off x="3897313" y="2755900"/>
            <a:ext cx="2389187" cy="1706563"/>
            <a:chOff x="1358" y="1886"/>
            <a:chExt cx="2989" cy="1810"/>
          </a:xfrm>
        </p:grpSpPr>
        <p:sp>
          <p:nvSpPr>
            <p:cNvPr id="50282"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83"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50284"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85"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50286"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87"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50288"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89"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50290"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91"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50292"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93"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50294"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95"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50296"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97"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50186" name="Group 393"/>
          <p:cNvGrpSpPr>
            <a:grpSpLocks/>
          </p:cNvGrpSpPr>
          <p:nvPr/>
        </p:nvGrpSpPr>
        <p:grpSpPr bwMode="auto">
          <a:xfrm>
            <a:off x="2136775" y="2632075"/>
            <a:ext cx="1800225" cy="1651000"/>
            <a:chOff x="1358" y="1886"/>
            <a:chExt cx="2989" cy="1810"/>
          </a:xfrm>
        </p:grpSpPr>
        <p:sp>
          <p:nvSpPr>
            <p:cNvPr id="50266"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67"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50268"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69"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50270"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71"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50272"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73"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50274"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75"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50276"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77"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50278"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79"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50280"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81"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50187" name="Line 410"/>
          <p:cNvSpPr>
            <a:spLocks noChangeShapeType="1"/>
          </p:cNvSpPr>
          <p:nvPr/>
        </p:nvSpPr>
        <p:spPr bwMode="auto">
          <a:xfrm>
            <a:off x="2447925" y="2906713"/>
            <a:ext cx="280988" cy="4953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88" name="Line 411"/>
          <p:cNvSpPr>
            <a:spLocks noChangeShapeType="1"/>
          </p:cNvSpPr>
          <p:nvPr/>
        </p:nvSpPr>
        <p:spPr bwMode="auto">
          <a:xfrm flipH="1">
            <a:off x="2774950" y="3181350"/>
            <a:ext cx="608013"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89" name="Line 412"/>
          <p:cNvSpPr>
            <a:spLocks noChangeShapeType="1"/>
          </p:cNvSpPr>
          <p:nvPr/>
        </p:nvSpPr>
        <p:spPr bwMode="auto">
          <a:xfrm flipH="1" flipV="1">
            <a:off x="2728913" y="3457575"/>
            <a:ext cx="420687" cy="4397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0" name="Line 413"/>
          <p:cNvSpPr>
            <a:spLocks noChangeShapeType="1"/>
          </p:cNvSpPr>
          <p:nvPr/>
        </p:nvSpPr>
        <p:spPr bwMode="auto">
          <a:xfrm flipH="1" flipV="1">
            <a:off x="3429000" y="318135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1" name="Line 414"/>
          <p:cNvSpPr>
            <a:spLocks noChangeShapeType="1"/>
          </p:cNvSpPr>
          <p:nvPr/>
        </p:nvSpPr>
        <p:spPr bwMode="auto">
          <a:xfrm flipH="1">
            <a:off x="3149600" y="3411538"/>
            <a:ext cx="790575"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2" name="Line 415"/>
          <p:cNvSpPr>
            <a:spLocks noChangeShapeType="1"/>
          </p:cNvSpPr>
          <p:nvPr/>
        </p:nvSpPr>
        <p:spPr bwMode="auto">
          <a:xfrm flipH="1">
            <a:off x="4113213" y="3109913"/>
            <a:ext cx="1027112"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3" name="Line 416"/>
          <p:cNvSpPr>
            <a:spLocks noChangeShapeType="1"/>
          </p:cNvSpPr>
          <p:nvPr/>
        </p:nvSpPr>
        <p:spPr bwMode="auto">
          <a:xfrm flipH="1" flipV="1">
            <a:off x="4157663" y="3222625"/>
            <a:ext cx="374650" cy="6604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4" name="Line 417"/>
          <p:cNvSpPr>
            <a:spLocks noChangeShapeType="1"/>
          </p:cNvSpPr>
          <p:nvPr/>
        </p:nvSpPr>
        <p:spPr bwMode="auto">
          <a:xfrm flipH="1" flipV="1">
            <a:off x="4157663" y="316547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5" name="Line 418"/>
          <p:cNvSpPr>
            <a:spLocks noChangeShapeType="1"/>
          </p:cNvSpPr>
          <p:nvPr/>
        </p:nvSpPr>
        <p:spPr bwMode="auto">
          <a:xfrm flipH="1" flipV="1">
            <a:off x="4721225" y="3495675"/>
            <a:ext cx="1122363"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6" name="Line 419"/>
          <p:cNvSpPr>
            <a:spLocks noChangeShapeType="1"/>
          </p:cNvSpPr>
          <p:nvPr/>
        </p:nvSpPr>
        <p:spPr bwMode="auto">
          <a:xfrm flipH="1" flipV="1">
            <a:off x="5186363" y="3109913"/>
            <a:ext cx="515937"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7" name="Line 420"/>
          <p:cNvSpPr>
            <a:spLocks noChangeShapeType="1"/>
          </p:cNvSpPr>
          <p:nvPr/>
        </p:nvSpPr>
        <p:spPr bwMode="auto">
          <a:xfrm flipH="1">
            <a:off x="4532313" y="3937000"/>
            <a:ext cx="1028700"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8" name="Line 421"/>
          <p:cNvSpPr>
            <a:spLocks noChangeShapeType="1"/>
          </p:cNvSpPr>
          <p:nvPr/>
        </p:nvSpPr>
        <p:spPr bwMode="auto">
          <a:xfrm flipV="1">
            <a:off x="5608638" y="3551238"/>
            <a:ext cx="279400" cy="38576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9" name="Line 422"/>
          <p:cNvSpPr>
            <a:spLocks noChangeShapeType="1"/>
          </p:cNvSpPr>
          <p:nvPr/>
        </p:nvSpPr>
        <p:spPr bwMode="auto">
          <a:xfrm flipH="1" flipV="1">
            <a:off x="5748338" y="3276600"/>
            <a:ext cx="139700"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200" name="Line 423"/>
          <p:cNvSpPr>
            <a:spLocks noChangeShapeType="1"/>
          </p:cNvSpPr>
          <p:nvPr/>
        </p:nvSpPr>
        <p:spPr bwMode="auto">
          <a:xfrm flipH="1">
            <a:off x="5692775" y="3792538"/>
            <a:ext cx="455613" cy="2286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50201" name="Picture 4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4088" y="2795588"/>
            <a:ext cx="363537"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202" name="Line 425"/>
          <p:cNvSpPr>
            <a:spLocks noChangeShapeType="1"/>
          </p:cNvSpPr>
          <p:nvPr/>
        </p:nvSpPr>
        <p:spPr bwMode="auto">
          <a:xfrm flipV="1">
            <a:off x="2120900" y="3457575"/>
            <a:ext cx="608013"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50203" name="Picture 42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3175" y="33242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04" name="Picture 42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6750" y="3084513"/>
            <a:ext cx="36353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05" name="Picture 42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2275" y="38004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06" name="Picture 42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8800" y="38338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07" name="Picture 43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86275" y="338613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08" name="Picture 43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89500" y="3013075"/>
            <a:ext cx="3905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09" name="Picture 43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5925" y="3160713"/>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10" name="Picture 43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0350" y="3876675"/>
            <a:ext cx="3937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11" name="Picture 43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24513" y="3473450"/>
            <a:ext cx="3905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31" name="Text Box 435"/>
          <p:cNvSpPr txBox="1">
            <a:spLocks noChangeArrowheads="1"/>
          </p:cNvSpPr>
          <p:nvPr/>
        </p:nvSpPr>
        <p:spPr bwMode="auto">
          <a:xfrm>
            <a:off x="4610100" y="2168525"/>
            <a:ext cx="1466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388" tIns="45696" rIns="91388" bIns="45696">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r>
              <a:rPr lang="en-US" altLang="en-US" sz="1597">
                <a:latin typeface="Arial" charset="0"/>
              </a:rPr>
              <a:t>Backbone</a:t>
            </a:r>
            <a:r>
              <a:rPr lang="en-US" altLang="zh-CN" sz="1597">
                <a:latin typeface="Arial" charset="0"/>
                <a:ea typeface="宋体" charset="-122"/>
              </a:rPr>
              <a:t> ISP</a:t>
            </a:r>
            <a:endParaRPr lang="en-US" altLang="en-US" sz="1597">
              <a:latin typeface="Arial" charset="0"/>
            </a:endParaRPr>
          </a:p>
        </p:txBody>
      </p:sp>
      <p:sp>
        <p:nvSpPr>
          <p:cNvPr id="80932" name="Text Box 436"/>
          <p:cNvSpPr txBox="1">
            <a:spLocks noChangeArrowheads="1"/>
          </p:cNvSpPr>
          <p:nvPr/>
        </p:nvSpPr>
        <p:spPr bwMode="auto">
          <a:xfrm>
            <a:off x="2938463" y="2195513"/>
            <a:ext cx="474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388" tIns="45696" rIns="91388" bIns="45696">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r>
              <a:rPr lang="en-US" altLang="en-US" sz="1397">
                <a:latin typeface="Arial" charset="0"/>
              </a:rPr>
              <a:t>ISP</a:t>
            </a:r>
          </a:p>
        </p:txBody>
      </p:sp>
      <p:pic>
        <p:nvPicPr>
          <p:cNvPr id="50214" name="Picture 43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63975" y="3182938"/>
            <a:ext cx="3635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50215" name="Group 439"/>
          <p:cNvGrpSpPr>
            <a:grpSpLocks/>
          </p:cNvGrpSpPr>
          <p:nvPr/>
        </p:nvGrpSpPr>
        <p:grpSpPr bwMode="auto">
          <a:xfrm>
            <a:off x="6300788" y="2649538"/>
            <a:ext cx="1800225" cy="1624012"/>
            <a:chOff x="1358" y="1894"/>
            <a:chExt cx="2981" cy="1793"/>
          </a:xfrm>
        </p:grpSpPr>
        <p:sp>
          <p:nvSpPr>
            <p:cNvPr id="80976" name="Oval 440"/>
            <p:cNvSpPr>
              <a:spLocks noChangeArrowheads="1"/>
            </p:cNvSpPr>
            <p:nvPr/>
          </p:nvSpPr>
          <p:spPr bwMode="auto">
            <a:xfrm>
              <a:off x="2375" y="1894"/>
              <a:ext cx="1299" cy="741"/>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0977" name="Oval 441"/>
            <p:cNvSpPr>
              <a:spLocks noChangeArrowheads="1"/>
            </p:cNvSpPr>
            <p:nvPr/>
          </p:nvSpPr>
          <p:spPr bwMode="auto">
            <a:xfrm>
              <a:off x="1663" y="2089"/>
              <a:ext cx="996" cy="741"/>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0978" name="Oval 442"/>
            <p:cNvSpPr>
              <a:spLocks noChangeArrowheads="1"/>
            </p:cNvSpPr>
            <p:nvPr/>
          </p:nvSpPr>
          <p:spPr bwMode="auto">
            <a:xfrm>
              <a:off x="1358" y="2535"/>
              <a:ext cx="673"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0979" name="Oval 443"/>
            <p:cNvSpPr>
              <a:spLocks noChangeArrowheads="1"/>
            </p:cNvSpPr>
            <p:nvPr/>
          </p:nvSpPr>
          <p:spPr bwMode="auto">
            <a:xfrm>
              <a:off x="1560" y="2800"/>
              <a:ext cx="1009" cy="657"/>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098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0981" name="Oval 445"/>
            <p:cNvSpPr>
              <a:spLocks noChangeArrowheads="1"/>
            </p:cNvSpPr>
            <p:nvPr/>
          </p:nvSpPr>
          <p:spPr bwMode="auto">
            <a:xfrm>
              <a:off x="3235" y="2110"/>
              <a:ext cx="967"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0982" name="Oval 446"/>
            <p:cNvSpPr>
              <a:spLocks noChangeArrowheads="1"/>
            </p:cNvSpPr>
            <p:nvPr/>
          </p:nvSpPr>
          <p:spPr bwMode="auto">
            <a:xfrm>
              <a:off x="3380" y="2485"/>
              <a:ext cx="959"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0983" name="Oval 447"/>
            <p:cNvSpPr>
              <a:spLocks noChangeArrowheads="1"/>
            </p:cNvSpPr>
            <p:nvPr/>
          </p:nvSpPr>
          <p:spPr bwMode="auto">
            <a:xfrm>
              <a:off x="3293" y="2607"/>
              <a:ext cx="954" cy="957"/>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sp>
          <p:nvSpPr>
            <p:cNvPr id="80984" name="Oval 448"/>
            <p:cNvSpPr>
              <a:spLocks noChangeArrowheads="1"/>
            </p:cNvSpPr>
            <p:nvPr/>
          </p:nvSpPr>
          <p:spPr bwMode="auto">
            <a:xfrm>
              <a:off x="1900" y="2318"/>
              <a:ext cx="1935" cy="959"/>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a:p>
          </p:txBody>
        </p:sp>
      </p:grpSp>
      <p:grpSp>
        <p:nvGrpSpPr>
          <p:cNvPr id="50216" name="Group 449"/>
          <p:cNvGrpSpPr>
            <a:grpSpLocks/>
          </p:cNvGrpSpPr>
          <p:nvPr/>
        </p:nvGrpSpPr>
        <p:grpSpPr bwMode="auto">
          <a:xfrm>
            <a:off x="6300788" y="2649538"/>
            <a:ext cx="1800225" cy="1652587"/>
            <a:chOff x="1358" y="1886"/>
            <a:chExt cx="2989" cy="1810"/>
          </a:xfrm>
        </p:grpSpPr>
        <p:sp>
          <p:nvSpPr>
            <p:cNvPr id="50241"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42"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50243"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44"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50245"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46"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50247"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48"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50249"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50"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50251"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52"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50253"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54"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50255"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56"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50217" name="Line 466"/>
          <p:cNvSpPr>
            <a:spLocks noChangeShapeType="1"/>
          </p:cNvSpPr>
          <p:nvPr/>
        </p:nvSpPr>
        <p:spPr bwMode="auto">
          <a:xfrm flipH="1">
            <a:off x="6938963" y="3200400"/>
            <a:ext cx="608012"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218" name="Line 467"/>
          <p:cNvSpPr>
            <a:spLocks noChangeShapeType="1"/>
          </p:cNvSpPr>
          <p:nvPr/>
        </p:nvSpPr>
        <p:spPr bwMode="auto">
          <a:xfrm flipH="1" flipV="1">
            <a:off x="6892925" y="3476625"/>
            <a:ext cx="420688" cy="4397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219" name="Line 468"/>
          <p:cNvSpPr>
            <a:spLocks noChangeShapeType="1"/>
          </p:cNvSpPr>
          <p:nvPr/>
        </p:nvSpPr>
        <p:spPr bwMode="auto">
          <a:xfrm flipH="1" flipV="1">
            <a:off x="7593013" y="3200400"/>
            <a:ext cx="420687" cy="7715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220" name="Line 469"/>
          <p:cNvSpPr>
            <a:spLocks noChangeShapeType="1"/>
          </p:cNvSpPr>
          <p:nvPr/>
        </p:nvSpPr>
        <p:spPr bwMode="auto">
          <a:xfrm flipH="1" flipV="1">
            <a:off x="7313613" y="3862388"/>
            <a:ext cx="700087" cy="10953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221" name="Line 470"/>
          <p:cNvSpPr>
            <a:spLocks noChangeShapeType="1"/>
          </p:cNvSpPr>
          <p:nvPr/>
        </p:nvSpPr>
        <p:spPr bwMode="auto">
          <a:xfrm flipV="1">
            <a:off x="6283325" y="34766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50222" name="Picture 47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08775" y="3343275"/>
            <a:ext cx="3635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23" name="Picture 47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26288" y="3819525"/>
            <a:ext cx="3667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43" name="Text Box 473"/>
          <p:cNvSpPr txBox="1">
            <a:spLocks noChangeArrowheads="1"/>
          </p:cNvSpPr>
          <p:nvPr/>
        </p:nvSpPr>
        <p:spPr bwMode="auto">
          <a:xfrm>
            <a:off x="7146925" y="2136775"/>
            <a:ext cx="4746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388" tIns="45696" rIns="91388" bIns="45696">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r>
              <a:rPr lang="en-US" altLang="zh-CN" sz="1397">
                <a:latin typeface="Arial" charset="0"/>
                <a:ea typeface="宋体" charset="-122"/>
              </a:rPr>
              <a:t>ISP</a:t>
            </a:r>
            <a:endParaRPr lang="en-US" altLang="en-US" sz="1397">
              <a:latin typeface="Arial" charset="0"/>
            </a:endParaRPr>
          </a:p>
        </p:txBody>
      </p:sp>
      <p:pic>
        <p:nvPicPr>
          <p:cNvPr id="50225" name="Picture 47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72188" y="356393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26" name="Picture 47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9388" y="3819525"/>
            <a:ext cx="3667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227" name="Line 476"/>
          <p:cNvSpPr>
            <a:spLocks noChangeShapeType="1"/>
          </p:cNvSpPr>
          <p:nvPr/>
        </p:nvSpPr>
        <p:spPr bwMode="auto">
          <a:xfrm flipH="1">
            <a:off x="7510463" y="2882900"/>
            <a:ext cx="457200" cy="304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50228" name="Picture 477"/>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56525" y="2795588"/>
            <a:ext cx="3667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29" name="Picture 47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69175" y="3103563"/>
            <a:ext cx="36353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30" name="Picture 43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3738" y="3565525"/>
            <a:ext cx="3667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52" name="Rectangle 495"/>
          <p:cNvSpPr>
            <a:spLocks noChangeArrowheads="1"/>
          </p:cNvSpPr>
          <p:nvPr/>
        </p:nvSpPr>
        <p:spPr bwMode="auto">
          <a:xfrm>
            <a:off x="388938" y="5407025"/>
            <a:ext cx="2205037"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8" tIns="45696" rIns="91388" bIns="45696"/>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80000"/>
              </a:lnSpc>
              <a:spcBef>
                <a:spcPct val="20000"/>
              </a:spcBef>
              <a:buClr>
                <a:schemeClr val="accent2"/>
              </a:buClr>
              <a:buSzPct val="85000"/>
              <a:buFont typeface="ZapfDingbats" charset="0"/>
              <a:buNone/>
              <a:defRPr/>
            </a:pPr>
            <a:r>
              <a:rPr lang="en-US" altLang="en-US" sz="1797" dirty="0">
                <a:latin typeface="Comic Sans MS" charset="0"/>
              </a:rPr>
              <a:t>Campus access, e.g.,</a:t>
            </a:r>
          </a:p>
          <a:p>
            <a:pPr lvl="1">
              <a:lnSpc>
                <a:spcPct val="80000"/>
              </a:lnSpc>
              <a:spcBef>
                <a:spcPct val="20000"/>
              </a:spcBef>
              <a:buClr>
                <a:schemeClr val="accent2"/>
              </a:buClr>
              <a:buSzPct val="75000"/>
              <a:buFont typeface="Courier New" panose="02070309020205020404" pitchFamily="49" charset="0"/>
              <a:buChar char="o"/>
              <a:defRPr/>
            </a:pPr>
            <a:r>
              <a:rPr lang="en-US" altLang="en-US" sz="1597" dirty="0">
                <a:latin typeface="Comic Sans MS" charset="0"/>
              </a:rPr>
              <a:t>Ethernet</a:t>
            </a:r>
          </a:p>
          <a:p>
            <a:pPr lvl="1">
              <a:lnSpc>
                <a:spcPct val="80000"/>
              </a:lnSpc>
              <a:spcBef>
                <a:spcPct val="20000"/>
              </a:spcBef>
              <a:buClr>
                <a:schemeClr val="accent2"/>
              </a:buClr>
              <a:buSzPct val="75000"/>
              <a:buFont typeface="Courier New" panose="02070309020205020404" pitchFamily="49" charset="0"/>
              <a:buChar char="o"/>
              <a:defRPr/>
            </a:pPr>
            <a:r>
              <a:rPr lang="en-US" altLang="en-US" sz="1597" dirty="0">
                <a:latin typeface="Comic Sans MS" charset="0"/>
              </a:rPr>
              <a:t>Wireless</a:t>
            </a:r>
          </a:p>
        </p:txBody>
      </p:sp>
      <p:sp>
        <p:nvSpPr>
          <p:cNvPr id="80953" name="Rectangle 500"/>
          <p:cNvSpPr>
            <a:spLocks noChangeArrowheads="1"/>
          </p:cNvSpPr>
          <p:nvPr/>
        </p:nvSpPr>
        <p:spPr bwMode="auto">
          <a:xfrm>
            <a:off x="3887788" y="4646613"/>
            <a:ext cx="4562475" cy="18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8" tIns="45696" rIns="91388" bIns="45696"/>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80000"/>
              </a:lnSpc>
              <a:spcBef>
                <a:spcPct val="20000"/>
              </a:spcBef>
              <a:buClr>
                <a:schemeClr val="accent2"/>
              </a:buClr>
              <a:buSzPct val="85000"/>
              <a:buFont typeface="Wingdings" pitchFamily="2" charset="2"/>
              <a:buChar char="q"/>
              <a:defRPr/>
            </a:pPr>
            <a:r>
              <a:rPr lang="en-US" altLang="zh-CN" sz="2396" dirty="0">
                <a:latin typeface="Comic Sans MS" charset="0"/>
                <a:ea typeface="宋体" charset="-122"/>
              </a:rPr>
              <a:t>The Internet is a </a:t>
            </a:r>
            <a:br>
              <a:rPr lang="en-US" altLang="zh-CN" sz="2396" dirty="0">
                <a:latin typeface="Comic Sans MS" charset="0"/>
                <a:ea typeface="宋体" charset="-122"/>
              </a:rPr>
            </a:br>
            <a:r>
              <a:rPr lang="en-US" altLang="zh-CN" sz="2396" dirty="0">
                <a:latin typeface="Comic Sans MS" charset="0"/>
                <a:ea typeface="宋体" charset="-122"/>
              </a:rPr>
              <a:t>network of networks</a:t>
            </a:r>
          </a:p>
          <a:p>
            <a:pPr>
              <a:lnSpc>
                <a:spcPct val="80000"/>
              </a:lnSpc>
              <a:spcBef>
                <a:spcPct val="20000"/>
              </a:spcBef>
              <a:buClr>
                <a:schemeClr val="accent2"/>
              </a:buClr>
              <a:buSzPct val="85000"/>
              <a:buFont typeface="Wingdings" pitchFamily="2" charset="2"/>
              <a:buChar char="q"/>
              <a:defRPr/>
            </a:pPr>
            <a:r>
              <a:rPr lang="en-US" altLang="zh-CN" sz="2396" dirty="0">
                <a:latin typeface="Comic Sans MS" charset="0"/>
                <a:ea typeface="宋体" charset="-122"/>
              </a:rPr>
              <a:t>Each individually administrated network is called an Autonomous System (AS)</a:t>
            </a:r>
          </a:p>
        </p:txBody>
      </p:sp>
      <p:sp>
        <p:nvSpPr>
          <p:cNvPr id="80954" name="Rectangle 2"/>
          <p:cNvSpPr>
            <a:spLocks noChangeArrowheads="1"/>
          </p:cNvSpPr>
          <p:nvPr/>
        </p:nvSpPr>
        <p:spPr bwMode="auto">
          <a:xfrm>
            <a:off x="312738" y="6519863"/>
            <a:ext cx="308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r>
              <a:rPr lang="en-US" altLang="en-US" sz="1597"/>
              <a:t>https://www.google.com/loon/how/</a:t>
            </a:r>
          </a:p>
        </p:txBody>
      </p:sp>
      <p:pic>
        <p:nvPicPr>
          <p:cNvPr id="50234" name="Picture 2"/>
          <p:cNvPicPr>
            <a:picLocks noChangeAspect="1"/>
          </p:cNvPicPr>
          <p:nvPr/>
        </p:nvPicPr>
        <p:blipFill>
          <a:blip r:embed="rId15">
            <a:extLst>
              <a:ext uri="{28A0092B-C50C-407E-A947-70E740481C1C}">
                <a14:useLocalDpi xmlns:a14="http://schemas.microsoft.com/office/drawing/2010/main" val="0"/>
              </a:ext>
            </a:extLst>
          </a:blip>
          <a:srcRect t="5940" r="13184"/>
          <a:stretch>
            <a:fillRect/>
          </a:stretch>
        </p:blipFill>
        <p:spPr bwMode="auto">
          <a:xfrm>
            <a:off x="7613650" y="4570413"/>
            <a:ext cx="14462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235" name="Straight Connector 2"/>
          <p:cNvCxnSpPr>
            <a:cxnSpLocks noChangeShapeType="1"/>
            <a:endCxn id="50201" idx="0"/>
          </p:cNvCxnSpPr>
          <p:nvPr/>
        </p:nvCxnSpPr>
        <p:spPr bwMode="auto">
          <a:xfrm>
            <a:off x="2214563" y="2516188"/>
            <a:ext cx="19208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0236" name="Straight Connector 5"/>
          <p:cNvCxnSpPr>
            <a:cxnSpLocks noChangeShapeType="1"/>
            <a:endCxn id="50230" idx="1"/>
          </p:cNvCxnSpPr>
          <p:nvPr/>
        </p:nvCxnSpPr>
        <p:spPr bwMode="auto">
          <a:xfrm flipV="1">
            <a:off x="1681163" y="3697288"/>
            <a:ext cx="282575" cy="36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0237" name="Straight Connector 9"/>
          <p:cNvCxnSpPr>
            <a:cxnSpLocks noChangeShapeType="1"/>
            <a:stCxn id="50226" idx="3"/>
          </p:cNvCxnSpPr>
          <p:nvPr/>
        </p:nvCxnSpPr>
        <p:spPr bwMode="auto">
          <a:xfrm>
            <a:off x="8166100" y="3949700"/>
            <a:ext cx="209550" cy="771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80959" name="Rectangle 10"/>
          <p:cNvSpPr>
            <a:spLocks noChangeArrowheads="1"/>
          </p:cNvSpPr>
          <p:nvPr/>
        </p:nvSpPr>
        <p:spPr bwMode="auto">
          <a:xfrm>
            <a:off x="7866063" y="5102225"/>
            <a:ext cx="965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r>
              <a:rPr lang="en-US" altLang="zh-CN" sz="1198">
                <a:solidFill>
                  <a:srgbClr val="000000"/>
                </a:solidFill>
                <a:latin typeface="Arial" charset="0"/>
                <a:ea typeface="宋体" charset="-122"/>
              </a:rPr>
              <a:t>data center</a:t>
            </a:r>
            <a:endParaRPr lang="en-US" altLang="en-US" sz="399"/>
          </a:p>
        </p:txBody>
      </p:sp>
      <p:pic>
        <p:nvPicPr>
          <p:cNvPr id="50239" name="Picture 343"/>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948488" y="141288"/>
            <a:ext cx="2193925"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1" name="Rectangle 492"/>
          <p:cNvSpPr>
            <a:spLocks noGrp="1" noChangeArrowheads="1"/>
          </p:cNvSpPr>
          <p:nvPr>
            <p:ph idx="1"/>
          </p:nvPr>
        </p:nvSpPr>
        <p:spPr/>
        <p:txBody>
          <a:bodyPr/>
          <a:lstStyle/>
          <a:p>
            <a:pPr>
              <a:lnSpc>
                <a:spcPct val="90000"/>
              </a:lnSpc>
              <a:buFont typeface="ZapfDingbats" charset="0"/>
              <a:buNone/>
              <a:defRPr/>
            </a:pPr>
            <a:r>
              <a:rPr lang="en-US" altLang="en-US" sz="1996" dirty="0">
                <a:ea typeface="ＭＳ Ｐゴシック" charset="-128"/>
              </a:rPr>
              <a:t>Residential </a:t>
            </a:r>
            <a:r>
              <a:rPr lang="en-US" altLang="zh-CN" sz="1996" dirty="0">
                <a:ea typeface="宋体" charset="-122"/>
              </a:rPr>
              <a:t>a</a:t>
            </a:r>
            <a:r>
              <a:rPr lang="en-US" altLang="en-US" sz="1996" dirty="0">
                <a:ea typeface="ＭＳ Ｐゴシック" charset="-128"/>
              </a:rPr>
              <a:t>ccess</a:t>
            </a:r>
          </a:p>
          <a:p>
            <a:pPr lvl="1">
              <a:lnSpc>
                <a:spcPct val="90000"/>
              </a:lnSpc>
              <a:buFont typeface="Courier New" panose="02070309020205020404" pitchFamily="49" charset="0"/>
              <a:buChar char="o"/>
              <a:defRPr/>
            </a:pPr>
            <a:r>
              <a:rPr lang="en-US" altLang="en-US" sz="1597" dirty="0">
                <a:ea typeface="ＭＳ Ｐゴシック" charset="-128"/>
              </a:rPr>
              <a:t>Cable, Fiber, DSL</a:t>
            </a:r>
            <a:r>
              <a:rPr lang="en-US" altLang="en-US" sz="1597" dirty="0">
                <a:ea typeface="宋体" charset="-122"/>
              </a:rPr>
              <a:t>, </a:t>
            </a:r>
            <a:r>
              <a:rPr lang="en-US" altLang="zh-CN" sz="1597" dirty="0">
                <a:ea typeface="宋体" charset="-122"/>
              </a:rPr>
              <a:t>Wireless</a:t>
            </a:r>
            <a:endParaRPr lang="en-US" altLang="en-US" sz="1597" dirty="0">
              <a:ea typeface="ＭＳ Ｐゴシック" charset="-128"/>
            </a:endParaRPr>
          </a:p>
        </p:txBody>
      </p:sp>
    </p:spTree>
    <p:extLst>
      <p:ext uri="{BB962C8B-B14F-4D97-AF65-F5344CB8AC3E}">
        <p14:creationId xmlns:p14="http://schemas.microsoft.com/office/powerpoint/2010/main" val="34416751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533400" y="55563"/>
            <a:ext cx="6253163" cy="1143000"/>
          </a:xfrm>
        </p:spPr>
        <p:txBody>
          <a:bodyPr/>
          <a:lstStyle/>
          <a:p>
            <a:r>
              <a:rPr lang="en-US" altLang="en-US" sz="3600">
                <a:ea typeface="ＭＳ Ｐゴシック" charset="-128"/>
              </a:rPr>
              <a:t>First-Day Class: General Complexity</a:t>
            </a:r>
          </a:p>
        </p:txBody>
      </p:sp>
      <p:sp>
        <p:nvSpPr>
          <p:cNvPr id="140290" name="Slide Number Placeholder 3"/>
          <p:cNvSpPr>
            <a:spLocks noGrp="1"/>
          </p:cNvSpPr>
          <p:nvPr>
            <p:ph type="sldNum" sz="quarter" idx="10"/>
          </p:nvPr>
        </p:nvSpPr>
        <p:spPr>
          <a:xfrm>
            <a:off x="7011988" y="6402388"/>
            <a:ext cx="2130425" cy="45561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pPr>
              <a:defRPr/>
            </a:pPr>
            <a:fld id="{23500339-16F7-9B4B-B427-39CF86933EEE}" type="slidenum">
              <a:rPr lang="en-US" altLang="en-US" sz="1198" smtClean="0">
                <a:latin typeface="Tahoma" charset="0"/>
              </a:rPr>
              <a:pPr>
                <a:defRPr/>
              </a:pPr>
              <a:t>68</a:t>
            </a:fld>
            <a:endParaRPr lang="en-US" altLang="en-US" sz="1198">
              <a:latin typeface="Tahoma" charset="0"/>
            </a:endParaRPr>
          </a:p>
        </p:txBody>
      </p:sp>
      <p:sp>
        <p:nvSpPr>
          <p:cNvPr id="140291" name="Content Placeholder 2"/>
          <p:cNvSpPr>
            <a:spLocks noGrp="1"/>
          </p:cNvSpPr>
          <p:nvPr>
            <p:ph idx="1"/>
          </p:nvPr>
        </p:nvSpPr>
        <p:spPr/>
        <p:txBody>
          <a:bodyPr/>
          <a:lstStyle/>
          <a:p>
            <a:pPr>
              <a:buFont typeface="Wingdings" pitchFamily="2" charset="2"/>
              <a:buChar char="q"/>
              <a:defRPr/>
            </a:pPr>
            <a:r>
              <a:rPr lang="en-US" altLang="en-US" dirty="0">
                <a:solidFill>
                  <a:srgbClr val="000090"/>
                </a:solidFill>
                <a:ea typeface="ＭＳ Ｐゴシック" charset="-128"/>
              </a:rPr>
              <a:t>Complexity</a:t>
            </a:r>
            <a:r>
              <a:rPr lang="en-US" altLang="en-US" dirty="0">
                <a:ea typeface="ＭＳ Ｐゴシック" charset="-128"/>
              </a:rPr>
              <a:t> in highly organized systems arises primarily from design strategies intended to create </a:t>
            </a:r>
            <a:r>
              <a:rPr lang="en-US" altLang="en-US" dirty="0">
                <a:solidFill>
                  <a:srgbClr val="000090"/>
                </a:solidFill>
                <a:ea typeface="ＭＳ Ｐゴシック" charset="-128"/>
              </a:rPr>
              <a:t>robustness to uncertainty</a:t>
            </a:r>
            <a:r>
              <a:rPr lang="en-US" altLang="en-US" dirty="0">
                <a:ea typeface="ＭＳ Ｐゴシック" charset="-128"/>
              </a:rPr>
              <a:t> in their environments and component parts.</a:t>
            </a:r>
          </a:p>
          <a:p>
            <a:pPr lvl="1">
              <a:buFont typeface="Courier New" panose="02070309020205020404" pitchFamily="49" charset="0"/>
              <a:buChar char="o"/>
              <a:defRPr/>
            </a:pPr>
            <a:r>
              <a:rPr lang="en-US" altLang="en-US" sz="1996" dirty="0">
                <a:solidFill>
                  <a:srgbClr val="000090"/>
                </a:solidFill>
                <a:ea typeface="ＭＳ Ｐゴシック" charset="-128"/>
              </a:rPr>
              <a:t>Scalability</a:t>
            </a:r>
            <a:r>
              <a:rPr lang="en-US" altLang="en-US" sz="1996" dirty="0">
                <a:ea typeface="ＭＳ Ｐゴシック" charset="-128"/>
              </a:rPr>
              <a:t> is robustness to changes to the size and complexity of a system as a whole.</a:t>
            </a:r>
          </a:p>
          <a:p>
            <a:pPr lvl="1">
              <a:buFont typeface="Courier New" panose="02070309020205020404" pitchFamily="49" charset="0"/>
              <a:buChar char="o"/>
              <a:defRPr/>
            </a:pPr>
            <a:r>
              <a:rPr lang="en-US" altLang="en-US" sz="1996" dirty="0">
                <a:solidFill>
                  <a:srgbClr val="000090"/>
                </a:solidFill>
                <a:ea typeface="ＭＳ Ｐゴシック" charset="-128"/>
              </a:rPr>
              <a:t>Evolvability</a:t>
            </a:r>
            <a:r>
              <a:rPr lang="en-US" altLang="en-US" sz="1996" dirty="0">
                <a:ea typeface="ＭＳ Ｐゴシック" charset="-128"/>
              </a:rPr>
              <a:t> is robustness of lineages to large changes on various (usually long) time scales.</a:t>
            </a:r>
          </a:p>
          <a:p>
            <a:pPr lvl="1">
              <a:buFont typeface="Courier New" panose="02070309020205020404" pitchFamily="49" charset="0"/>
              <a:buChar char="o"/>
              <a:defRPr/>
            </a:pPr>
            <a:r>
              <a:rPr lang="en-US" altLang="en-US" sz="1996" dirty="0">
                <a:solidFill>
                  <a:srgbClr val="000090"/>
                </a:solidFill>
                <a:ea typeface="ＭＳ Ｐゴシック" charset="-128"/>
              </a:rPr>
              <a:t>Reliability</a:t>
            </a:r>
            <a:r>
              <a:rPr lang="en-US" altLang="en-US" sz="1996" dirty="0">
                <a:ea typeface="ＭＳ Ｐゴシック" charset="-128"/>
              </a:rPr>
              <a:t> is robustness to component failures.</a:t>
            </a:r>
          </a:p>
          <a:p>
            <a:pPr lvl="1">
              <a:buFont typeface="Courier New" panose="02070309020205020404" pitchFamily="49" charset="0"/>
              <a:buChar char="o"/>
              <a:defRPr/>
            </a:pPr>
            <a:r>
              <a:rPr lang="en-US" altLang="en-US" sz="1996" dirty="0">
                <a:solidFill>
                  <a:srgbClr val="000090"/>
                </a:solidFill>
                <a:ea typeface="ＭＳ Ｐゴシック" charset="-128"/>
              </a:rPr>
              <a:t>Efficiency</a:t>
            </a:r>
            <a:r>
              <a:rPr lang="en-US" altLang="en-US" sz="1996" dirty="0">
                <a:ea typeface="ＭＳ Ｐゴシック" charset="-128"/>
              </a:rPr>
              <a:t> is robustness to resource scarcity.</a:t>
            </a:r>
          </a:p>
          <a:p>
            <a:pPr lvl="1">
              <a:buFont typeface="Courier New" panose="02070309020205020404" pitchFamily="49" charset="0"/>
              <a:buChar char="o"/>
              <a:defRPr/>
            </a:pPr>
            <a:r>
              <a:rPr lang="en-US" altLang="en-US" sz="1996" dirty="0">
                <a:solidFill>
                  <a:srgbClr val="000090"/>
                </a:solidFill>
                <a:ea typeface="ＭＳ Ｐゴシック" charset="-128"/>
              </a:rPr>
              <a:t>Modularity</a:t>
            </a:r>
            <a:r>
              <a:rPr lang="en-US" altLang="en-US" sz="1996" dirty="0">
                <a:ea typeface="ＭＳ Ｐゴシック" charset="-128"/>
              </a:rPr>
              <a:t> is robustness to component rearrangements.</a:t>
            </a:r>
          </a:p>
        </p:txBody>
      </p:sp>
      <p:sp>
        <p:nvSpPr>
          <p:cNvPr id="140292" name="Rectangle 4"/>
          <p:cNvSpPr>
            <a:spLocks noChangeArrowheads="1"/>
          </p:cNvSpPr>
          <p:nvPr/>
        </p:nvSpPr>
        <p:spPr bwMode="auto">
          <a:xfrm>
            <a:off x="6311900" y="6396038"/>
            <a:ext cx="1271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r>
              <a:rPr lang="en-US" altLang="en-US" sz="1597"/>
              <a:t>David Meyer</a:t>
            </a:r>
            <a:endParaRPr lang="en-US" altLang="en-US" sz="3993"/>
          </a:p>
        </p:txBody>
      </p:sp>
      <p:pic>
        <p:nvPicPr>
          <p:cNvPr id="52229" name="Picture 34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8488" y="141288"/>
            <a:ext cx="2193925"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08155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altLang="en-US">
                <a:ea typeface="ＭＳ Ｐゴシック" charset="-128"/>
              </a:rPr>
              <a:t>First-Day Class: Evolution</a:t>
            </a:r>
          </a:p>
        </p:txBody>
      </p:sp>
      <p:sp>
        <p:nvSpPr>
          <p:cNvPr id="54274" name="Rectangle 3"/>
          <p:cNvSpPr>
            <a:spLocks noGrp="1" noChangeArrowheads="1"/>
          </p:cNvSpPr>
          <p:nvPr>
            <p:ph type="body" idx="1"/>
          </p:nvPr>
        </p:nvSpPr>
        <p:spPr>
          <a:xfrm>
            <a:off x="517525" y="1341438"/>
            <a:ext cx="8310563" cy="5210175"/>
          </a:xfrm>
        </p:spPr>
        <p:txBody>
          <a:bodyPr/>
          <a:lstStyle/>
          <a:p>
            <a:pPr>
              <a:lnSpc>
                <a:spcPct val="90000"/>
              </a:lnSpc>
              <a:buFont typeface="Wingdings" pitchFamily="2" charset="2"/>
              <a:buChar char="q"/>
            </a:pPr>
            <a:r>
              <a:rPr lang="en-US" altLang="en-US" sz="2400" dirty="0">
                <a:ea typeface="ＭＳ Ｐゴシック" charset="-128"/>
              </a:rPr>
              <a:t>Driven by Technology, Infrastructure, Policy, Applications (usage), and Understanding:</a:t>
            </a:r>
          </a:p>
          <a:p>
            <a:pPr lvl="1">
              <a:lnSpc>
                <a:spcPct val="90000"/>
              </a:lnSpc>
              <a:buFont typeface="Courier New" panose="02070309020205020404" pitchFamily="49" charset="0"/>
              <a:buChar char="o"/>
            </a:pPr>
            <a:r>
              <a:rPr lang="en-US" altLang="en-US" sz="2000" dirty="0">
                <a:ea typeface="ＭＳ Ｐゴシック" charset="-128"/>
              </a:rPr>
              <a:t>technology</a:t>
            </a:r>
          </a:p>
          <a:p>
            <a:pPr lvl="2">
              <a:lnSpc>
                <a:spcPct val="90000"/>
              </a:lnSpc>
            </a:pPr>
            <a:r>
              <a:rPr lang="en-US" altLang="en-US" sz="1800" dirty="0">
                <a:ea typeface="ＭＳ Ｐゴシック" charset="-128"/>
              </a:rPr>
              <a:t>e.g., wireless/optical communication technologies and device miniaturization (sensors)</a:t>
            </a:r>
          </a:p>
          <a:p>
            <a:pPr lvl="1">
              <a:lnSpc>
                <a:spcPct val="90000"/>
              </a:lnSpc>
              <a:buFont typeface="Courier New" panose="02070309020205020404" pitchFamily="49" charset="0"/>
              <a:buChar char="o"/>
            </a:pPr>
            <a:r>
              <a:rPr lang="en-US" altLang="en-US" sz="2000" dirty="0">
                <a:ea typeface="ＭＳ Ｐゴシック" charset="-128"/>
              </a:rPr>
              <a:t>infrastructure</a:t>
            </a:r>
          </a:p>
          <a:p>
            <a:pPr lvl="2">
              <a:lnSpc>
                <a:spcPct val="90000"/>
              </a:lnSpc>
            </a:pPr>
            <a:r>
              <a:rPr lang="en-US" altLang="en-US" sz="1800" dirty="0">
                <a:ea typeface="ＭＳ Ｐゴシック" charset="-128"/>
              </a:rPr>
              <a:t>e.g., cloud computing vs local computing</a:t>
            </a:r>
          </a:p>
          <a:p>
            <a:pPr lvl="1">
              <a:lnSpc>
                <a:spcPct val="90000"/>
              </a:lnSpc>
              <a:buFont typeface="Courier New" panose="02070309020205020404" pitchFamily="49" charset="0"/>
              <a:buChar char="o"/>
            </a:pPr>
            <a:r>
              <a:rPr lang="en-US" altLang="en-US" sz="2000" dirty="0">
                <a:ea typeface="ＭＳ Ｐゴシック" charset="-128"/>
              </a:rPr>
              <a:t>applications (usage)</a:t>
            </a:r>
          </a:p>
          <a:p>
            <a:pPr lvl="2">
              <a:lnSpc>
                <a:spcPct val="90000"/>
              </a:lnSpc>
            </a:pPr>
            <a:r>
              <a:rPr lang="en-US" altLang="en-US" sz="1800" dirty="0">
                <a:ea typeface="ＭＳ Ｐゴシック" charset="-128"/>
              </a:rPr>
              <a:t>e.g., mobile computing, content distribution, game, tele presence, sensing</a:t>
            </a:r>
          </a:p>
          <a:p>
            <a:pPr lvl="1">
              <a:lnSpc>
                <a:spcPct val="90000"/>
              </a:lnSpc>
              <a:buFont typeface="Courier New" panose="02070309020205020404" pitchFamily="49" charset="0"/>
              <a:buChar char="o"/>
            </a:pPr>
            <a:r>
              <a:rPr lang="en-US" altLang="en-US" sz="2000" dirty="0">
                <a:ea typeface="ＭＳ Ｐゴシック" charset="-128"/>
              </a:rPr>
              <a:t>understanding</a:t>
            </a:r>
          </a:p>
          <a:p>
            <a:pPr lvl="2">
              <a:lnSpc>
                <a:spcPct val="90000"/>
              </a:lnSpc>
            </a:pPr>
            <a:r>
              <a:rPr lang="en-US" altLang="en-US" sz="1800" dirty="0">
                <a:ea typeface="ＭＳ Ｐゴシック" charset="-128"/>
              </a:rPr>
              <a:t>e.g., resource sharing principle, routing principles, mechanism design, optimal stochastic control (randomized access)</a:t>
            </a:r>
          </a:p>
          <a:p>
            <a:pPr>
              <a:lnSpc>
                <a:spcPct val="90000"/>
              </a:lnSpc>
              <a:buFont typeface="Wingdings" pitchFamily="2" charset="2"/>
              <a:buChar char="q"/>
            </a:pPr>
            <a:r>
              <a:rPr lang="en-US" altLang="en-US" sz="2600" dirty="0">
                <a:ea typeface="ＭＳ Ｐゴシック" charset="-128"/>
              </a:rPr>
              <a:t>Complexity comes from evolution.</a:t>
            </a:r>
          </a:p>
          <a:p>
            <a:pPr>
              <a:lnSpc>
                <a:spcPct val="90000"/>
              </a:lnSpc>
              <a:buFont typeface="Wingdings" pitchFamily="2" charset="2"/>
              <a:buChar char="q"/>
            </a:pPr>
            <a:r>
              <a:rPr lang="en-US" altLang="en-US" sz="2600" dirty="0">
                <a:ea typeface="ＭＳ Ｐゴシック" charset="-128"/>
              </a:rPr>
              <a:t>Don’t be afraid to challenge the foundation and redesign!</a:t>
            </a:r>
          </a:p>
        </p:txBody>
      </p:sp>
      <p:sp>
        <p:nvSpPr>
          <p:cNvPr id="4" name="Slide Number Placeholder 1">
            <a:extLst>
              <a:ext uri="{FF2B5EF4-FFF2-40B4-BE49-F238E27FC236}">
                <a16:creationId xmlns:a16="http://schemas.microsoft.com/office/drawing/2014/main" id="{0A5F803C-0355-CF4D-97A9-A4F40067904F}"/>
              </a:ext>
            </a:extLst>
          </p:cNvPr>
          <p:cNvSpPr>
            <a:spLocks noGrp="1"/>
          </p:cNvSpPr>
          <p:nvPr>
            <p:ph type="sldNum" sz="quarter" idx="10"/>
          </p:nvPr>
        </p:nvSpPr>
        <p:spPr>
          <a:xfrm>
            <a:off x="8648700" y="6448425"/>
            <a:ext cx="4191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69</a:t>
            </a:fld>
            <a:endParaRPr lang="en-US" altLang="en-US" sz="1400" dirty="0">
              <a:solidFill>
                <a:srgbClr val="000000"/>
              </a:solidFill>
              <a:latin typeface="Times New Roman" charset="0"/>
            </a:endParaRPr>
          </a:p>
        </p:txBody>
      </p:sp>
    </p:spTree>
    <p:extLst>
      <p:ext uri="{BB962C8B-B14F-4D97-AF65-F5344CB8AC3E}">
        <p14:creationId xmlns:p14="http://schemas.microsoft.com/office/powerpoint/2010/main" val="450854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D2ED1B7B-5A9A-C84B-AC7E-72173E644FDC}" type="slidenum">
              <a:rPr lang="en-US" altLang="en-US" sz="1400">
                <a:solidFill>
                  <a:srgbClr val="000000"/>
                </a:solidFill>
                <a:latin typeface="Times New Roman" charset="0"/>
              </a:rPr>
              <a:pPr>
                <a:spcBef>
                  <a:spcPct val="0"/>
                </a:spcBef>
                <a:buClrTx/>
                <a:buSzTx/>
                <a:buFontTx/>
                <a:buNone/>
              </a:pPr>
              <a:t>7</a:t>
            </a:fld>
            <a:endParaRPr lang="en-US" altLang="en-US" sz="1400">
              <a:solidFill>
                <a:srgbClr val="000000"/>
              </a:solidFill>
              <a:latin typeface="Times New Roman" charset="0"/>
            </a:endParaRPr>
          </a:p>
        </p:txBody>
      </p:sp>
      <p:sp>
        <p:nvSpPr>
          <p:cNvPr id="197634" name="Rectangle 2"/>
          <p:cNvSpPr>
            <a:spLocks noGrp="1" noChangeArrowheads="1"/>
          </p:cNvSpPr>
          <p:nvPr>
            <p:ph type="title"/>
          </p:nvPr>
        </p:nvSpPr>
        <p:spPr>
          <a:xfrm>
            <a:off x="533400" y="228600"/>
            <a:ext cx="8610600" cy="1143000"/>
          </a:xfrm>
        </p:spPr>
        <p:txBody>
          <a:bodyPr/>
          <a:lstStyle/>
          <a:p>
            <a:r>
              <a:rPr lang="en-US" altLang="zh-CN" dirty="0">
                <a:ea typeface="ＭＳ Ｐゴシック" charset="-128"/>
              </a:rPr>
              <a:t>Recap</a:t>
            </a:r>
            <a:r>
              <a:rPr lang="en-US" altLang="en-US" dirty="0">
                <a:ea typeface="ＭＳ Ｐゴシック" charset="-128"/>
              </a:rPr>
              <a:t>: Random Access Protocols</a:t>
            </a:r>
          </a:p>
        </p:txBody>
      </p:sp>
      <p:sp>
        <p:nvSpPr>
          <p:cNvPr id="197635" name="Rectangle 3"/>
          <p:cNvSpPr>
            <a:spLocks noGrp="1" noChangeArrowheads="1"/>
          </p:cNvSpPr>
          <p:nvPr>
            <p:ph type="body" idx="1"/>
          </p:nvPr>
        </p:nvSpPr>
        <p:spPr/>
        <p:txBody>
          <a:bodyPr/>
          <a:lstStyle/>
          <a:p>
            <a:pPr>
              <a:lnSpc>
                <a:spcPct val="90000"/>
              </a:lnSpc>
              <a:buFont typeface="Wingdings" pitchFamily="2" charset="2"/>
              <a:buChar char="q"/>
            </a:pPr>
            <a:r>
              <a:rPr lang="en-US" altLang="en-US" dirty="0">
                <a:ea typeface="ＭＳ Ｐゴシック" charset="-128"/>
              </a:rPr>
              <a:t>Examples of random access MAC protocols:</a:t>
            </a:r>
          </a:p>
          <a:p>
            <a:pPr lvl="1">
              <a:lnSpc>
                <a:spcPct val="90000"/>
              </a:lnSpc>
              <a:buFont typeface="Courier New" panose="02070309020205020404" pitchFamily="49" charset="0"/>
              <a:buChar char="o"/>
            </a:pPr>
            <a:r>
              <a:rPr lang="en-US" altLang="en-US" dirty="0">
                <a:ea typeface="ＭＳ Ｐゴシック" charset="-128"/>
              </a:rPr>
              <a:t>slotted ALOHA and pure ALOHA</a:t>
            </a:r>
          </a:p>
          <a:p>
            <a:pPr lvl="1">
              <a:lnSpc>
                <a:spcPct val="90000"/>
              </a:lnSpc>
              <a:buFont typeface="Courier New" panose="02070309020205020404" pitchFamily="49" charset="0"/>
              <a:buChar char="o"/>
            </a:pPr>
            <a:r>
              <a:rPr lang="en-US" altLang="en-US" dirty="0">
                <a:ea typeface="ＭＳ Ｐゴシック" charset="-128"/>
              </a:rPr>
              <a:t>CSMA and CSMA/CD, CSMA/CA</a:t>
            </a:r>
          </a:p>
          <a:p>
            <a:pPr lvl="1">
              <a:lnSpc>
                <a:spcPct val="90000"/>
              </a:lnSpc>
              <a:buFont typeface="Courier New" panose="02070309020205020404" pitchFamily="49" charset="0"/>
              <a:buChar char="o"/>
            </a:pPr>
            <a:r>
              <a:rPr lang="en-US" altLang="en-US" dirty="0">
                <a:ea typeface="ＭＳ Ｐゴシック" charset="-128"/>
              </a:rPr>
              <a:t>Ethernet, </a:t>
            </a:r>
            <a:r>
              <a:rPr lang="en-US" altLang="en-US" dirty="0" err="1">
                <a:ea typeface="ＭＳ Ｐゴシック" charset="-128"/>
              </a:rPr>
              <a:t>WiFi</a:t>
            </a:r>
            <a:r>
              <a:rPr lang="en-US" altLang="en-US" dirty="0">
                <a:ea typeface="ＭＳ Ｐゴシック" charset="-128"/>
              </a:rPr>
              <a:t> 802.11</a:t>
            </a:r>
          </a:p>
          <a:p>
            <a:pPr lvl="1">
              <a:lnSpc>
                <a:spcPct val="90000"/>
              </a:lnSpc>
            </a:pPr>
            <a:endParaRPr lang="en-US" altLang="en-US" dirty="0">
              <a:ea typeface="ＭＳ Ｐゴシック" charset="-128"/>
            </a:endParaRPr>
          </a:p>
          <a:p>
            <a:pPr>
              <a:lnSpc>
                <a:spcPct val="90000"/>
              </a:lnSpc>
              <a:buFont typeface="Wingdings" pitchFamily="2" charset="2"/>
              <a:buChar char="q"/>
            </a:pPr>
            <a:r>
              <a:rPr lang="en-US" altLang="en-US" dirty="0">
                <a:ea typeface="ＭＳ Ｐゴシック" charset="-128"/>
              </a:rPr>
              <a:t>Key design points: </a:t>
            </a:r>
          </a:p>
          <a:p>
            <a:pPr lvl="1">
              <a:lnSpc>
                <a:spcPct val="90000"/>
              </a:lnSpc>
              <a:buFont typeface="Courier New" panose="02070309020205020404" pitchFamily="49" charset="0"/>
              <a:buChar char="o"/>
            </a:pPr>
            <a:r>
              <a:rPr lang="en-US" altLang="en-US" dirty="0">
                <a:ea typeface="ＭＳ Ｐゴシック" charset="-128"/>
              </a:rPr>
              <a:t>when to access channel?</a:t>
            </a:r>
          </a:p>
          <a:p>
            <a:pPr lvl="1">
              <a:lnSpc>
                <a:spcPct val="90000"/>
              </a:lnSpc>
              <a:buFont typeface="Courier New" panose="02070309020205020404" pitchFamily="49" charset="0"/>
              <a:buChar char="o"/>
            </a:pPr>
            <a:r>
              <a:rPr lang="en-US" altLang="en-US" dirty="0">
                <a:ea typeface="ＭＳ Ｐゴシック" charset="-128"/>
              </a:rPr>
              <a:t>how to detect collisions?</a:t>
            </a:r>
          </a:p>
          <a:p>
            <a:pPr lvl="1">
              <a:lnSpc>
                <a:spcPct val="90000"/>
              </a:lnSpc>
              <a:buFont typeface="Courier New" panose="02070309020205020404" pitchFamily="49" charset="0"/>
              <a:buChar char="o"/>
            </a:pPr>
            <a:r>
              <a:rPr lang="en-US" altLang="en-US" dirty="0">
                <a:ea typeface="ＭＳ Ｐゴシック" charset="-128"/>
              </a:rPr>
              <a:t>how to recover from collisions?</a:t>
            </a:r>
          </a:p>
          <a:p>
            <a:pPr lvl="1">
              <a:lnSpc>
                <a:spcPct val="90000"/>
              </a:lnSpc>
            </a:pPr>
            <a:endParaRPr lang="en-US" altLang="en-US" dirty="0">
              <a:ea typeface="ＭＳ Ｐゴシック" charset="-128"/>
            </a:endParaRPr>
          </a:p>
        </p:txBody>
      </p:sp>
    </p:spTree>
    <p:extLst>
      <p:ext uri="{BB962C8B-B14F-4D97-AF65-F5344CB8AC3E}">
        <p14:creationId xmlns:p14="http://schemas.microsoft.com/office/powerpoint/2010/main" val="17584225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CB520117-258E-B74E-B357-A10147A281B2}" type="slidenum">
              <a:rPr lang="en-US" altLang="en-US" sz="1400">
                <a:solidFill>
                  <a:srgbClr val="000000"/>
                </a:solidFill>
                <a:latin typeface="Times New Roman" charset="0"/>
              </a:rPr>
              <a:pPr>
                <a:spcBef>
                  <a:spcPct val="0"/>
                </a:spcBef>
                <a:buClrTx/>
                <a:buSzTx/>
                <a:buFontTx/>
                <a:buNone/>
              </a:pPr>
              <a:t>70</a:t>
            </a:fld>
            <a:endParaRPr lang="en-US" altLang="en-US" sz="1400">
              <a:solidFill>
                <a:srgbClr val="000000"/>
              </a:solidFill>
              <a:latin typeface="Times New Roman" charset="0"/>
            </a:endParaRPr>
          </a:p>
        </p:txBody>
      </p:sp>
      <p:pic>
        <p:nvPicPr>
          <p:cNvPr id="16691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98525"/>
            <a:ext cx="9144000" cy="506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12042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a:t>Optional Read: </a:t>
            </a:r>
            <a:br>
              <a:rPr lang="en-US" dirty="0"/>
            </a:br>
            <a:r>
              <a:rPr lang="en-US" dirty="0"/>
              <a:t>Channel Partitioning MAC</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fld id="{C372D49E-1E31-4048-B438-B7275D106FE3}" type="slidenum">
              <a:rPr lang="en-US" altLang="en-US" smtClean="0"/>
              <a:pPr/>
              <a:t>71</a:t>
            </a:fld>
            <a:endParaRPr lang="en-US" altLang="en-US"/>
          </a:p>
        </p:txBody>
      </p:sp>
    </p:spTree>
    <p:extLst>
      <p:ext uri="{BB962C8B-B14F-4D97-AF65-F5344CB8AC3E}">
        <p14:creationId xmlns:p14="http://schemas.microsoft.com/office/powerpoint/2010/main" val="5226354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fld id="{1CC4C47E-7900-7444-A4F5-D6938A00B932}" type="slidenum">
              <a:rPr lang="en-US" altLang="en-US" sz="1400">
                <a:solidFill>
                  <a:srgbClr val="000000"/>
                </a:solidFill>
                <a:latin typeface="Times New Roman" charset="0"/>
              </a:rPr>
              <a:pPr/>
              <a:t>72</a:t>
            </a:fld>
            <a:endParaRPr lang="en-US" altLang="en-US" sz="1400">
              <a:solidFill>
                <a:srgbClr val="000000"/>
              </a:solidFill>
              <a:latin typeface="Times New Roman" charset="0"/>
            </a:endParaRPr>
          </a:p>
        </p:txBody>
      </p:sp>
      <p:sp>
        <p:nvSpPr>
          <p:cNvPr id="123906" name="Rectangle 2"/>
          <p:cNvSpPr>
            <a:spLocks noGrp="1" noChangeArrowheads="1"/>
          </p:cNvSpPr>
          <p:nvPr>
            <p:ph type="title"/>
          </p:nvPr>
        </p:nvSpPr>
        <p:spPr/>
        <p:txBody>
          <a:bodyPr/>
          <a:lstStyle/>
          <a:p>
            <a:r>
              <a:rPr lang="en-US" altLang="en-US" sz="3600" dirty="0">
                <a:ea typeface="ＭＳ Ｐゴシック" charset="-128"/>
              </a:rPr>
              <a:t>Example Channel Partitioning: CDMA</a:t>
            </a:r>
          </a:p>
        </p:txBody>
      </p:sp>
      <p:sp>
        <p:nvSpPr>
          <p:cNvPr id="123907" name="Rectangle 3"/>
          <p:cNvSpPr>
            <a:spLocks noGrp="1" noChangeArrowheads="1"/>
          </p:cNvSpPr>
          <p:nvPr>
            <p:ph type="body" idx="1"/>
          </p:nvPr>
        </p:nvSpPr>
        <p:spPr>
          <a:xfrm>
            <a:off x="511175" y="1336675"/>
            <a:ext cx="8147050" cy="5230813"/>
          </a:xfrm>
        </p:spPr>
        <p:txBody>
          <a:bodyPr/>
          <a:lstStyle/>
          <a:p>
            <a:pPr>
              <a:buFont typeface="ZapfDingbats" charset="0"/>
              <a:buNone/>
            </a:pPr>
            <a:r>
              <a:rPr lang="en-US" altLang="en-US" dirty="0">
                <a:solidFill>
                  <a:srgbClr val="FF0000"/>
                </a:solidFill>
                <a:ea typeface="ＭＳ Ｐゴシック" charset="-128"/>
              </a:rPr>
              <a:t>CDMA (Code Division Multiple Access)</a:t>
            </a:r>
            <a:r>
              <a:rPr lang="en-US" altLang="en-US" sz="3200" dirty="0">
                <a:ea typeface="ＭＳ Ｐゴシック" charset="-128"/>
              </a:rPr>
              <a:t> </a:t>
            </a:r>
          </a:p>
          <a:p>
            <a:pPr>
              <a:buFont typeface="Wingdings" pitchFamily="2" charset="2"/>
              <a:buChar char="q"/>
            </a:pPr>
            <a:r>
              <a:rPr lang="en-US" altLang="en-US" sz="2400" dirty="0">
                <a:ea typeface="ＭＳ Ｐゴシック" charset="-128"/>
              </a:rPr>
              <a:t>Used mostly in wireless broadcast channels (cellular, satellite, </a:t>
            </a:r>
            <a:r>
              <a:rPr lang="en-US" altLang="en-US" sz="2400" dirty="0" err="1">
                <a:ea typeface="ＭＳ Ｐゴシック" charset="-128"/>
              </a:rPr>
              <a:t>etc</a:t>
            </a:r>
            <a:r>
              <a:rPr lang="en-US" altLang="en-US" sz="2400" dirty="0">
                <a:ea typeface="ＭＳ Ｐゴシック" charset="-128"/>
              </a:rPr>
              <a:t>)</a:t>
            </a:r>
          </a:p>
          <a:p>
            <a:pPr>
              <a:buFont typeface="Wingdings" pitchFamily="2" charset="2"/>
              <a:buChar char="q"/>
            </a:pPr>
            <a:r>
              <a:rPr lang="en-US" altLang="en-US" sz="2400" dirty="0">
                <a:ea typeface="ＭＳ Ｐゴシック" charset="-128"/>
              </a:rPr>
              <a:t>A spread-spectrum technique</a:t>
            </a:r>
          </a:p>
        </p:txBody>
      </p:sp>
      <p:sp>
        <p:nvSpPr>
          <p:cNvPr id="123908" name="Rectangle 5"/>
          <p:cNvSpPr>
            <a:spLocks noChangeArrowheads="1"/>
          </p:cNvSpPr>
          <p:nvPr/>
        </p:nvSpPr>
        <p:spPr bwMode="auto">
          <a:xfrm>
            <a:off x="676275" y="5973763"/>
            <a:ext cx="78819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200" dirty="0">
                <a:solidFill>
                  <a:srgbClr val="000000"/>
                </a:solidFill>
              </a:rPr>
              <a:t>History: http://</a:t>
            </a:r>
            <a:r>
              <a:rPr lang="en-US" altLang="en-US" sz="1200" dirty="0" err="1">
                <a:solidFill>
                  <a:srgbClr val="000000"/>
                </a:solidFill>
              </a:rPr>
              <a:t>people.seas.harvard.edu</a:t>
            </a:r>
            <a:r>
              <a:rPr lang="en-US" altLang="en-US" sz="1200" dirty="0">
                <a:solidFill>
                  <a:srgbClr val="000000"/>
                </a:solidFill>
              </a:rPr>
              <a:t>/~jones/cscie129/</a:t>
            </a:r>
            <a:r>
              <a:rPr lang="en-US" altLang="en-US" sz="1200" dirty="0" err="1">
                <a:solidFill>
                  <a:srgbClr val="000000"/>
                </a:solidFill>
              </a:rPr>
              <a:t>nu_lectures</a:t>
            </a:r>
            <a:r>
              <a:rPr lang="en-US" altLang="en-US" sz="1200" dirty="0">
                <a:solidFill>
                  <a:srgbClr val="000000"/>
                </a:solidFill>
              </a:rPr>
              <a:t>/lecture7/</a:t>
            </a:r>
            <a:r>
              <a:rPr lang="en-US" altLang="en-US" sz="1200" dirty="0" err="1">
                <a:solidFill>
                  <a:srgbClr val="000000"/>
                </a:solidFill>
              </a:rPr>
              <a:t>hedy</a:t>
            </a:r>
            <a:r>
              <a:rPr lang="en-US" altLang="en-US" sz="1200" dirty="0">
                <a:solidFill>
                  <a:srgbClr val="000000"/>
                </a:solidFill>
              </a:rPr>
              <a:t>/</a:t>
            </a:r>
            <a:r>
              <a:rPr lang="en-US" altLang="en-US" sz="1200" dirty="0" err="1">
                <a:solidFill>
                  <a:srgbClr val="000000"/>
                </a:solidFill>
              </a:rPr>
              <a:t>lemarr.htm</a:t>
            </a:r>
            <a:r>
              <a:rPr lang="en-US" altLang="en-US" sz="1200" dirty="0">
                <a:solidFill>
                  <a:srgbClr val="000000"/>
                </a:solidFill>
              </a:rPr>
              <a:t> </a:t>
            </a:r>
          </a:p>
        </p:txBody>
      </p:sp>
      <p:pic>
        <p:nvPicPr>
          <p:cNvPr id="12390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238" y="3243263"/>
            <a:ext cx="3765550"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p:cNvSpPr>
            <a:spLocks noChangeArrowheads="1"/>
          </p:cNvSpPr>
          <p:nvPr/>
        </p:nvSpPr>
        <p:spPr bwMode="auto">
          <a:xfrm>
            <a:off x="693738" y="6281876"/>
            <a:ext cx="2752749" cy="2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76" tIns="45745" rIns="91476" bIns="45745" anchor="ct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en-US" sz="1100">
                <a:solidFill>
                  <a:srgbClr val="000000"/>
                </a:solidFill>
                <a:latin typeface="Comic Sans MS" charset="0"/>
              </a:rPr>
              <a:t>Examples: Sprint and Verizon, WCDMA</a:t>
            </a:r>
          </a:p>
        </p:txBody>
      </p:sp>
    </p:spTree>
    <p:extLst>
      <p:ext uri="{BB962C8B-B14F-4D97-AF65-F5344CB8AC3E}">
        <p14:creationId xmlns:p14="http://schemas.microsoft.com/office/powerpoint/2010/main" val="14884348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fld id="{9F20718B-B2DE-EA42-A0A1-2971EBFE9D18}" type="slidenum">
              <a:rPr lang="en-US" altLang="en-US" sz="1400">
                <a:solidFill>
                  <a:srgbClr val="000000"/>
                </a:solidFill>
                <a:latin typeface="Times New Roman" charset="0"/>
              </a:rPr>
              <a:pPr/>
              <a:t>73</a:t>
            </a:fld>
            <a:endParaRPr lang="en-US" altLang="en-US" sz="1400">
              <a:solidFill>
                <a:srgbClr val="000000"/>
              </a:solidFill>
              <a:latin typeface="Times New Roman" charset="0"/>
            </a:endParaRPr>
          </a:p>
        </p:txBody>
      </p:sp>
      <p:sp>
        <p:nvSpPr>
          <p:cNvPr id="125954" name="Rectangle 2"/>
          <p:cNvSpPr>
            <a:spLocks noGrp="1" noChangeArrowheads="1"/>
          </p:cNvSpPr>
          <p:nvPr>
            <p:ph type="title"/>
          </p:nvPr>
        </p:nvSpPr>
        <p:spPr/>
        <p:txBody>
          <a:bodyPr/>
          <a:lstStyle/>
          <a:p>
            <a:r>
              <a:rPr lang="en-US" altLang="en-US" sz="2800">
                <a:ea typeface="ＭＳ Ｐゴシック" charset="-128"/>
              </a:rPr>
              <a:t>CDMA: Encoding</a:t>
            </a:r>
          </a:p>
        </p:txBody>
      </p:sp>
      <p:sp>
        <p:nvSpPr>
          <p:cNvPr id="125955" name="Rectangle 3"/>
          <p:cNvSpPr>
            <a:spLocks noGrp="1" noChangeArrowheads="1"/>
          </p:cNvSpPr>
          <p:nvPr>
            <p:ph type="body" idx="1"/>
          </p:nvPr>
        </p:nvSpPr>
        <p:spPr>
          <a:xfrm>
            <a:off x="511175" y="1336675"/>
            <a:ext cx="8147050" cy="5230813"/>
          </a:xfrm>
        </p:spPr>
        <p:txBody>
          <a:bodyPr/>
          <a:lstStyle/>
          <a:p>
            <a:pPr>
              <a:buFont typeface="Wingdings" pitchFamily="2" charset="2"/>
              <a:buChar char="q"/>
            </a:pPr>
            <a:r>
              <a:rPr lang="en-US" altLang="en-US" sz="2400" dirty="0">
                <a:ea typeface="ＭＳ Ｐゴシック" charset="-128"/>
              </a:rPr>
              <a:t>All users share same frequency, but each user m has its own unique </a:t>
            </a:r>
            <a:r>
              <a:rPr lang="ja-JP" altLang="en-US" sz="2400">
                <a:ea typeface="ＭＳ Ｐゴシック" charset="-128"/>
              </a:rPr>
              <a:t>“</a:t>
            </a:r>
            <a:r>
              <a:rPr lang="en-US" altLang="ja-JP" sz="2400" dirty="0">
                <a:ea typeface="ＭＳ Ｐゴシック" charset="-128"/>
              </a:rPr>
              <a:t>chipping</a:t>
            </a:r>
            <a:r>
              <a:rPr lang="ja-JP" altLang="en-US" sz="2400">
                <a:ea typeface="ＭＳ Ｐゴシック" charset="-128"/>
              </a:rPr>
              <a:t>”</a:t>
            </a:r>
            <a:r>
              <a:rPr lang="en-US" altLang="ja-JP" sz="2400" dirty="0">
                <a:ea typeface="ＭＳ Ｐゴシック" charset="-128"/>
              </a:rPr>
              <a:t> sequence (i.e., code) c</a:t>
            </a:r>
            <a:r>
              <a:rPr lang="en-US" altLang="ja-JP" sz="2400" baseline="-25000" dirty="0">
                <a:ea typeface="ＭＳ Ｐゴシック" charset="-128"/>
              </a:rPr>
              <a:t>m</a:t>
            </a:r>
            <a:r>
              <a:rPr lang="en-US" altLang="ja-JP" sz="2400" dirty="0">
                <a:ea typeface="ＭＳ Ｐゴシック" charset="-128"/>
              </a:rPr>
              <a:t> to encode data, i.e., code set partitioning</a:t>
            </a:r>
          </a:p>
          <a:p>
            <a:pPr lvl="1">
              <a:buFont typeface="Courier New" panose="02070309020205020404" pitchFamily="49" charset="0"/>
              <a:buChar char="o"/>
            </a:pPr>
            <a:r>
              <a:rPr lang="en-US" altLang="en-US" sz="2000" dirty="0">
                <a:ea typeface="ＭＳ Ｐゴシック" charset="-128"/>
              </a:rPr>
              <a:t>e.g. c</a:t>
            </a:r>
            <a:r>
              <a:rPr lang="en-US" altLang="en-US" sz="2000" baseline="-25000" dirty="0">
                <a:ea typeface="ＭＳ Ｐゴシック" charset="-128"/>
              </a:rPr>
              <a:t>m</a:t>
            </a:r>
            <a:r>
              <a:rPr lang="en-US" altLang="en-US" sz="2000" dirty="0">
                <a:ea typeface="ＭＳ Ｐゴシック" charset="-128"/>
              </a:rPr>
              <a:t> = 1 1 1 -1 1 -1  -1  -1</a:t>
            </a:r>
          </a:p>
          <a:p>
            <a:pPr>
              <a:lnSpc>
                <a:spcPct val="90000"/>
              </a:lnSpc>
              <a:buFont typeface="Wingdings" pitchFamily="2" charset="2"/>
              <a:buChar char="q"/>
            </a:pPr>
            <a:endParaRPr lang="en-US" altLang="en-US" sz="2400" dirty="0">
              <a:ea typeface="ＭＳ Ｐゴシック" charset="-128"/>
            </a:endParaRPr>
          </a:p>
          <a:p>
            <a:pPr>
              <a:lnSpc>
                <a:spcPct val="90000"/>
              </a:lnSpc>
              <a:buFont typeface="Wingdings" pitchFamily="2" charset="2"/>
              <a:buChar char="q"/>
            </a:pPr>
            <a:r>
              <a:rPr lang="en-US" altLang="en-US" sz="2400" dirty="0">
                <a:ea typeface="ＭＳ Ｐゴシック" charset="-128"/>
              </a:rPr>
              <a:t>Assume original data are represented by 1 and -1</a:t>
            </a:r>
          </a:p>
          <a:p>
            <a:pPr>
              <a:lnSpc>
                <a:spcPct val="90000"/>
              </a:lnSpc>
              <a:buFont typeface="Wingdings" pitchFamily="2" charset="2"/>
              <a:buChar char="q"/>
            </a:pPr>
            <a:endParaRPr lang="en-US" altLang="en-US" sz="2400" i="1" dirty="0">
              <a:solidFill>
                <a:srgbClr val="FF0000"/>
              </a:solidFill>
              <a:ea typeface="ＭＳ Ｐゴシック" charset="-128"/>
            </a:endParaRPr>
          </a:p>
          <a:p>
            <a:pPr>
              <a:lnSpc>
                <a:spcPct val="90000"/>
              </a:lnSpc>
              <a:buFont typeface="Wingdings" pitchFamily="2" charset="2"/>
              <a:buChar char="q"/>
            </a:pPr>
            <a:r>
              <a:rPr lang="en-US" altLang="en-US" sz="2400" i="1" dirty="0">
                <a:solidFill>
                  <a:srgbClr val="FF0000"/>
                </a:solidFill>
                <a:ea typeface="ＭＳ Ｐゴシック" charset="-128"/>
              </a:rPr>
              <a:t>Encoded signal</a:t>
            </a:r>
            <a:r>
              <a:rPr lang="en-US" altLang="en-US" sz="2400" dirty="0">
                <a:ea typeface="ＭＳ Ｐゴシック" charset="-128"/>
              </a:rPr>
              <a:t> = (original data) modulated by (chipping sequence)</a:t>
            </a:r>
          </a:p>
          <a:p>
            <a:pPr lvl="1">
              <a:lnSpc>
                <a:spcPct val="90000"/>
              </a:lnSpc>
              <a:buFont typeface="Courier New" panose="02070309020205020404" pitchFamily="49" charset="0"/>
              <a:buChar char="o"/>
            </a:pPr>
            <a:r>
              <a:rPr lang="en-US" altLang="en-US" sz="2000" dirty="0">
                <a:ea typeface="ＭＳ Ｐゴシック" charset="-128"/>
              </a:rPr>
              <a:t>assume           c</a:t>
            </a:r>
            <a:r>
              <a:rPr lang="en-US" altLang="en-US" sz="2000" baseline="-25000" dirty="0">
                <a:ea typeface="ＭＳ Ｐゴシック" charset="-128"/>
              </a:rPr>
              <a:t>m</a:t>
            </a:r>
            <a:r>
              <a:rPr lang="en-US" altLang="en-US" sz="2000" dirty="0">
                <a:ea typeface="ＭＳ Ｐゴシック" charset="-128"/>
              </a:rPr>
              <a:t> =  1  1  1 -1  1 -1  -1  -1</a:t>
            </a:r>
          </a:p>
          <a:p>
            <a:pPr lvl="1">
              <a:lnSpc>
                <a:spcPct val="90000"/>
              </a:lnSpc>
              <a:buFont typeface="Courier New" panose="02070309020205020404" pitchFamily="49" charset="0"/>
              <a:buChar char="o"/>
            </a:pPr>
            <a:endParaRPr lang="en-US" altLang="en-US" sz="2000" dirty="0">
              <a:ea typeface="ＭＳ Ｐゴシック" charset="-128"/>
            </a:endParaRPr>
          </a:p>
          <a:p>
            <a:pPr lvl="1">
              <a:lnSpc>
                <a:spcPct val="90000"/>
              </a:lnSpc>
              <a:buFont typeface="Courier New" panose="02070309020205020404" pitchFamily="49" charset="0"/>
              <a:buChar char="o"/>
            </a:pPr>
            <a:r>
              <a:rPr lang="en-US" altLang="en-US" sz="2000" dirty="0">
                <a:ea typeface="ＭＳ Ｐゴシック" charset="-128"/>
              </a:rPr>
              <a:t>if data is  d, send d c</a:t>
            </a:r>
            <a:r>
              <a:rPr lang="en-US" altLang="en-US" sz="2000" baseline="-25000" dirty="0">
                <a:ea typeface="ＭＳ Ｐゴシック" charset="-128"/>
              </a:rPr>
              <a:t>m</a:t>
            </a:r>
            <a:r>
              <a:rPr lang="en-US" altLang="en-US" sz="2000" dirty="0">
                <a:ea typeface="ＭＳ Ｐゴシック" charset="-128"/>
              </a:rPr>
              <a:t>, </a:t>
            </a:r>
          </a:p>
          <a:p>
            <a:pPr lvl="2">
              <a:lnSpc>
                <a:spcPct val="90000"/>
              </a:lnSpc>
            </a:pPr>
            <a:r>
              <a:rPr lang="en-US" altLang="en-US" sz="1800" dirty="0">
                <a:ea typeface="ＭＳ Ｐゴシック" charset="-128"/>
              </a:rPr>
              <a:t>if data d is 1, send c</a:t>
            </a:r>
            <a:r>
              <a:rPr lang="en-US" altLang="en-US" sz="1800" baseline="-25000" dirty="0">
                <a:ea typeface="ＭＳ Ｐゴシック" charset="-128"/>
              </a:rPr>
              <a:t>m</a:t>
            </a:r>
            <a:endParaRPr lang="en-US" altLang="en-US" sz="1800" dirty="0">
              <a:ea typeface="ＭＳ Ｐゴシック" charset="-128"/>
            </a:endParaRPr>
          </a:p>
          <a:p>
            <a:pPr lvl="2">
              <a:lnSpc>
                <a:spcPct val="90000"/>
              </a:lnSpc>
            </a:pPr>
            <a:r>
              <a:rPr lang="en-US" altLang="en-US" sz="1800" dirty="0">
                <a:ea typeface="ＭＳ Ｐゴシック" charset="-128"/>
              </a:rPr>
              <a:t>if data d is -1 send -c</a:t>
            </a:r>
            <a:r>
              <a:rPr lang="en-US" altLang="en-US" sz="1800" baseline="-25000" dirty="0">
                <a:ea typeface="ＭＳ Ｐゴシック" charset="-128"/>
              </a:rPr>
              <a:t>m</a:t>
            </a:r>
            <a:endParaRPr lang="en-US" altLang="en-US" dirty="0">
              <a:ea typeface="ＭＳ Ｐゴシック" charset="-128"/>
            </a:endParaRPr>
          </a:p>
        </p:txBody>
      </p:sp>
    </p:spTree>
    <p:extLst>
      <p:ext uri="{BB962C8B-B14F-4D97-AF65-F5344CB8AC3E}">
        <p14:creationId xmlns:p14="http://schemas.microsoft.com/office/powerpoint/2010/main" val="16758217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Title 1"/>
          <p:cNvSpPr>
            <a:spLocks noGrp="1"/>
          </p:cNvSpPr>
          <p:nvPr>
            <p:ph type="title"/>
          </p:nvPr>
        </p:nvSpPr>
        <p:spPr/>
        <p:txBody>
          <a:bodyPr/>
          <a:lstStyle/>
          <a:p>
            <a:r>
              <a:rPr lang="en-US" altLang="en-US">
                <a:ea typeface="ＭＳ Ｐゴシック" charset="-128"/>
              </a:rPr>
              <a:t>CDMA: Encoding</a:t>
            </a:r>
          </a:p>
        </p:txBody>
      </p:sp>
      <p:sp>
        <p:nvSpPr>
          <p:cNvPr id="12800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fld id="{E5AD7DB2-7452-3A4D-8403-D65F9DD4C65F}" type="slidenum">
              <a:rPr lang="en-US" altLang="en-US" sz="1400">
                <a:solidFill>
                  <a:srgbClr val="000000"/>
                </a:solidFill>
                <a:latin typeface="Times New Roman" charset="0"/>
              </a:rPr>
              <a:pPr/>
              <a:t>74</a:t>
            </a:fld>
            <a:endParaRPr lang="en-US" altLang="en-US" sz="1400">
              <a:solidFill>
                <a:srgbClr val="000000"/>
              </a:solidFill>
              <a:latin typeface="Times New Roman" charset="0"/>
            </a:endParaRPr>
          </a:p>
        </p:txBody>
      </p:sp>
      <p:sp>
        <p:nvSpPr>
          <p:cNvPr id="128003" name="Line 3"/>
          <p:cNvSpPr>
            <a:spLocks noChangeShapeType="1"/>
          </p:cNvSpPr>
          <p:nvPr/>
        </p:nvSpPr>
        <p:spPr bwMode="auto">
          <a:xfrm flipV="1">
            <a:off x="1970088" y="3514725"/>
            <a:ext cx="0" cy="68103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solidFill>
                <a:srgbClr val="000000"/>
              </a:solidFill>
              <a:latin typeface="Comic Sans MS" charset="0"/>
            </a:endParaRPr>
          </a:p>
        </p:txBody>
      </p:sp>
      <p:sp>
        <p:nvSpPr>
          <p:cNvPr id="128004" name="Line 4"/>
          <p:cNvSpPr>
            <a:spLocks noChangeShapeType="1"/>
          </p:cNvSpPr>
          <p:nvPr/>
        </p:nvSpPr>
        <p:spPr bwMode="auto">
          <a:xfrm>
            <a:off x="1970088" y="4195763"/>
            <a:ext cx="415925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solidFill>
                <a:srgbClr val="000000"/>
              </a:solidFill>
              <a:latin typeface="Comic Sans MS" charset="0"/>
            </a:endParaRPr>
          </a:p>
        </p:txBody>
      </p:sp>
      <p:sp>
        <p:nvSpPr>
          <p:cNvPr id="128005" name="Line 5"/>
          <p:cNvSpPr>
            <a:spLocks noChangeShapeType="1"/>
          </p:cNvSpPr>
          <p:nvPr/>
        </p:nvSpPr>
        <p:spPr bwMode="auto">
          <a:xfrm flipV="1">
            <a:off x="1970088" y="2149475"/>
            <a:ext cx="0" cy="6826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solidFill>
                <a:srgbClr val="000000"/>
              </a:solidFill>
              <a:latin typeface="Comic Sans MS" charset="0"/>
            </a:endParaRPr>
          </a:p>
        </p:txBody>
      </p:sp>
      <p:sp>
        <p:nvSpPr>
          <p:cNvPr id="128006" name="Line 6"/>
          <p:cNvSpPr>
            <a:spLocks noChangeShapeType="1"/>
          </p:cNvSpPr>
          <p:nvPr/>
        </p:nvSpPr>
        <p:spPr bwMode="auto">
          <a:xfrm>
            <a:off x="1970088" y="2832100"/>
            <a:ext cx="415925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solidFill>
                <a:srgbClr val="000000"/>
              </a:solidFill>
              <a:latin typeface="Comic Sans MS" charset="0"/>
            </a:endParaRPr>
          </a:p>
        </p:txBody>
      </p:sp>
      <p:sp>
        <p:nvSpPr>
          <p:cNvPr id="128007" name="Line 7"/>
          <p:cNvSpPr>
            <a:spLocks noChangeShapeType="1"/>
          </p:cNvSpPr>
          <p:nvPr/>
        </p:nvSpPr>
        <p:spPr bwMode="auto">
          <a:xfrm flipV="1">
            <a:off x="1970088" y="4781550"/>
            <a:ext cx="0" cy="6826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solidFill>
                <a:srgbClr val="000000"/>
              </a:solidFill>
              <a:latin typeface="Comic Sans MS" charset="0"/>
            </a:endParaRPr>
          </a:p>
        </p:txBody>
      </p:sp>
      <p:sp>
        <p:nvSpPr>
          <p:cNvPr id="128008" name="Text Box 8"/>
          <p:cNvSpPr txBox="1">
            <a:spLocks noChangeArrowheads="1"/>
          </p:cNvSpPr>
          <p:nvPr/>
        </p:nvSpPr>
        <p:spPr bwMode="auto">
          <a:xfrm>
            <a:off x="6100763" y="2357438"/>
            <a:ext cx="12366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user data d(t)</a:t>
            </a:r>
          </a:p>
        </p:txBody>
      </p:sp>
      <p:sp>
        <p:nvSpPr>
          <p:cNvPr id="128009" name="Text Box 9"/>
          <p:cNvSpPr txBox="1">
            <a:spLocks noChangeArrowheads="1"/>
          </p:cNvSpPr>
          <p:nvPr/>
        </p:nvSpPr>
        <p:spPr bwMode="auto">
          <a:xfrm>
            <a:off x="6129338" y="3611563"/>
            <a:ext cx="12573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chipping </a:t>
            </a:r>
          </a:p>
          <a:p>
            <a:r>
              <a:rPr lang="en-US" altLang="en-US" sz="1400">
                <a:solidFill>
                  <a:srgbClr val="000000"/>
                </a:solidFill>
                <a:latin typeface="Arial" charset="0"/>
              </a:rPr>
              <a:t>sequence c(t)</a:t>
            </a:r>
          </a:p>
        </p:txBody>
      </p:sp>
      <p:sp>
        <p:nvSpPr>
          <p:cNvPr id="128010" name="Text Box 10"/>
          <p:cNvSpPr txBox="1">
            <a:spLocks noChangeArrowheads="1"/>
          </p:cNvSpPr>
          <p:nvPr/>
        </p:nvSpPr>
        <p:spPr bwMode="auto">
          <a:xfrm>
            <a:off x="6129338" y="4781550"/>
            <a:ext cx="8540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resulting</a:t>
            </a:r>
          </a:p>
          <a:p>
            <a:r>
              <a:rPr lang="en-US" altLang="en-US" sz="1400">
                <a:solidFill>
                  <a:srgbClr val="000000"/>
                </a:solidFill>
                <a:latin typeface="Arial" charset="0"/>
              </a:rPr>
              <a:t>signal</a:t>
            </a:r>
          </a:p>
        </p:txBody>
      </p:sp>
      <p:sp>
        <p:nvSpPr>
          <p:cNvPr id="128011" name="Text Box 11"/>
          <p:cNvSpPr txBox="1">
            <a:spLocks noChangeArrowheads="1"/>
          </p:cNvSpPr>
          <p:nvPr/>
        </p:nvSpPr>
        <p:spPr bwMode="auto">
          <a:xfrm>
            <a:off x="2640013" y="28321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12" name="Text Box 12"/>
          <p:cNvSpPr txBox="1">
            <a:spLocks noChangeArrowheads="1"/>
          </p:cNvSpPr>
          <p:nvPr/>
        </p:nvSpPr>
        <p:spPr bwMode="auto">
          <a:xfrm>
            <a:off x="4518025" y="2832100"/>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13" name="Text Box 13"/>
          <p:cNvSpPr txBox="1">
            <a:spLocks noChangeArrowheads="1"/>
          </p:cNvSpPr>
          <p:nvPr/>
        </p:nvSpPr>
        <p:spPr bwMode="auto">
          <a:xfrm>
            <a:off x="1933575" y="4195763"/>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14" name="Text Box 14"/>
          <p:cNvSpPr txBox="1">
            <a:spLocks noChangeArrowheads="1"/>
          </p:cNvSpPr>
          <p:nvPr/>
        </p:nvSpPr>
        <p:spPr bwMode="auto">
          <a:xfrm>
            <a:off x="2520950" y="4195763"/>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15" name="Text Box 15"/>
          <p:cNvSpPr txBox="1">
            <a:spLocks noChangeArrowheads="1"/>
          </p:cNvSpPr>
          <p:nvPr/>
        </p:nvSpPr>
        <p:spPr bwMode="auto">
          <a:xfrm>
            <a:off x="3054350" y="4195763"/>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16" name="Text Box 16"/>
          <p:cNvSpPr txBox="1">
            <a:spLocks noChangeArrowheads="1"/>
          </p:cNvSpPr>
          <p:nvPr/>
        </p:nvSpPr>
        <p:spPr bwMode="auto">
          <a:xfrm>
            <a:off x="3292475" y="4195763"/>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17" name="Text Box 17"/>
          <p:cNvSpPr txBox="1">
            <a:spLocks noChangeArrowheads="1"/>
          </p:cNvSpPr>
          <p:nvPr/>
        </p:nvSpPr>
        <p:spPr bwMode="auto">
          <a:xfrm>
            <a:off x="4097338" y="4195763"/>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18" name="Text Box 18"/>
          <p:cNvSpPr txBox="1">
            <a:spLocks noChangeArrowheads="1"/>
          </p:cNvSpPr>
          <p:nvPr/>
        </p:nvSpPr>
        <p:spPr bwMode="auto">
          <a:xfrm>
            <a:off x="4633913" y="4195763"/>
            <a:ext cx="3413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19" name="Text Box 19"/>
          <p:cNvSpPr txBox="1">
            <a:spLocks noChangeArrowheads="1"/>
          </p:cNvSpPr>
          <p:nvPr/>
        </p:nvSpPr>
        <p:spPr bwMode="auto">
          <a:xfrm>
            <a:off x="4902200" y="4195763"/>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20" name="Text Box 20"/>
          <p:cNvSpPr txBox="1">
            <a:spLocks noChangeArrowheads="1"/>
          </p:cNvSpPr>
          <p:nvPr/>
        </p:nvSpPr>
        <p:spPr bwMode="auto">
          <a:xfrm>
            <a:off x="5170488" y="4195763"/>
            <a:ext cx="3413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21" name="Text Box 21"/>
          <p:cNvSpPr txBox="1">
            <a:spLocks noChangeArrowheads="1"/>
          </p:cNvSpPr>
          <p:nvPr/>
        </p:nvSpPr>
        <p:spPr bwMode="auto">
          <a:xfrm>
            <a:off x="2238375" y="4195763"/>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22" name="Text Box 22"/>
          <p:cNvSpPr txBox="1">
            <a:spLocks noChangeArrowheads="1"/>
          </p:cNvSpPr>
          <p:nvPr/>
        </p:nvSpPr>
        <p:spPr bwMode="auto">
          <a:xfrm>
            <a:off x="2713038" y="4195763"/>
            <a:ext cx="3413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23" name="Text Box 23"/>
          <p:cNvSpPr txBox="1">
            <a:spLocks noChangeArrowheads="1"/>
          </p:cNvSpPr>
          <p:nvPr/>
        </p:nvSpPr>
        <p:spPr bwMode="auto">
          <a:xfrm>
            <a:off x="3829050" y="4195763"/>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24" name="Text Box 24"/>
          <p:cNvSpPr txBox="1">
            <a:spLocks noChangeArrowheads="1"/>
          </p:cNvSpPr>
          <p:nvPr/>
        </p:nvSpPr>
        <p:spPr bwMode="auto">
          <a:xfrm>
            <a:off x="4365625" y="4195763"/>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25" name="Text Box 25"/>
          <p:cNvSpPr txBox="1">
            <a:spLocks noChangeArrowheads="1"/>
          </p:cNvSpPr>
          <p:nvPr/>
        </p:nvSpPr>
        <p:spPr bwMode="auto">
          <a:xfrm>
            <a:off x="5438775" y="4195763"/>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26" name="Freeform 26"/>
          <p:cNvSpPr>
            <a:spLocks/>
          </p:cNvSpPr>
          <p:nvPr/>
        </p:nvSpPr>
        <p:spPr bwMode="auto">
          <a:xfrm>
            <a:off x="1987550" y="2216150"/>
            <a:ext cx="1878013" cy="585788"/>
          </a:xfrm>
          <a:custGeom>
            <a:avLst/>
            <a:gdLst>
              <a:gd name="T0" fmla="*/ 0 w 672"/>
              <a:gd name="T1" fmla="*/ 2147483647 h 288"/>
              <a:gd name="T2" fmla="*/ 0 w 672"/>
              <a:gd name="T3" fmla="*/ 0 h 288"/>
              <a:gd name="T4" fmla="*/ 2147483647 w 672"/>
              <a:gd name="T5" fmla="*/ 0 h 288"/>
              <a:gd name="T6" fmla="*/ 2147483647 w 672"/>
              <a:gd name="T7" fmla="*/ 2147483647 h 288"/>
              <a:gd name="T8" fmla="*/ 0 60000 65536"/>
              <a:gd name="T9" fmla="*/ 0 60000 65536"/>
              <a:gd name="T10" fmla="*/ 0 60000 65536"/>
              <a:gd name="T11" fmla="*/ 0 60000 65536"/>
              <a:gd name="T12" fmla="*/ 0 w 672"/>
              <a:gd name="T13" fmla="*/ 0 h 288"/>
              <a:gd name="T14" fmla="*/ 672 w 672"/>
              <a:gd name="T15" fmla="*/ 288 h 288"/>
            </a:gdLst>
            <a:ahLst/>
            <a:cxnLst>
              <a:cxn ang="T8">
                <a:pos x="T0" y="T1"/>
              </a:cxn>
              <a:cxn ang="T9">
                <a:pos x="T2" y="T3"/>
              </a:cxn>
              <a:cxn ang="T10">
                <a:pos x="T4" y="T5"/>
              </a:cxn>
              <a:cxn ang="T11">
                <a:pos x="T6" y="T7"/>
              </a:cxn>
            </a:cxnLst>
            <a:rect l="T12" t="T13" r="T14" b="T15"/>
            <a:pathLst>
              <a:path w="672" h="288">
                <a:moveTo>
                  <a:pt x="0" y="288"/>
                </a:moveTo>
                <a:lnTo>
                  <a:pt x="0" y="0"/>
                </a:lnTo>
                <a:lnTo>
                  <a:pt x="672" y="0"/>
                </a:lnTo>
                <a:lnTo>
                  <a:pt x="672" y="28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a:solidFill>
                <a:srgbClr val="000000"/>
              </a:solidFill>
              <a:latin typeface="Comic Sans MS" charset="0"/>
            </a:endParaRPr>
          </a:p>
        </p:txBody>
      </p:sp>
      <p:sp>
        <p:nvSpPr>
          <p:cNvPr id="128027" name="Text Box 27"/>
          <p:cNvSpPr txBox="1">
            <a:spLocks noChangeArrowheads="1"/>
          </p:cNvSpPr>
          <p:nvPr/>
        </p:nvSpPr>
        <p:spPr bwMode="auto">
          <a:xfrm>
            <a:off x="3560763" y="4195763"/>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28" name="Text Box 28"/>
          <p:cNvSpPr txBox="1">
            <a:spLocks noChangeArrowheads="1"/>
          </p:cNvSpPr>
          <p:nvPr/>
        </p:nvSpPr>
        <p:spPr bwMode="auto">
          <a:xfrm>
            <a:off x="6397625" y="2832100"/>
            <a:ext cx="303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b="1">
                <a:solidFill>
                  <a:srgbClr val="000000"/>
                </a:solidFill>
                <a:latin typeface="Arial" charset="0"/>
              </a:rPr>
              <a:t>X</a:t>
            </a:r>
          </a:p>
        </p:txBody>
      </p:sp>
      <p:sp>
        <p:nvSpPr>
          <p:cNvPr id="128029" name="Text Box 29"/>
          <p:cNvSpPr txBox="1">
            <a:spLocks noChangeArrowheads="1"/>
          </p:cNvSpPr>
          <p:nvPr/>
        </p:nvSpPr>
        <p:spPr bwMode="auto">
          <a:xfrm>
            <a:off x="6530975" y="4294188"/>
            <a:ext cx="287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b="1">
                <a:solidFill>
                  <a:srgbClr val="000000"/>
                </a:solidFill>
                <a:latin typeface="Arial" charset="0"/>
              </a:rPr>
              <a:t>=</a:t>
            </a:r>
          </a:p>
        </p:txBody>
      </p:sp>
      <p:sp>
        <p:nvSpPr>
          <p:cNvPr id="128030" name="Text Box 30"/>
          <p:cNvSpPr txBox="1">
            <a:spLocks noChangeArrowheads="1"/>
          </p:cNvSpPr>
          <p:nvPr/>
        </p:nvSpPr>
        <p:spPr bwMode="auto">
          <a:xfrm>
            <a:off x="2640013" y="1758950"/>
            <a:ext cx="296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t</a:t>
            </a:r>
            <a:r>
              <a:rPr lang="en-US" altLang="en-US" sz="1400" baseline="-25000">
                <a:solidFill>
                  <a:srgbClr val="000000"/>
                </a:solidFill>
                <a:latin typeface="Arial" charset="0"/>
              </a:rPr>
              <a:t>b</a:t>
            </a:r>
            <a:endParaRPr lang="en-US" altLang="en-US" sz="1400">
              <a:solidFill>
                <a:srgbClr val="000000"/>
              </a:solidFill>
              <a:latin typeface="Arial" charset="0"/>
            </a:endParaRPr>
          </a:p>
        </p:txBody>
      </p:sp>
      <p:sp>
        <p:nvSpPr>
          <p:cNvPr id="128031" name="Text Box 31"/>
          <p:cNvSpPr txBox="1">
            <a:spLocks noChangeArrowheads="1"/>
          </p:cNvSpPr>
          <p:nvPr/>
        </p:nvSpPr>
        <p:spPr bwMode="auto">
          <a:xfrm>
            <a:off x="2908300" y="3221038"/>
            <a:ext cx="2905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t</a:t>
            </a:r>
            <a:r>
              <a:rPr lang="en-US" altLang="en-US" sz="1400" baseline="-25000">
                <a:solidFill>
                  <a:srgbClr val="000000"/>
                </a:solidFill>
                <a:latin typeface="Arial" charset="0"/>
              </a:rPr>
              <a:t>c</a:t>
            </a:r>
            <a:endParaRPr lang="en-US" altLang="en-US" sz="1400">
              <a:solidFill>
                <a:srgbClr val="000000"/>
              </a:solidFill>
              <a:latin typeface="Arial" charset="0"/>
            </a:endParaRPr>
          </a:p>
        </p:txBody>
      </p:sp>
      <p:sp>
        <p:nvSpPr>
          <p:cNvPr id="128032" name="Line 32"/>
          <p:cNvSpPr>
            <a:spLocks noChangeShapeType="1"/>
          </p:cNvSpPr>
          <p:nvPr/>
        </p:nvSpPr>
        <p:spPr bwMode="auto">
          <a:xfrm>
            <a:off x="3176588" y="1954213"/>
            <a:ext cx="6715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solidFill>
                <a:srgbClr val="000000"/>
              </a:solidFill>
              <a:latin typeface="Comic Sans MS" charset="0"/>
            </a:endParaRPr>
          </a:p>
        </p:txBody>
      </p:sp>
      <p:sp>
        <p:nvSpPr>
          <p:cNvPr id="128033" name="Line 33"/>
          <p:cNvSpPr>
            <a:spLocks noChangeShapeType="1"/>
          </p:cNvSpPr>
          <p:nvPr/>
        </p:nvSpPr>
        <p:spPr bwMode="auto">
          <a:xfrm>
            <a:off x="1970088" y="1954213"/>
            <a:ext cx="669925"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sz="1800">
              <a:solidFill>
                <a:srgbClr val="000000"/>
              </a:solidFill>
              <a:latin typeface="Comic Sans MS" charset="0"/>
            </a:endParaRPr>
          </a:p>
        </p:txBody>
      </p:sp>
      <p:sp>
        <p:nvSpPr>
          <p:cNvPr id="128034" name="Freeform 34"/>
          <p:cNvSpPr>
            <a:spLocks/>
          </p:cNvSpPr>
          <p:nvPr/>
        </p:nvSpPr>
        <p:spPr bwMode="auto">
          <a:xfrm>
            <a:off x="2238375" y="3611563"/>
            <a:ext cx="3487738" cy="584200"/>
          </a:xfrm>
          <a:custGeom>
            <a:avLst/>
            <a:gdLst>
              <a:gd name="T0" fmla="*/ 0 w 1248"/>
              <a:gd name="T1" fmla="*/ 2147483647 h 288"/>
              <a:gd name="T2" fmla="*/ 0 w 1248"/>
              <a:gd name="T3" fmla="*/ 0 h 288"/>
              <a:gd name="T4" fmla="*/ 2147483647 w 1248"/>
              <a:gd name="T5" fmla="*/ 0 h 288"/>
              <a:gd name="T6" fmla="*/ 2147483647 w 1248"/>
              <a:gd name="T7" fmla="*/ 2147483647 h 288"/>
              <a:gd name="T8" fmla="*/ 2147483647 w 1248"/>
              <a:gd name="T9" fmla="*/ 2147483647 h 288"/>
              <a:gd name="T10" fmla="*/ 2147483647 w 1248"/>
              <a:gd name="T11" fmla="*/ 0 h 288"/>
              <a:gd name="T12" fmla="*/ 2147483647 w 1248"/>
              <a:gd name="T13" fmla="*/ 0 h 288"/>
              <a:gd name="T14" fmla="*/ 2147483647 w 1248"/>
              <a:gd name="T15" fmla="*/ 2147483647 h 288"/>
              <a:gd name="T16" fmla="*/ 2147483647 w 1248"/>
              <a:gd name="T17" fmla="*/ 2147483647 h 288"/>
              <a:gd name="T18" fmla="*/ 2147483647 w 1248"/>
              <a:gd name="T19" fmla="*/ 0 h 288"/>
              <a:gd name="T20" fmla="*/ 2147483647 w 1248"/>
              <a:gd name="T21" fmla="*/ 0 h 288"/>
              <a:gd name="T22" fmla="*/ 2147483647 w 1248"/>
              <a:gd name="T23" fmla="*/ 2147483647 h 288"/>
              <a:gd name="T24" fmla="*/ 2147483647 w 1248"/>
              <a:gd name="T25" fmla="*/ 2147483647 h 288"/>
              <a:gd name="T26" fmla="*/ 2147483647 w 1248"/>
              <a:gd name="T27" fmla="*/ 0 h 288"/>
              <a:gd name="T28" fmla="*/ 2147483647 w 1248"/>
              <a:gd name="T29" fmla="*/ 0 h 288"/>
              <a:gd name="T30" fmla="*/ 2147483647 w 1248"/>
              <a:gd name="T31" fmla="*/ 2147483647 h 288"/>
              <a:gd name="T32" fmla="*/ 2147483647 w 1248"/>
              <a:gd name="T33" fmla="*/ 2147483647 h 288"/>
              <a:gd name="T34" fmla="*/ 2147483647 w 1248"/>
              <a:gd name="T35" fmla="*/ 0 h 288"/>
              <a:gd name="T36" fmla="*/ 2147483647 w 1248"/>
              <a:gd name="T37" fmla="*/ 0 h 288"/>
              <a:gd name="T38" fmla="*/ 2147483647 w 1248"/>
              <a:gd name="T39" fmla="*/ 2147483647 h 288"/>
              <a:gd name="T40" fmla="*/ 2147483647 w 1248"/>
              <a:gd name="T41" fmla="*/ 2147483647 h 288"/>
              <a:gd name="T42" fmla="*/ 2147483647 w 1248"/>
              <a:gd name="T43" fmla="*/ 0 h 288"/>
              <a:gd name="T44" fmla="*/ 2147483647 w 1248"/>
              <a:gd name="T45" fmla="*/ 0 h 288"/>
              <a:gd name="T46" fmla="*/ 2147483647 w 1248"/>
              <a:gd name="T47" fmla="*/ 2147483647 h 2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48"/>
              <a:gd name="T73" fmla="*/ 0 h 288"/>
              <a:gd name="T74" fmla="*/ 1248 w 1248"/>
              <a:gd name="T75" fmla="*/ 288 h 28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48" h="288">
                <a:moveTo>
                  <a:pt x="0" y="288"/>
                </a:moveTo>
                <a:lnTo>
                  <a:pt x="0"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lnTo>
                  <a:pt x="672" y="0"/>
                </a:lnTo>
                <a:lnTo>
                  <a:pt x="864" y="0"/>
                </a:lnTo>
                <a:lnTo>
                  <a:pt x="864" y="288"/>
                </a:lnTo>
                <a:lnTo>
                  <a:pt x="960" y="288"/>
                </a:lnTo>
                <a:lnTo>
                  <a:pt x="960" y="0"/>
                </a:lnTo>
                <a:lnTo>
                  <a:pt x="1056" y="0"/>
                </a:lnTo>
                <a:lnTo>
                  <a:pt x="1056" y="288"/>
                </a:lnTo>
                <a:lnTo>
                  <a:pt x="1152" y="288"/>
                </a:lnTo>
                <a:lnTo>
                  <a:pt x="1152" y="0"/>
                </a:lnTo>
                <a:lnTo>
                  <a:pt x="1248" y="0"/>
                </a:lnTo>
                <a:lnTo>
                  <a:pt x="1248" y="28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a:solidFill>
                <a:srgbClr val="000000"/>
              </a:solidFill>
              <a:latin typeface="Comic Sans MS" charset="0"/>
            </a:endParaRPr>
          </a:p>
        </p:txBody>
      </p:sp>
      <p:sp>
        <p:nvSpPr>
          <p:cNvPr id="128035" name="Freeform 35"/>
          <p:cNvSpPr>
            <a:spLocks/>
          </p:cNvSpPr>
          <p:nvPr/>
        </p:nvSpPr>
        <p:spPr bwMode="auto">
          <a:xfrm>
            <a:off x="2238375" y="4878388"/>
            <a:ext cx="3219450" cy="585787"/>
          </a:xfrm>
          <a:custGeom>
            <a:avLst/>
            <a:gdLst>
              <a:gd name="T0" fmla="*/ 0 w 1152"/>
              <a:gd name="T1" fmla="*/ 2147483647 h 288"/>
              <a:gd name="T2" fmla="*/ 0 w 1152"/>
              <a:gd name="T3" fmla="*/ 0 h 288"/>
              <a:gd name="T4" fmla="*/ 2147483647 w 1152"/>
              <a:gd name="T5" fmla="*/ 0 h 288"/>
              <a:gd name="T6" fmla="*/ 2147483647 w 1152"/>
              <a:gd name="T7" fmla="*/ 2147483647 h 288"/>
              <a:gd name="T8" fmla="*/ 2147483647 w 1152"/>
              <a:gd name="T9" fmla="*/ 2147483647 h 288"/>
              <a:gd name="T10" fmla="*/ 2147483647 w 1152"/>
              <a:gd name="T11" fmla="*/ 0 h 288"/>
              <a:gd name="T12" fmla="*/ 2147483647 w 1152"/>
              <a:gd name="T13" fmla="*/ 0 h 288"/>
              <a:gd name="T14" fmla="*/ 2147483647 w 1152"/>
              <a:gd name="T15" fmla="*/ 2147483647 h 288"/>
              <a:gd name="T16" fmla="*/ 2147483647 w 1152"/>
              <a:gd name="T17" fmla="*/ 2147483647 h 288"/>
              <a:gd name="T18" fmla="*/ 2147483647 w 1152"/>
              <a:gd name="T19" fmla="*/ 0 h 288"/>
              <a:gd name="T20" fmla="*/ 2147483647 w 1152"/>
              <a:gd name="T21" fmla="*/ 0 h 288"/>
              <a:gd name="T22" fmla="*/ 2147483647 w 1152"/>
              <a:gd name="T23" fmla="*/ 2147483647 h 288"/>
              <a:gd name="T24" fmla="*/ 2147483647 w 1152"/>
              <a:gd name="T25" fmla="*/ 2147483647 h 288"/>
              <a:gd name="T26" fmla="*/ 2147483647 w 1152"/>
              <a:gd name="T27" fmla="*/ 0 h 288"/>
              <a:gd name="T28" fmla="*/ 2147483647 w 1152"/>
              <a:gd name="T29" fmla="*/ 0 h 288"/>
              <a:gd name="T30" fmla="*/ 2147483647 w 1152"/>
              <a:gd name="T31" fmla="*/ 2147483647 h 288"/>
              <a:gd name="T32" fmla="*/ 2147483647 w 1152"/>
              <a:gd name="T33" fmla="*/ 2147483647 h 288"/>
              <a:gd name="T34" fmla="*/ 2147483647 w 1152"/>
              <a:gd name="T35" fmla="*/ 0 h 288"/>
              <a:gd name="T36" fmla="*/ 2147483647 w 1152"/>
              <a:gd name="T37" fmla="*/ 0 h 288"/>
              <a:gd name="T38" fmla="*/ 2147483647 w 1152"/>
              <a:gd name="T39" fmla="*/ 2147483647 h 2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52"/>
              <a:gd name="T61" fmla="*/ 0 h 288"/>
              <a:gd name="T62" fmla="*/ 1152 w 1152"/>
              <a:gd name="T63" fmla="*/ 288 h 28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52" h="288">
                <a:moveTo>
                  <a:pt x="0" y="288"/>
                </a:moveTo>
                <a:lnTo>
                  <a:pt x="0" y="0"/>
                </a:lnTo>
                <a:lnTo>
                  <a:pt x="192" y="0"/>
                </a:lnTo>
                <a:lnTo>
                  <a:pt x="192" y="288"/>
                </a:lnTo>
                <a:lnTo>
                  <a:pt x="288" y="288"/>
                </a:lnTo>
                <a:lnTo>
                  <a:pt x="288" y="0"/>
                </a:lnTo>
                <a:lnTo>
                  <a:pt x="384" y="0"/>
                </a:lnTo>
                <a:lnTo>
                  <a:pt x="384" y="288"/>
                </a:lnTo>
                <a:lnTo>
                  <a:pt x="480" y="288"/>
                </a:lnTo>
                <a:lnTo>
                  <a:pt x="480" y="0"/>
                </a:lnTo>
                <a:lnTo>
                  <a:pt x="672" y="0"/>
                </a:lnTo>
                <a:lnTo>
                  <a:pt x="672" y="288"/>
                </a:lnTo>
                <a:lnTo>
                  <a:pt x="864" y="288"/>
                </a:lnTo>
                <a:lnTo>
                  <a:pt x="864" y="0"/>
                </a:lnTo>
                <a:lnTo>
                  <a:pt x="960" y="0"/>
                </a:lnTo>
                <a:lnTo>
                  <a:pt x="960" y="288"/>
                </a:lnTo>
                <a:lnTo>
                  <a:pt x="1056" y="288"/>
                </a:lnTo>
                <a:lnTo>
                  <a:pt x="1056" y="0"/>
                </a:lnTo>
                <a:lnTo>
                  <a:pt x="1152" y="0"/>
                </a:lnTo>
                <a:lnTo>
                  <a:pt x="1152" y="28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a:solidFill>
                <a:srgbClr val="000000"/>
              </a:solidFill>
              <a:latin typeface="Comic Sans MS" charset="0"/>
            </a:endParaRPr>
          </a:p>
        </p:txBody>
      </p:sp>
      <p:sp>
        <p:nvSpPr>
          <p:cNvPr id="128036" name="Text Box 36"/>
          <p:cNvSpPr txBox="1">
            <a:spLocks noChangeArrowheads="1"/>
          </p:cNvSpPr>
          <p:nvPr/>
        </p:nvSpPr>
        <p:spPr bwMode="auto">
          <a:xfrm>
            <a:off x="2774950" y="5951538"/>
            <a:ext cx="14160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600">
                <a:solidFill>
                  <a:srgbClr val="000000"/>
                </a:solidFill>
                <a:latin typeface="Arial" charset="0"/>
              </a:rPr>
              <a:t>t</a:t>
            </a:r>
            <a:r>
              <a:rPr lang="en-US" altLang="en-US" sz="1600" baseline="-25000">
                <a:solidFill>
                  <a:srgbClr val="000000"/>
                </a:solidFill>
                <a:latin typeface="Arial" charset="0"/>
              </a:rPr>
              <a:t>b</a:t>
            </a:r>
            <a:r>
              <a:rPr lang="en-US" altLang="en-US" sz="1600">
                <a:solidFill>
                  <a:srgbClr val="000000"/>
                </a:solidFill>
                <a:latin typeface="Arial" charset="0"/>
              </a:rPr>
              <a:t>: bit period</a:t>
            </a:r>
          </a:p>
          <a:p>
            <a:r>
              <a:rPr lang="en-US" altLang="en-US" sz="1600">
                <a:solidFill>
                  <a:srgbClr val="000000"/>
                </a:solidFill>
                <a:latin typeface="Arial" charset="0"/>
              </a:rPr>
              <a:t>t</a:t>
            </a:r>
            <a:r>
              <a:rPr lang="en-US" altLang="en-US" sz="1600" baseline="-25000">
                <a:solidFill>
                  <a:srgbClr val="000000"/>
                </a:solidFill>
                <a:latin typeface="Arial" charset="0"/>
              </a:rPr>
              <a:t>c</a:t>
            </a:r>
            <a:r>
              <a:rPr lang="en-US" altLang="en-US" sz="1600">
                <a:solidFill>
                  <a:srgbClr val="000000"/>
                </a:solidFill>
                <a:latin typeface="Arial" charset="0"/>
              </a:rPr>
              <a:t>: chip period</a:t>
            </a:r>
          </a:p>
        </p:txBody>
      </p:sp>
      <p:sp>
        <p:nvSpPr>
          <p:cNvPr id="128037" name="Line 37"/>
          <p:cNvSpPr>
            <a:spLocks noChangeShapeType="1"/>
          </p:cNvSpPr>
          <p:nvPr/>
        </p:nvSpPr>
        <p:spPr bwMode="auto">
          <a:xfrm>
            <a:off x="3846513" y="1758950"/>
            <a:ext cx="3175" cy="41290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solidFill>
                <a:srgbClr val="000000"/>
              </a:solidFill>
              <a:latin typeface="Comic Sans MS" charset="0"/>
            </a:endParaRPr>
          </a:p>
        </p:txBody>
      </p:sp>
      <p:sp>
        <p:nvSpPr>
          <p:cNvPr id="128038" name="Line 38"/>
          <p:cNvSpPr>
            <a:spLocks noChangeShapeType="1"/>
          </p:cNvSpPr>
          <p:nvPr/>
        </p:nvSpPr>
        <p:spPr bwMode="auto">
          <a:xfrm>
            <a:off x="2520950" y="3587750"/>
            <a:ext cx="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solidFill>
                <a:srgbClr val="000000"/>
              </a:solidFill>
              <a:latin typeface="Comic Sans MS" charset="0"/>
            </a:endParaRPr>
          </a:p>
        </p:txBody>
      </p:sp>
      <p:sp>
        <p:nvSpPr>
          <p:cNvPr id="128039" name="Line 39"/>
          <p:cNvSpPr>
            <a:spLocks noChangeShapeType="1"/>
          </p:cNvSpPr>
          <p:nvPr/>
        </p:nvSpPr>
        <p:spPr bwMode="auto">
          <a:xfrm>
            <a:off x="4378325" y="3587750"/>
            <a:ext cx="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solidFill>
                <a:srgbClr val="000000"/>
              </a:solidFill>
              <a:latin typeface="Comic Sans MS" charset="0"/>
            </a:endParaRPr>
          </a:p>
        </p:txBody>
      </p:sp>
      <p:sp>
        <p:nvSpPr>
          <p:cNvPr id="128040" name="Line 40"/>
          <p:cNvSpPr>
            <a:spLocks noChangeShapeType="1"/>
          </p:cNvSpPr>
          <p:nvPr/>
        </p:nvSpPr>
        <p:spPr bwMode="auto">
          <a:xfrm>
            <a:off x="2520950" y="4883150"/>
            <a:ext cx="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solidFill>
                <a:srgbClr val="000000"/>
              </a:solidFill>
              <a:latin typeface="Comic Sans MS" charset="0"/>
            </a:endParaRPr>
          </a:p>
        </p:txBody>
      </p:sp>
      <p:sp>
        <p:nvSpPr>
          <p:cNvPr id="128041" name="Line 41"/>
          <p:cNvSpPr>
            <a:spLocks noChangeShapeType="1"/>
          </p:cNvSpPr>
          <p:nvPr/>
        </p:nvSpPr>
        <p:spPr bwMode="auto">
          <a:xfrm>
            <a:off x="3829050" y="4883150"/>
            <a:ext cx="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solidFill>
                <a:srgbClr val="000000"/>
              </a:solidFill>
              <a:latin typeface="Comic Sans MS" charset="0"/>
            </a:endParaRPr>
          </a:p>
        </p:txBody>
      </p:sp>
      <p:sp>
        <p:nvSpPr>
          <p:cNvPr id="128042" name="Text Box 42"/>
          <p:cNvSpPr txBox="1">
            <a:spLocks noChangeArrowheads="1"/>
          </p:cNvSpPr>
          <p:nvPr/>
        </p:nvSpPr>
        <p:spPr bwMode="auto">
          <a:xfrm>
            <a:off x="1933575" y="5568950"/>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43" name="Text Box 43"/>
          <p:cNvSpPr txBox="1">
            <a:spLocks noChangeArrowheads="1"/>
          </p:cNvSpPr>
          <p:nvPr/>
        </p:nvSpPr>
        <p:spPr bwMode="auto">
          <a:xfrm>
            <a:off x="2520950" y="556895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44" name="Text Box 44"/>
          <p:cNvSpPr txBox="1">
            <a:spLocks noChangeArrowheads="1"/>
          </p:cNvSpPr>
          <p:nvPr/>
        </p:nvSpPr>
        <p:spPr bwMode="auto">
          <a:xfrm>
            <a:off x="3054350" y="556895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45" name="Text Box 45"/>
          <p:cNvSpPr txBox="1">
            <a:spLocks noChangeArrowheads="1"/>
          </p:cNvSpPr>
          <p:nvPr/>
        </p:nvSpPr>
        <p:spPr bwMode="auto">
          <a:xfrm>
            <a:off x="3292475" y="5568950"/>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46" name="Text Box 46"/>
          <p:cNvSpPr txBox="1">
            <a:spLocks noChangeArrowheads="1"/>
          </p:cNvSpPr>
          <p:nvPr/>
        </p:nvSpPr>
        <p:spPr bwMode="auto">
          <a:xfrm>
            <a:off x="4097338" y="5568950"/>
            <a:ext cx="3413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47" name="Text Box 47"/>
          <p:cNvSpPr txBox="1">
            <a:spLocks noChangeArrowheads="1"/>
          </p:cNvSpPr>
          <p:nvPr/>
        </p:nvSpPr>
        <p:spPr bwMode="auto">
          <a:xfrm>
            <a:off x="4633913" y="556895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48" name="Text Box 48"/>
          <p:cNvSpPr txBox="1">
            <a:spLocks noChangeArrowheads="1"/>
          </p:cNvSpPr>
          <p:nvPr/>
        </p:nvSpPr>
        <p:spPr bwMode="auto">
          <a:xfrm>
            <a:off x="4902200" y="5568950"/>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49" name="Text Box 49"/>
          <p:cNvSpPr txBox="1">
            <a:spLocks noChangeArrowheads="1"/>
          </p:cNvSpPr>
          <p:nvPr/>
        </p:nvSpPr>
        <p:spPr bwMode="auto">
          <a:xfrm>
            <a:off x="5170488" y="556895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50" name="Text Box 50"/>
          <p:cNvSpPr txBox="1">
            <a:spLocks noChangeArrowheads="1"/>
          </p:cNvSpPr>
          <p:nvPr/>
        </p:nvSpPr>
        <p:spPr bwMode="auto">
          <a:xfrm>
            <a:off x="2238375" y="556895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51" name="Text Box 51"/>
          <p:cNvSpPr txBox="1">
            <a:spLocks noChangeArrowheads="1"/>
          </p:cNvSpPr>
          <p:nvPr/>
        </p:nvSpPr>
        <p:spPr bwMode="auto">
          <a:xfrm>
            <a:off x="2749550" y="5568950"/>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52" name="Text Box 52"/>
          <p:cNvSpPr txBox="1">
            <a:spLocks noChangeArrowheads="1"/>
          </p:cNvSpPr>
          <p:nvPr/>
        </p:nvSpPr>
        <p:spPr bwMode="auto">
          <a:xfrm>
            <a:off x="3829050" y="556895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53" name="Text Box 53"/>
          <p:cNvSpPr txBox="1">
            <a:spLocks noChangeArrowheads="1"/>
          </p:cNvSpPr>
          <p:nvPr/>
        </p:nvSpPr>
        <p:spPr bwMode="auto">
          <a:xfrm>
            <a:off x="4365625" y="5568950"/>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54" name="Text Box 54"/>
          <p:cNvSpPr txBox="1">
            <a:spLocks noChangeArrowheads="1"/>
          </p:cNvSpPr>
          <p:nvPr/>
        </p:nvSpPr>
        <p:spPr bwMode="auto">
          <a:xfrm>
            <a:off x="5438775" y="5568950"/>
            <a:ext cx="34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55" name="Text Box 55"/>
          <p:cNvSpPr txBox="1">
            <a:spLocks noChangeArrowheads="1"/>
          </p:cNvSpPr>
          <p:nvPr/>
        </p:nvSpPr>
        <p:spPr bwMode="auto">
          <a:xfrm>
            <a:off x="3560763" y="556895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latin typeface="Arial" charset="0"/>
              </a:rPr>
              <a:t>1</a:t>
            </a:r>
          </a:p>
        </p:txBody>
      </p:sp>
      <p:sp>
        <p:nvSpPr>
          <p:cNvPr id="128056" name="Line 56"/>
          <p:cNvSpPr>
            <a:spLocks noChangeShapeType="1"/>
          </p:cNvSpPr>
          <p:nvPr/>
        </p:nvSpPr>
        <p:spPr bwMode="auto">
          <a:xfrm>
            <a:off x="1943100" y="5483225"/>
            <a:ext cx="415925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solidFill>
                <a:srgbClr val="000000"/>
              </a:solidFill>
              <a:latin typeface="Comic Sans MS" charset="0"/>
            </a:endParaRPr>
          </a:p>
        </p:txBody>
      </p:sp>
    </p:spTree>
    <p:extLst>
      <p:ext uri="{BB962C8B-B14F-4D97-AF65-F5344CB8AC3E}">
        <p14:creationId xmlns:p14="http://schemas.microsoft.com/office/powerpoint/2010/main" val="3953694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fld id="{12E0348A-38D9-9943-9109-F597216DF0F3}" type="slidenum">
              <a:rPr lang="en-US" altLang="en-US" sz="1400">
                <a:solidFill>
                  <a:srgbClr val="000000"/>
                </a:solidFill>
                <a:latin typeface="Times New Roman" charset="0"/>
              </a:rPr>
              <a:pPr/>
              <a:t>75</a:t>
            </a:fld>
            <a:endParaRPr lang="en-US" altLang="en-US" sz="1400">
              <a:solidFill>
                <a:srgbClr val="000000"/>
              </a:solidFill>
              <a:latin typeface="Times New Roman" charset="0"/>
            </a:endParaRPr>
          </a:p>
        </p:txBody>
      </p:sp>
      <p:sp>
        <p:nvSpPr>
          <p:cNvPr id="130050" name="Rectangle 2"/>
          <p:cNvSpPr>
            <a:spLocks noGrp="1" noChangeArrowheads="1"/>
          </p:cNvSpPr>
          <p:nvPr>
            <p:ph type="title"/>
          </p:nvPr>
        </p:nvSpPr>
        <p:spPr/>
        <p:txBody>
          <a:bodyPr/>
          <a:lstStyle/>
          <a:p>
            <a:r>
              <a:rPr lang="en-US" altLang="en-US" sz="2800">
                <a:ea typeface="ＭＳ Ｐゴシック" charset="-128"/>
              </a:rPr>
              <a:t>CDMA: Decoding</a:t>
            </a:r>
          </a:p>
        </p:txBody>
      </p:sp>
      <p:sp>
        <p:nvSpPr>
          <p:cNvPr id="130051" name="Rectangle 3"/>
          <p:cNvSpPr>
            <a:spLocks noGrp="1" noChangeArrowheads="1"/>
          </p:cNvSpPr>
          <p:nvPr>
            <p:ph type="body" idx="1"/>
          </p:nvPr>
        </p:nvSpPr>
        <p:spPr>
          <a:xfrm>
            <a:off x="511175" y="1336675"/>
            <a:ext cx="8147050" cy="5230813"/>
          </a:xfrm>
        </p:spPr>
        <p:txBody>
          <a:bodyPr/>
          <a:lstStyle/>
          <a:p>
            <a:pPr>
              <a:lnSpc>
                <a:spcPct val="90000"/>
              </a:lnSpc>
              <a:buFont typeface="Wingdings" pitchFamily="2" charset="2"/>
              <a:buChar char="q"/>
            </a:pPr>
            <a:r>
              <a:rPr lang="en-US" altLang="en-US" dirty="0">
                <a:ea typeface="ＭＳ Ｐゴシック" charset="-128"/>
              </a:rPr>
              <a:t>Inner-product (summation of bit-by-bit product) of encoded signal and chipping sequence</a:t>
            </a:r>
          </a:p>
          <a:p>
            <a:pPr lvl="1">
              <a:lnSpc>
                <a:spcPct val="90000"/>
              </a:lnSpc>
              <a:buFont typeface="Courier New" panose="02070309020205020404" pitchFamily="49" charset="0"/>
              <a:buChar char="o"/>
            </a:pPr>
            <a:r>
              <a:rPr lang="en-US" altLang="en-US" dirty="0">
                <a:ea typeface="ＭＳ Ｐゴシック" charset="-128"/>
              </a:rPr>
              <a:t>if inner-product &gt; 0, the data is 1; else -1</a:t>
            </a:r>
          </a:p>
        </p:txBody>
      </p:sp>
    </p:spTree>
    <p:extLst>
      <p:ext uri="{BB962C8B-B14F-4D97-AF65-F5344CB8AC3E}">
        <p14:creationId xmlns:p14="http://schemas.microsoft.com/office/powerpoint/2010/main" val="14769115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fld id="{9935910A-9F82-C848-B9D8-9B00ACFCC7CF}" type="slidenum">
              <a:rPr lang="en-US" altLang="en-US" sz="1400">
                <a:solidFill>
                  <a:srgbClr val="000000"/>
                </a:solidFill>
                <a:latin typeface="Times New Roman" charset="0"/>
              </a:rPr>
              <a:pPr/>
              <a:t>76</a:t>
            </a:fld>
            <a:endParaRPr lang="en-US" altLang="en-US" sz="1400">
              <a:solidFill>
                <a:srgbClr val="000000"/>
              </a:solidFill>
              <a:latin typeface="Times New Roman" charset="0"/>
            </a:endParaRPr>
          </a:p>
        </p:txBody>
      </p:sp>
      <p:sp>
        <p:nvSpPr>
          <p:cNvPr id="132098" name="Rectangle 2"/>
          <p:cNvSpPr>
            <a:spLocks noGrp="1" noChangeArrowheads="1"/>
          </p:cNvSpPr>
          <p:nvPr>
            <p:ph type="title"/>
          </p:nvPr>
        </p:nvSpPr>
        <p:spPr/>
        <p:txBody>
          <a:bodyPr/>
          <a:lstStyle/>
          <a:p>
            <a:r>
              <a:rPr lang="en-US" altLang="en-US">
                <a:ea typeface="ＭＳ Ｐゴシック" charset="-128"/>
              </a:rPr>
              <a:t>CDMA Encode/Decode</a:t>
            </a:r>
          </a:p>
        </p:txBody>
      </p:sp>
      <p:sp>
        <p:nvSpPr>
          <p:cNvPr id="132099" name="Text Box 3"/>
          <p:cNvSpPr txBox="1">
            <a:spLocks noChangeArrowheads="1"/>
          </p:cNvSpPr>
          <p:nvPr/>
        </p:nvSpPr>
        <p:spPr bwMode="auto">
          <a:xfrm>
            <a:off x="174625" y="2065338"/>
            <a:ext cx="2238375" cy="650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800">
                <a:solidFill>
                  <a:srgbClr val="000000"/>
                </a:solidFill>
              </a:rPr>
              <a:t>Code of user m c</a:t>
            </a:r>
            <a:r>
              <a:rPr lang="en-US" altLang="en-US" sz="1800" baseline="-25000">
                <a:solidFill>
                  <a:srgbClr val="000000"/>
                </a:solidFill>
              </a:rPr>
              <a:t>m</a:t>
            </a:r>
            <a:r>
              <a:rPr lang="en-US" altLang="en-US" sz="1800">
                <a:solidFill>
                  <a:srgbClr val="000000"/>
                </a:solidFill>
              </a:rPr>
              <a:t>: </a:t>
            </a:r>
            <a:br>
              <a:rPr lang="en-US" altLang="en-US" sz="1800">
                <a:solidFill>
                  <a:srgbClr val="000000"/>
                </a:solidFill>
              </a:rPr>
            </a:br>
            <a:r>
              <a:rPr lang="en-US" altLang="en-US" sz="1800">
                <a:solidFill>
                  <a:srgbClr val="000000"/>
                </a:solidFill>
              </a:rPr>
              <a:t>  1  1  1 -1 1 -1 -1 -1</a:t>
            </a:r>
          </a:p>
        </p:txBody>
      </p:sp>
      <p:pic>
        <p:nvPicPr>
          <p:cNvPr id="132100" name="Picture 4"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1514475"/>
            <a:ext cx="5600700"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1" name="Text Box 5"/>
          <p:cNvSpPr txBox="1">
            <a:spLocks noChangeArrowheads="1"/>
          </p:cNvSpPr>
          <p:nvPr/>
        </p:nvSpPr>
        <p:spPr bwMode="auto">
          <a:xfrm>
            <a:off x="198438" y="3829050"/>
            <a:ext cx="2405062"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pPr>
              <a:buFontTx/>
              <a:buChar char="-"/>
            </a:pPr>
            <a:r>
              <a:rPr lang="en-US" altLang="en-US" sz="1800">
                <a:solidFill>
                  <a:srgbClr val="000000"/>
                </a:solidFill>
              </a:rPr>
              <a:t> The number of bits</a:t>
            </a:r>
            <a:br>
              <a:rPr lang="en-US" altLang="en-US" sz="1800">
                <a:solidFill>
                  <a:srgbClr val="000000"/>
                </a:solidFill>
              </a:rPr>
            </a:br>
            <a:r>
              <a:rPr lang="en-US" altLang="en-US" sz="1800">
                <a:solidFill>
                  <a:srgbClr val="000000"/>
                </a:solidFill>
              </a:rPr>
              <a:t>of each chipping </a:t>
            </a:r>
            <a:br>
              <a:rPr lang="en-US" altLang="en-US" sz="1800">
                <a:solidFill>
                  <a:srgbClr val="000000"/>
                </a:solidFill>
              </a:rPr>
            </a:br>
            <a:r>
              <a:rPr lang="en-US" altLang="en-US" sz="1800">
                <a:solidFill>
                  <a:srgbClr val="000000"/>
                </a:solidFill>
              </a:rPr>
              <a:t>sequence is M</a:t>
            </a:r>
          </a:p>
        </p:txBody>
      </p:sp>
      <p:sp>
        <p:nvSpPr>
          <p:cNvPr id="132102" name="Text Box 8"/>
          <p:cNvSpPr txBox="1">
            <a:spLocks noChangeArrowheads="1"/>
          </p:cNvSpPr>
          <p:nvPr/>
        </p:nvSpPr>
        <p:spPr bwMode="auto">
          <a:xfrm>
            <a:off x="4972050" y="1647825"/>
            <a:ext cx="93345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400">
                <a:solidFill>
                  <a:srgbClr val="000000"/>
                </a:solidFill>
              </a:rPr>
              <a:t>  Encode </a:t>
            </a:r>
          </a:p>
        </p:txBody>
      </p:sp>
      <p:sp>
        <p:nvSpPr>
          <p:cNvPr id="132103" name="Text Box 11"/>
          <p:cNvSpPr txBox="1">
            <a:spLocks noChangeArrowheads="1"/>
          </p:cNvSpPr>
          <p:nvPr/>
        </p:nvSpPr>
        <p:spPr bwMode="auto">
          <a:xfrm>
            <a:off x="4948238" y="3606800"/>
            <a:ext cx="1417637" cy="730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endParaRPr lang="en-US" altLang="en-US" sz="1400">
              <a:solidFill>
                <a:srgbClr val="000000"/>
              </a:solidFill>
            </a:endParaRPr>
          </a:p>
          <a:p>
            <a:endParaRPr lang="en-US" altLang="en-US" sz="1400">
              <a:solidFill>
                <a:srgbClr val="000000"/>
              </a:solidFill>
            </a:endParaRPr>
          </a:p>
          <a:p>
            <a:r>
              <a:rPr lang="en-US" altLang="en-US" sz="1400">
                <a:solidFill>
                  <a:srgbClr val="000000"/>
                </a:solidFill>
              </a:rPr>
              <a:t>      Decode    </a:t>
            </a:r>
          </a:p>
        </p:txBody>
      </p:sp>
    </p:spTree>
    <p:extLst>
      <p:ext uri="{BB962C8B-B14F-4D97-AF65-F5344CB8AC3E}">
        <p14:creationId xmlns:p14="http://schemas.microsoft.com/office/powerpoint/2010/main" val="19593776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fld id="{883DA266-A9BB-E147-A515-22441A84BA48}" type="slidenum">
              <a:rPr lang="en-US" altLang="en-US" sz="1400">
                <a:solidFill>
                  <a:srgbClr val="000000"/>
                </a:solidFill>
                <a:latin typeface="Times New Roman" charset="0"/>
              </a:rPr>
              <a:pPr/>
              <a:t>77</a:t>
            </a:fld>
            <a:endParaRPr lang="en-US" altLang="en-US" sz="1400">
              <a:solidFill>
                <a:srgbClr val="000000"/>
              </a:solidFill>
              <a:latin typeface="Times New Roman" charset="0"/>
            </a:endParaRPr>
          </a:p>
        </p:txBody>
      </p:sp>
      <p:sp>
        <p:nvSpPr>
          <p:cNvPr id="134146" name="Rectangle 2"/>
          <p:cNvSpPr>
            <a:spLocks noGrp="1" noChangeArrowheads="1"/>
          </p:cNvSpPr>
          <p:nvPr>
            <p:ph type="title"/>
          </p:nvPr>
        </p:nvSpPr>
        <p:spPr/>
        <p:txBody>
          <a:bodyPr/>
          <a:lstStyle/>
          <a:p>
            <a:r>
              <a:rPr lang="en-US" altLang="en-US" sz="2800">
                <a:ea typeface="ＭＳ Ｐゴシック" charset="-128"/>
              </a:rPr>
              <a:t>CDMA: Deal with Multiple-User Interference</a:t>
            </a:r>
          </a:p>
        </p:txBody>
      </p:sp>
      <p:sp>
        <p:nvSpPr>
          <p:cNvPr id="134147" name="Rectangle 3"/>
          <p:cNvSpPr>
            <a:spLocks noGrp="1" noChangeArrowheads="1"/>
          </p:cNvSpPr>
          <p:nvPr>
            <p:ph type="body" idx="1"/>
          </p:nvPr>
        </p:nvSpPr>
        <p:spPr>
          <a:xfrm>
            <a:off x="511175" y="1336675"/>
            <a:ext cx="8147050" cy="5230813"/>
          </a:xfrm>
        </p:spPr>
        <p:txBody>
          <a:bodyPr/>
          <a:lstStyle/>
          <a:p>
            <a:pPr>
              <a:buFont typeface="Wingdings" pitchFamily="2" charset="2"/>
              <a:buChar char="q"/>
            </a:pPr>
            <a:r>
              <a:rPr lang="en-US" altLang="en-US" dirty="0">
                <a:ea typeface="ＭＳ Ｐゴシック" charset="-128"/>
              </a:rPr>
              <a:t>Two codes </a:t>
            </a:r>
            <a:r>
              <a:rPr lang="en-US" altLang="en-US" sz="1800" dirty="0">
                <a:ea typeface="ＭＳ Ｐゴシック" charset="-128"/>
              </a:rPr>
              <a:t>C</a:t>
            </a:r>
            <a:r>
              <a:rPr lang="en-US" altLang="en-US" sz="1800" baseline="-25000" dirty="0">
                <a:ea typeface="ＭＳ Ｐゴシック" charset="-128"/>
              </a:rPr>
              <a:t>i</a:t>
            </a:r>
            <a:r>
              <a:rPr lang="en-US" altLang="en-US" dirty="0">
                <a:ea typeface="ＭＳ Ｐゴシック" charset="-128"/>
              </a:rPr>
              <a:t> and </a:t>
            </a:r>
            <a:r>
              <a:rPr lang="en-US" altLang="en-US" sz="1800" dirty="0" err="1">
                <a:ea typeface="ＭＳ Ｐゴシック" charset="-128"/>
              </a:rPr>
              <a:t>C</a:t>
            </a:r>
            <a:r>
              <a:rPr lang="en-US" altLang="en-US" sz="1800" baseline="-25000" dirty="0" err="1">
                <a:ea typeface="ＭＳ Ｐゴシック" charset="-128"/>
              </a:rPr>
              <a:t>j</a:t>
            </a:r>
            <a:r>
              <a:rPr lang="en-US" altLang="en-US" dirty="0">
                <a:ea typeface="ＭＳ Ｐゴシック" charset="-128"/>
              </a:rPr>
              <a:t> are </a:t>
            </a:r>
            <a:r>
              <a:rPr lang="en-US" altLang="en-US" dirty="0">
                <a:solidFill>
                  <a:srgbClr val="FF0000"/>
                </a:solidFill>
                <a:ea typeface="ＭＳ Ｐゴシック" charset="-128"/>
              </a:rPr>
              <a:t>orthogonal</a:t>
            </a:r>
            <a:r>
              <a:rPr lang="en-US" altLang="en-US" dirty="0">
                <a:ea typeface="ＭＳ Ｐゴシック" charset="-128"/>
              </a:rPr>
              <a:t>, if</a:t>
            </a:r>
          </a:p>
          <a:p>
            <a:pPr lvl="1">
              <a:buFont typeface="Courier New" panose="02070309020205020404" pitchFamily="49" charset="0"/>
              <a:buChar char="o"/>
            </a:pPr>
            <a:r>
              <a:rPr lang="en-US" altLang="en-US" dirty="0">
                <a:ea typeface="ＭＳ Ｐゴシック" charset="-128"/>
              </a:rPr>
              <a:t>          , where we use </a:t>
            </a:r>
            <a:r>
              <a:rPr lang="ja-JP" altLang="en-US">
                <a:ea typeface="ＭＳ Ｐゴシック" charset="-128"/>
              </a:rPr>
              <a:t>“</a:t>
            </a:r>
            <a:r>
              <a:rPr lang="en-US" altLang="ja-JP" dirty="0">
                <a:ea typeface="ＭＳ Ｐゴシック" charset="-128"/>
              </a:rPr>
              <a:t>.</a:t>
            </a:r>
            <a:r>
              <a:rPr lang="ja-JP" altLang="en-US">
                <a:ea typeface="ＭＳ Ｐゴシック" charset="-128"/>
              </a:rPr>
              <a:t>”</a:t>
            </a:r>
            <a:r>
              <a:rPr lang="en-US" altLang="ja-JP" dirty="0">
                <a:ea typeface="ＭＳ Ｐゴシック" charset="-128"/>
              </a:rPr>
              <a:t> to denote inner product, e.g.</a:t>
            </a:r>
          </a:p>
          <a:p>
            <a:pPr>
              <a:buFont typeface="Wingdings" pitchFamily="2" charset="2"/>
              <a:buChar char="q"/>
            </a:pPr>
            <a:endParaRPr lang="en-US" altLang="en-US" dirty="0">
              <a:ea typeface="ＭＳ Ｐゴシック" charset="-128"/>
            </a:endParaRPr>
          </a:p>
          <a:p>
            <a:pPr>
              <a:buFont typeface="Wingdings" pitchFamily="2" charset="2"/>
              <a:buChar char="q"/>
            </a:pPr>
            <a:endParaRPr lang="en-US" altLang="en-US" dirty="0">
              <a:ea typeface="ＭＳ Ｐゴシック" charset="-128"/>
            </a:endParaRPr>
          </a:p>
          <a:p>
            <a:pPr>
              <a:buFont typeface="Wingdings" pitchFamily="2" charset="2"/>
              <a:buChar char="q"/>
            </a:pPr>
            <a:endParaRPr lang="en-US" altLang="en-US" dirty="0">
              <a:ea typeface="ＭＳ Ｐゴシック" charset="-128"/>
            </a:endParaRPr>
          </a:p>
          <a:p>
            <a:pPr>
              <a:buFont typeface="Wingdings" pitchFamily="2" charset="2"/>
              <a:buChar char="q"/>
            </a:pPr>
            <a:r>
              <a:rPr lang="en-US" altLang="en-US" dirty="0">
                <a:ea typeface="ＭＳ Ｐゴシック" charset="-128"/>
              </a:rPr>
              <a:t>If codes are orthogonal, multiple users can </a:t>
            </a:r>
            <a:r>
              <a:rPr lang="ja-JP" altLang="en-US">
                <a:ea typeface="ＭＳ Ｐゴシック" charset="-128"/>
              </a:rPr>
              <a:t>“</a:t>
            </a:r>
            <a:r>
              <a:rPr lang="en-US" altLang="ja-JP" dirty="0">
                <a:ea typeface="ＭＳ Ｐゴシック" charset="-128"/>
              </a:rPr>
              <a:t>coexist</a:t>
            </a:r>
            <a:r>
              <a:rPr lang="ja-JP" altLang="en-US">
                <a:ea typeface="ＭＳ Ｐゴシック" charset="-128"/>
              </a:rPr>
              <a:t>”</a:t>
            </a:r>
            <a:r>
              <a:rPr lang="en-US" altLang="ja-JP" dirty="0">
                <a:ea typeface="ＭＳ Ｐゴシック" charset="-128"/>
              </a:rPr>
              <a:t> and transmit simultaneously with minimal interference:</a:t>
            </a:r>
            <a:endParaRPr lang="en-US" altLang="en-US" dirty="0">
              <a:ea typeface="ＭＳ Ｐゴシック" charset="-128"/>
            </a:endParaRPr>
          </a:p>
        </p:txBody>
      </p:sp>
      <p:graphicFrame>
        <p:nvGraphicFramePr>
          <p:cNvPr id="134148" name="Object 2"/>
          <p:cNvGraphicFramePr>
            <a:graphicFrameLocks noChangeAspect="1"/>
          </p:cNvGraphicFramePr>
          <p:nvPr/>
        </p:nvGraphicFramePr>
        <p:xfrm>
          <a:off x="3003550" y="5784850"/>
          <a:ext cx="2058988" cy="565150"/>
        </p:xfrm>
        <a:graphic>
          <a:graphicData uri="http://schemas.openxmlformats.org/presentationml/2006/ole">
            <mc:AlternateContent xmlns:mc="http://schemas.openxmlformats.org/markup-compatibility/2006">
              <mc:Choice xmlns:v="urn:schemas-microsoft-com:vml" Requires="v">
                <p:oleObj spid="_x0000_s717320" name="Equation" r:id="rId4" imgW="1294838" imgH="355446" progId="Equation.3">
                  <p:embed/>
                </p:oleObj>
              </mc:Choice>
              <mc:Fallback>
                <p:oleObj name="Equation" r:id="rId4" imgW="1294838" imgH="3554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3550" y="5784850"/>
                        <a:ext cx="2058988"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34149" name="Object 3"/>
          <p:cNvGraphicFramePr>
            <a:graphicFrameLocks noChangeAspect="1"/>
          </p:cNvGraphicFramePr>
          <p:nvPr/>
        </p:nvGraphicFramePr>
        <p:xfrm>
          <a:off x="4498975" y="2035175"/>
          <a:ext cx="155575" cy="155575"/>
        </p:xfrm>
        <a:graphic>
          <a:graphicData uri="http://schemas.openxmlformats.org/presentationml/2006/ole">
            <mc:AlternateContent xmlns:mc="http://schemas.openxmlformats.org/markup-compatibility/2006">
              <mc:Choice xmlns:v="urn:schemas-microsoft-com:vml" Requires="v">
                <p:oleObj spid="_x0000_s717321" name="Equation" r:id="rId6" imgW="114102" imgH="114102" progId="Equation.3">
                  <p:embed/>
                </p:oleObj>
              </mc:Choice>
              <mc:Fallback>
                <p:oleObj name="Equation" r:id="rId6" imgW="114102" imgH="11410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8975" y="2035175"/>
                        <a:ext cx="155575" cy="155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34150" name="Object 4"/>
          <p:cNvGraphicFramePr>
            <a:graphicFrameLocks noChangeAspect="1"/>
          </p:cNvGraphicFramePr>
          <p:nvPr/>
        </p:nvGraphicFramePr>
        <p:xfrm>
          <a:off x="1325563" y="1874838"/>
          <a:ext cx="989012" cy="382587"/>
        </p:xfrm>
        <a:graphic>
          <a:graphicData uri="http://schemas.openxmlformats.org/presentationml/2006/ole">
            <mc:AlternateContent xmlns:mc="http://schemas.openxmlformats.org/markup-compatibility/2006">
              <mc:Choice xmlns:v="urn:schemas-microsoft-com:vml" Requires="v">
                <p:oleObj spid="_x0000_s717322" name="Equation" r:id="rId8" imgW="622030" imgH="241195" progId="Equation.3">
                  <p:embed/>
                </p:oleObj>
              </mc:Choice>
              <mc:Fallback>
                <p:oleObj name="Equation" r:id="rId8" imgW="622030" imgH="241195"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5563" y="1874838"/>
                        <a:ext cx="989012"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51" name="Text Box 7"/>
          <p:cNvSpPr txBox="1">
            <a:spLocks noChangeArrowheads="1"/>
          </p:cNvSpPr>
          <p:nvPr/>
        </p:nvSpPr>
        <p:spPr bwMode="auto">
          <a:xfrm>
            <a:off x="2143125" y="2849563"/>
            <a:ext cx="5260975" cy="1200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800">
                <a:solidFill>
                  <a:srgbClr val="000000"/>
                </a:solidFill>
              </a:rPr>
              <a:t>       C</a:t>
            </a:r>
            <a:r>
              <a:rPr lang="en-US" altLang="en-US" sz="1800" baseline="-25000">
                <a:solidFill>
                  <a:srgbClr val="000000"/>
                </a:solidFill>
              </a:rPr>
              <a:t>1</a:t>
            </a:r>
            <a:r>
              <a:rPr lang="en-US" altLang="en-US" sz="1800">
                <a:solidFill>
                  <a:srgbClr val="000000"/>
                </a:solidFill>
              </a:rPr>
              <a:t>:      1       1    1     -1    1    -1     -1     -1</a:t>
            </a:r>
          </a:p>
          <a:p>
            <a:r>
              <a:rPr lang="en-US" altLang="en-US" sz="1800">
                <a:solidFill>
                  <a:srgbClr val="000000"/>
                </a:solidFill>
              </a:rPr>
              <a:t>       C</a:t>
            </a:r>
            <a:r>
              <a:rPr lang="en-US" altLang="en-US" sz="1800" baseline="-25000">
                <a:solidFill>
                  <a:srgbClr val="000000"/>
                </a:solidFill>
              </a:rPr>
              <a:t>2</a:t>
            </a:r>
            <a:r>
              <a:rPr lang="en-US" altLang="en-US" sz="1800">
                <a:solidFill>
                  <a:srgbClr val="000000"/>
                </a:solidFill>
              </a:rPr>
              <a:t>:      1     -1    1      1     1    -1      1      1</a:t>
            </a:r>
          </a:p>
          <a:p>
            <a:r>
              <a:rPr lang="en-US" altLang="en-US" sz="1800">
                <a:solidFill>
                  <a:srgbClr val="000000"/>
                </a:solidFill>
              </a:rPr>
              <a:t>-----------------------------------------</a:t>
            </a:r>
          </a:p>
          <a:p>
            <a:r>
              <a:rPr lang="en-US" altLang="en-US" sz="1800">
                <a:solidFill>
                  <a:srgbClr val="000000"/>
                </a:solidFill>
              </a:rPr>
              <a:t>C</a:t>
            </a:r>
            <a:r>
              <a:rPr lang="en-US" altLang="en-US" sz="1800" baseline="-25000">
                <a:solidFill>
                  <a:srgbClr val="000000"/>
                </a:solidFill>
              </a:rPr>
              <a:t>1</a:t>
            </a:r>
            <a:r>
              <a:rPr lang="en-US" altLang="en-US" sz="1800">
                <a:solidFill>
                  <a:srgbClr val="000000"/>
                </a:solidFill>
              </a:rPr>
              <a:t> . C</a:t>
            </a:r>
            <a:r>
              <a:rPr lang="en-US" altLang="en-US" sz="1800" baseline="-25000">
                <a:solidFill>
                  <a:srgbClr val="000000"/>
                </a:solidFill>
              </a:rPr>
              <a:t>2</a:t>
            </a:r>
            <a:r>
              <a:rPr lang="en-US" altLang="en-US" sz="1800">
                <a:solidFill>
                  <a:srgbClr val="000000"/>
                </a:solidFill>
              </a:rPr>
              <a:t> =      1 +(-1) + 1 + (-1)  +1 +  1+ (-1)+(-1)=0 </a:t>
            </a:r>
          </a:p>
        </p:txBody>
      </p:sp>
      <p:graphicFrame>
        <p:nvGraphicFramePr>
          <p:cNvPr id="134152" name="Object 5"/>
          <p:cNvGraphicFramePr>
            <a:graphicFrameLocks noChangeAspect="1"/>
          </p:cNvGraphicFramePr>
          <p:nvPr/>
        </p:nvGraphicFramePr>
        <p:xfrm>
          <a:off x="2446338" y="3833813"/>
          <a:ext cx="155575" cy="155575"/>
        </p:xfrm>
        <a:graphic>
          <a:graphicData uri="http://schemas.openxmlformats.org/presentationml/2006/ole">
            <mc:AlternateContent xmlns:mc="http://schemas.openxmlformats.org/markup-compatibility/2006">
              <mc:Choice xmlns:v="urn:schemas-microsoft-com:vml" Requires="v">
                <p:oleObj spid="_x0000_s717323" name="Equation" r:id="rId10" imgW="114102" imgH="114102" progId="Equation.3">
                  <p:embed/>
                </p:oleObj>
              </mc:Choice>
              <mc:Fallback>
                <p:oleObj name="Equation" r:id="rId10" imgW="114102" imgH="11410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6338" y="3833813"/>
                        <a:ext cx="155575" cy="155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53" name="Text Box 9"/>
          <p:cNvSpPr txBox="1">
            <a:spLocks noChangeArrowheads="1"/>
          </p:cNvSpPr>
          <p:nvPr/>
        </p:nvSpPr>
        <p:spPr bwMode="auto">
          <a:xfrm>
            <a:off x="74613" y="6464300"/>
            <a:ext cx="3816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600">
                <a:solidFill>
                  <a:srgbClr val="000000"/>
                </a:solidFill>
              </a:rPr>
              <a:t>Analogy: Speak in different languages!</a:t>
            </a:r>
          </a:p>
        </p:txBody>
      </p:sp>
    </p:spTree>
    <p:extLst>
      <p:ext uri="{BB962C8B-B14F-4D97-AF65-F5344CB8AC3E}">
        <p14:creationId xmlns:p14="http://schemas.microsoft.com/office/powerpoint/2010/main" val="20476585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fld id="{759D0F36-1EDC-F343-84DE-B6C05F9B6663}" type="slidenum">
              <a:rPr lang="en-US" altLang="en-US" sz="1400">
                <a:solidFill>
                  <a:srgbClr val="000000"/>
                </a:solidFill>
                <a:latin typeface="Times New Roman" charset="0"/>
              </a:rPr>
              <a:pPr/>
              <a:t>78</a:t>
            </a:fld>
            <a:endParaRPr lang="en-US" altLang="en-US" sz="1400">
              <a:solidFill>
                <a:srgbClr val="000000"/>
              </a:solidFill>
              <a:latin typeface="Times New Roman" charset="0"/>
            </a:endParaRPr>
          </a:p>
        </p:txBody>
      </p:sp>
      <p:sp>
        <p:nvSpPr>
          <p:cNvPr id="136194" name="Rectangle 2"/>
          <p:cNvSpPr>
            <a:spLocks noGrp="1" noChangeArrowheads="1"/>
          </p:cNvSpPr>
          <p:nvPr>
            <p:ph type="title"/>
          </p:nvPr>
        </p:nvSpPr>
        <p:spPr/>
        <p:txBody>
          <a:bodyPr/>
          <a:lstStyle/>
          <a:p>
            <a:r>
              <a:rPr lang="en-US" altLang="en-US" sz="3600">
                <a:ea typeface="ＭＳ Ｐゴシック" charset="-128"/>
              </a:rPr>
              <a:t>CDMA: Two-Sender Interference</a:t>
            </a:r>
            <a:endParaRPr lang="en-US" altLang="en-US">
              <a:ea typeface="ＭＳ Ｐゴシック" charset="-128"/>
            </a:endParaRPr>
          </a:p>
        </p:txBody>
      </p:sp>
      <p:sp>
        <p:nvSpPr>
          <p:cNvPr id="136195" name="Text Box 3"/>
          <p:cNvSpPr txBox="1">
            <a:spLocks noChangeArrowheads="1"/>
          </p:cNvSpPr>
          <p:nvPr/>
        </p:nvSpPr>
        <p:spPr bwMode="auto">
          <a:xfrm>
            <a:off x="174625" y="2065338"/>
            <a:ext cx="2909888" cy="650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r>
              <a:rPr lang="en-US" altLang="en-US" sz="1800">
                <a:solidFill>
                  <a:srgbClr val="000000"/>
                </a:solidFill>
              </a:rPr>
              <a:t>Code 1:  1  1  1 -1 1 -1 -1 -1</a:t>
            </a:r>
          </a:p>
          <a:p>
            <a:r>
              <a:rPr lang="en-US" altLang="en-US" sz="1800">
                <a:solidFill>
                  <a:srgbClr val="000000"/>
                </a:solidFill>
              </a:rPr>
              <a:t>Code 2: 1 -1  1  1  1 -1  1  1</a:t>
            </a:r>
          </a:p>
        </p:txBody>
      </p:sp>
      <p:pic>
        <p:nvPicPr>
          <p:cNvPr id="136196" name="Picture 4"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312863"/>
            <a:ext cx="5026025" cy="532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8577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5"/>
          <p:cNvSpPr>
            <a:spLocks noGrp="1"/>
          </p:cNvSpPr>
          <p:nvPr>
            <p:ph type="sldNum" sz="quarter" idx="4294967295"/>
          </p:nvPr>
        </p:nvSpPr>
        <p:spPr>
          <a:xfrm>
            <a:off x="7013359" y="6401645"/>
            <a:ext cx="2130641" cy="45635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fld id="{31777637-8889-944A-8336-8F65CBB54355}" type="slidenum">
              <a:rPr lang="en-US" altLang="en-US" sz="1198">
                <a:solidFill>
                  <a:srgbClr val="000000"/>
                </a:solidFill>
                <a:latin typeface="Tahoma" charset="0"/>
              </a:rPr>
              <a:pPr/>
              <a:t>79</a:t>
            </a:fld>
            <a:endParaRPr lang="en-US" altLang="en-US" sz="1198">
              <a:solidFill>
                <a:srgbClr val="000000"/>
              </a:solidFill>
              <a:latin typeface="Tahoma" charset="0"/>
            </a:endParaRPr>
          </a:p>
        </p:txBody>
      </p:sp>
      <p:sp>
        <p:nvSpPr>
          <p:cNvPr id="134146" name="Rectangle 2"/>
          <p:cNvSpPr>
            <a:spLocks noGrp="1" noChangeArrowheads="1"/>
          </p:cNvSpPr>
          <p:nvPr>
            <p:ph type="title"/>
          </p:nvPr>
        </p:nvSpPr>
        <p:spPr/>
        <p:txBody>
          <a:bodyPr/>
          <a:lstStyle/>
          <a:p>
            <a:r>
              <a:rPr lang="en-US" altLang="en-US">
                <a:ea typeface="ＭＳ Ｐゴシック" charset="-128"/>
              </a:rPr>
              <a:t>Generating Orthogonal Codes</a:t>
            </a:r>
          </a:p>
        </p:txBody>
      </p:sp>
      <p:sp>
        <p:nvSpPr>
          <p:cNvPr id="134147" name="Rectangle 3"/>
          <p:cNvSpPr>
            <a:spLocks noGrp="1" noChangeArrowheads="1"/>
          </p:cNvSpPr>
          <p:nvPr>
            <p:ph type="body" idx="1"/>
          </p:nvPr>
        </p:nvSpPr>
        <p:spPr>
          <a:xfrm>
            <a:off x="534527" y="1600412"/>
            <a:ext cx="8068608" cy="4870955"/>
          </a:xfrm>
        </p:spPr>
        <p:txBody>
          <a:bodyPr/>
          <a:lstStyle/>
          <a:p>
            <a:pPr>
              <a:buFont typeface="Wingdings" pitchFamily="2" charset="2"/>
              <a:buChar char="q"/>
            </a:pPr>
            <a:r>
              <a:rPr lang="en-US" altLang="en-US" dirty="0">
                <a:ea typeface="ＭＳ Ｐゴシック" charset="-128"/>
              </a:rPr>
              <a:t>The most commonly used orthogonal codes in current CDMA implementation are the Walsh Codes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graphicFrame>
        <p:nvGraphicFramePr>
          <p:cNvPr id="134148" name="Object 2"/>
          <p:cNvGraphicFramePr>
            <a:graphicFrameLocks noChangeAspect="1"/>
          </p:cNvGraphicFramePr>
          <p:nvPr/>
        </p:nvGraphicFramePr>
        <p:xfrm>
          <a:off x="2822639" y="3048705"/>
          <a:ext cx="2814189" cy="1898310"/>
        </p:xfrm>
        <a:graphic>
          <a:graphicData uri="http://schemas.openxmlformats.org/presentationml/2006/ole">
            <mc:AlternateContent xmlns:mc="http://schemas.openxmlformats.org/markup-compatibility/2006">
              <mc:Choice xmlns:v="urn:schemas-microsoft-com:vml" Requires="v">
                <p:oleObj spid="_x0000_s717957" name="Equation" r:id="rId4" imgW="1054100" imgH="711200" progId="Equation.3">
                  <p:embed/>
                </p:oleObj>
              </mc:Choice>
              <mc:Fallback>
                <p:oleObj name="Equation" r:id="rId4" imgW="1054100" imgH="71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2639" y="3048705"/>
                        <a:ext cx="2814189" cy="1898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795245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0A2CF602-BBBB-D041-B0F1-3B250A286C7F}" type="slidenum">
              <a:rPr lang="en-US" altLang="en-US" sz="1400">
                <a:solidFill>
                  <a:srgbClr val="000000"/>
                </a:solidFill>
                <a:latin typeface="Times New Roman" charset="0"/>
              </a:rPr>
              <a:pPr>
                <a:spcBef>
                  <a:spcPct val="0"/>
                </a:spcBef>
                <a:buClrTx/>
                <a:buSzTx/>
                <a:buFontTx/>
                <a:buNone/>
              </a:pPr>
              <a:t>8</a:t>
            </a:fld>
            <a:endParaRPr lang="en-US" altLang="en-US" sz="1400">
              <a:solidFill>
                <a:srgbClr val="000000"/>
              </a:solidFill>
              <a:latin typeface="Times New Roman" charset="0"/>
            </a:endParaRPr>
          </a:p>
        </p:txBody>
      </p:sp>
      <p:sp>
        <p:nvSpPr>
          <p:cNvPr id="199682" name="Rectangle 2"/>
          <p:cNvSpPr>
            <a:spLocks noGrp="1" noChangeArrowheads="1"/>
          </p:cNvSpPr>
          <p:nvPr>
            <p:ph type="title"/>
          </p:nvPr>
        </p:nvSpPr>
        <p:spPr/>
        <p:txBody>
          <a:bodyPr/>
          <a:lstStyle/>
          <a:p>
            <a:r>
              <a:rPr lang="en-US" altLang="en-US">
                <a:ea typeface="ＭＳ Ｐゴシック" charset="-128"/>
              </a:rPr>
              <a:t>Slotted Aloha </a:t>
            </a:r>
            <a:r>
              <a:rPr lang="en-US" altLang="en-US" sz="2800">
                <a:ea typeface="ＭＳ Ｐゴシック" charset="-128"/>
              </a:rPr>
              <a:t>[Norm Abramson]</a:t>
            </a:r>
          </a:p>
        </p:txBody>
      </p:sp>
      <p:sp>
        <p:nvSpPr>
          <p:cNvPr id="199683" name="Rectangle 3"/>
          <p:cNvSpPr>
            <a:spLocks noGrp="1" noChangeArrowheads="1"/>
          </p:cNvSpPr>
          <p:nvPr>
            <p:ph type="body" idx="1"/>
          </p:nvPr>
        </p:nvSpPr>
        <p:spPr>
          <a:xfrm>
            <a:off x="533400" y="1400175"/>
            <a:ext cx="8183563" cy="4648200"/>
          </a:xfrm>
        </p:spPr>
        <p:txBody>
          <a:bodyPr/>
          <a:lstStyle/>
          <a:p>
            <a:pPr>
              <a:buFont typeface="Wingdings" pitchFamily="2" charset="2"/>
              <a:buChar char="q"/>
            </a:pPr>
            <a:r>
              <a:rPr lang="en-US" altLang="en-US" sz="2400" dirty="0">
                <a:ea typeface="ＭＳ Ｐゴシック" charset="-128"/>
              </a:rPr>
              <a:t>Time is divided into equal size slots (= </a:t>
            </a:r>
            <a:r>
              <a:rPr lang="en-US" altLang="en-US" sz="2400" dirty="0" err="1">
                <a:ea typeface="ＭＳ Ｐゴシック" charset="-128"/>
              </a:rPr>
              <a:t>pkt</a:t>
            </a:r>
            <a:r>
              <a:rPr lang="en-US" altLang="en-US" sz="2400" dirty="0">
                <a:ea typeface="ＭＳ Ｐゴシック" charset="-128"/>
              </a:rPr>
              <a:t> trans. time)</a:t>
            </a:r>
          </a:p>
          <a:p>
            <a:pPr>
              <a:buFont typeface="Wingdings" pitchFamily="2" charset="2"/>
              <a:buChar char="q"/>
            </a:pPr>
            <a:r>
              <a:rPr lang="en-US" altLang="en-US" sz="2400" dirty="0">
                <a:ea typeface="ＭＳ Ｐゴシック" charset="-128"/>
              </a:rPr>
              <a:t>Node with new arriving </a:t>
            </a:r>
            <a:r>
              <a:rPr lang="en-US" altLang="en-US" sz="2400" dirty="0" err="1">
                <a:ea typeface="ＭＳ Ｐゴシック" charset="-128"/>
              </a:rPr>
              <a:t>pkt</a:t>
            </a:r>
            <a:r>
              <a:rPr lang="en-US" altLang="en-US" sz="2400" dirty="0">
                <a:ea typeface="ＭＳ Ｐゴシック" charset="-128"/>
              </a:rPr>
              <a:t>: transmit at beginning of next slot </a:t>
            </a:r>
          </a:p>
          <a:p>
            <a:pPr>
              <a:buFont typeface="Wingdings" pitchFamily="2" charset="2"/>
              <a:buChar char="q"/>
            </a:pPr>
            <a:r>
              <a:rPr lang="en-US" altLang="en-US" sz="2400" dirty="0">
                <a:ea typeface="ＭＳ Ｐゴシック" charset="-128"/>
              </a:rPr>
              <a:t>If collision: retransmit </a:t>
            </a:r>
            <a:r>
              <a:rPr lang="en-US" altLang="en-US" sz="2400" dirty="0" err="1">
                <a:ea typeface="ＭＳ Ｐゴシック" charset="-128"/>
              </a:rPr>
              <a:t>pkt</a:t>
            </a:r>
            <a:r>
              <a:rPr lang="en-US" altLang="en-US" sz="2400" dirty="0">
                <a:ea typeface="ＭＳ Ｐゴシック" charset="-128"/>
              </a:rPr>
              <a:t> in future slots with probability </a:t>
            </a:r>
            <a:r>
              <a:rPr lang="en-US" altLang="en-US" sz="2400" dirty="0">
                <a:solidFill>
                  <a:srgbClr val="FF0000"/>
                </a:solidFill>
                <a:ea typeface="ＭＳ Ｐゴシック" charset="-128"/>
              </a:rPr>
              <a:t>p</a:t>
            </a:r>
            <a:r>
              <a:rPr lang="en-US" altLang="en-US" sz="2400" dirty="0">
                <a:ea typeface="ＭＳ Ｐゴシック" charset="-128"/>
              </a:rPr>
              <a:t>, until successful.</a:t>
            </a:r>
            <a:endParaRPr lang="en-US" altLang="en-US" dirty="0">
              <a:ea typeface="ＭＳ Ｐゴシック" charset="-128"/>
            </a:endParaRPr>
          </a:p>
        </p:txBody>
      </p:sp>
      <p:pic>
        <p:nvPicPr>
          <p:cNvPr id="199684" name="Picture 4"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63" y="4151313"/>
            <a:ext cx="8089900"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685" name="Text Box 5"/>
          <p:cNvSpPr txBox="1">
            <a:spLocks noChangeArrowheads="1"/>
          </p:cNvSpPr>
          <p:nvPr/>
        </p:nvSpPr>
        <p:spPr bwMode="auto">
          <a:xfrm>
            <a:off x="1866900" y="6186488"/>
            <a:ext cx="50069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2000">
                <a:solidFill>
                  <a:srgbClr val="000000"/>
                </a:solidFill>
                <a:latin typeface="Arial" charset="0"/>
              </a:rPr>
              <a:t>Success (S), Collision (C),  Empty (E) slots</a:t>
            </a:r>
            <a:endParaRPr lang="en-US" altLang="en-US" sz="2000">
              <a:solidFill>
                <a:srgbClr val="000000"/>
              </a:solidFill>
              <a:latin typeface="Times New Roman" charset="0"/>
            </a:endParaRPr>
          </a:p>
          <a:p>
            <a:pPr>
              <a:spcBef>
                <a:spcPct val="0"/>
              </a:spcBef>
              <a:buClrTx/>
              <a:buSzTx/>
              <a:buFontTx/>
              <a:buNone/>
            </a:pPr>
            <a:endParaRPr lang="en-US" altLang="en-US" sz="1800">
              <a:solidFill>
                <a:srgbClr val="000000"/>
              </a:solidFill>
            </a:endParaRPr>
          </a:p>
        </p:txBody>
      </p:sp>
      <p:pic>
        <p:nvPicPr>
          <p:cNvPr id="19968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2488" y="28575"/>
            <a:ext cx="17272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92036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Number Placeholder 5"/>
          <p:cNvSpPr>
            <a:spLocks noGrp="1"/>
          </p:cNvSpPr>
          <p:nvPr>
            <p:ph type="sldNum" sz="quarter" idx="4294967295"/>
          </p:nvPr>
        </p:nvSpPr>
        <p:spPr>
          <a:xfrm>
            <a:off x="7013359" y="6401645"/>
            <a:ext cx="2130641" cy="45635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fld id="{AC43F19A-F48B-AA47-81B4-879E46BCE4C3}" type="slidenum">
              <a:rPr lang="en-US" altLang="en-US" sz="1198">
                <a:solidFill>
                  <a:srgbClr val="000000"/>
                </a:solidFill>
                <a:latin typeface="Tahoma" charset="0"/>
              </a:rPr>
              <a:pPr/>
              <a:t>80</a:t>
            </a:fld>
            <a:endParaRPr lang="en-US" altLang="en-US" sz="1198">
              <a:solidFill>
                <a:srgbClr val="000000"/>
              </a:solidFill>
              <a:latin typeface="Tahoma" charset="0"/>
            </a:endParaRPr>
          </a:p>
        </p:txBody>
      </p:sp>
      <p:sp>
        <p:nvSpPr>
          <p:cNvPr id="136194" name="Rectangle 2"/>
          <p:cNvSpPr>
            <a:spLocks noGrp="1" noChangeArrowheads="1"/>
          </p:cNvSpPr>
          <p:nvPr>
            <p:ph type="title"/>
          </p:nvPr>
        </p:nvSpPr>
        <p:spPr>
          <a:xfrm>
            <a:off x="534527" y="386634"/>
            <a:ext cx="7769126" cy="839820"/>
          </a:xfrm>
        </p:spPr>
        <p:txBody>
          <a:bodyPr/>
          <a:lstStyle/>
          <a:p>
            <a:r>
              <a:rPr lang="de-DE" altLang="en-US" sz="3594">
                <a:ea typeface="ＭＳ Ｐゴシック" charset="-128"/>
              </a:rPr>
              <a:t>Walsh Codes</a:t>
            </a:r>
            <a:endParaRPr lang="en-US" altLang="en-US" sz="3594">
              <a:ea typeface="ＭＳ Ｐゴシック" charset="-128"/>
            </a:endParaRPr>
          </a:p>
        </p:txBody>
      </p:sp>
      <p:sp>
        <p:nvSpPr>
          <p:cNvPr id="136195" name="Rectangle 3"/>
          <p:cNvSpPr>
            <a:spLocks noChangeArrowheads="1"/>
          </p:cNvSpPr>
          <p:nvPr/>
        </p:nvSpPr>
        <p:spPr bwMode="auto">
          <a:xfrm>
            <a:off x="3673552" y="3531998"/>
            <a:ext cx="28680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a:t>
            </a:r>
            <a:endParaRPr lang="en-US" altLang="en-US" sz="1597">
              <a:solidFill>
                <a:srgbClr val="000000"/>
              </a:solidFill>
              <a:latin typeface="Arial" charset="0"/>
            </a:endParaRPr>
          </a:p>
        </p:txBody>
      </p:sp>
      <p:sp>
        <p:nvSpPr>
          <p:cNvPr id="136196" name="Rectangle 4"/>
          <p:cNvSpPr>
            <a:spLocks noChangeArrowheads="1"/>
          </p:cNvSpPr>
          <p:nvPr/>
        </p:nvSpPr>
        <p:spPr bwMode="auto">
          <a:xfrm>
            <a:off x="4248749" y="2597104"/>
            <a:ext cx="359697"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a:t>
            </a:r>
            <a:endParaRPr lang="en-US" altLang="en-US" sz="1597">
              <a:solidFill>
                <a:srgbClr val="000000"/>
              </a:solidFill>
              <a:latin typeface="Arial" charset="0"/>
            </a:endParaRPr>
          </a:p>
        </p:txBody>
      </p:sp>
      <p:sp>
        <p:nvSpPr>
          <p:cNvPr id="136197" name="Rectangle 5"/>
          <p:cNvSpPr>
            <a:spLocks noChangeArrowheads="1"/>
          </p:cNvSpPr>
          <p:nvPr/>
        </p:nvSpPr>
        <p:spPr bwMode="auto">
          <a:xfrm>
            <a:off x="4248749" y="4536612"/>
            <a:ext cx="359697"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a:t>
            </a:r>
            <a:endParaRPr lang="en-US" altLang="en-US" sz="1597">
              <a:solidFill>
                <a:srgbClr val="000000"/>
              </a:solidFill>
              <a:latin typeface="Arial" charset="0"/>
            </a:endParaRPr>
          </a:p>
        </p:txBody>
      </p:sp>
      <p:sp>
        <p:nvSpPr>
          <p:cNvPr id="136198" name="Line 6"/>
          <p:cNvSpPr>
            <a:spLocks noChangeShapeType="1"/>
          </p:cNvSpPr>
          <p:nvPr/>
        </p:nvSpPr>
        <p:spPr bwMode="auto">
          <a:xfrm>
            <a:off x="3313855" y="3674608"/>
            <a:ext cx="35969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172" tIns="45581" rIns="91172" bIns="45581" anchor="ctr"/>
          <a:lstStyle/>
          <a:p>
            <a:pPr algn="ctr"/>
            <a:endParaRPr lang="en-US" sz="499">
              <a:solidFill>
                <a:srgbClr val="000000"/>
              </a:solidFill>
            </a:endParaRPr>
          </a:p>
        </p:txBody>
      </p:sp>
      <p:cxnSp>
        <p:nvCxnSpPr>
          <p:cNvPr id="136199" name="AutoShape 7"/>
          <p:cNvCxnSpPr>
            <a:cxnSpLocks noChangeShapeType="1"/>
            <a:stCxn id="136195" idx="0"/>
            <a:endCxn id="136196" idx="1"/>
          </p:cNvCxnSpPr>
          <p:nvPr/>
        </p:nvCxnSpPr>
        <p:spPr bwMode="auto">
          <a:xfrm rot="-5400000">
            <a:off x="3637898" y="2921147"/>
            <a:ext cx="790699" cy="43100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6200" name="AutoShape 8"/>
          <p:cNvCxnSpPr>
            <a:cxnSpLocks noChangeShapeType="1"/>
            <a:stCxn id="136195" idx="2"/>
            <a:endCxn id="136197" idx="1"/>
          </p:cNvCxnSpPr>
          <p:nvPr/>
        </p:nvCxnSpPr>
        <p:spPr bwMode="auto">
          <a:xfrm rot="16200000" flipH="1">
            <a:off x="3603038" y="4035097"/>
            <a:ext cx="860419" cy="43100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6201" name="Rectangle 9"/>
          <p:cNvSpPr>
            <a:spLocks noChangeArrowheads="1"/>
          </p:cNvSpPr>
          <p:nvPr/>
        </p:nvSpPr>
        <p:spPr bwMode="auto">
          <a:xfrm>
            <a:off x="4895252" y="2164517"/>
            <a:ext cx="790699"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a:t>
            </a:r>
            <a:endParaRPr lang="en-US" altLang="en-US" sz="1597">
              <a:solidFill>
                <a:srgbClr val="000000"/>
              </a:solidFill>
              <a:latin typeface="Arial" charset="0"/>
            </a:endParaRPr>
          </a:p>
        </p:txBody>
      </p:sp>
      <p:sp>
        <p:nvSpPr>
          <p:cNvPr id="136202" name="Rectangle 10"/>
          <p:cNvSpPr>
            <a:spLocks noChangeArrowheads="1"/>
          </p:cNvSpPr>
          <p:nvPr/>
        </p:nvSpPr>
        <p:spPr bwMode="auto">
          <a:xfrm>
            <a:off x="4895252" y="3100996"/>
            <a:ext cx="790699"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a:t>
            </a:r>
            <a:endParaRPr lang="en-US" altLang="en-US" sz="1597">
              <a:solidFill>
                <a:srgbClr val="000000"/>
              </a:solidFill>
              <a:latin typeface="Arial" charset="0"/>
            </a:endParaRPr>
          </a:p>
        </p:txBody>
      </p:sp>
      <p:cxnSp>
        <p:nvCxnSpPr>
          <p:cNvPr id="136203" name="AutoShape 11"/>
          <p:cNvCxnSpPr>
            <a:cxnSpLocks noChangeShapeType="1"/>
            <a:stCxn id="136196" idx="0"/>
            <a:endCxn id="136201" idx="1"/>
          </p:cNvCxnSpPr>
          <p:nvPr/>
        </p:nvCxnSpPr>
        <p:spPr bwMode="auto">
          <a:xfrm rot="-5400000">
            <a:off x="4518125" y="2219978"/>
            <a:ext cx="28839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6204" name="AutoShape 12"/>
          <p:cNvCxnSpPr>
            <a:cxnSpLocks noChangeShapeType="1"/>
            <a:stCxn id="136196" idx="2"/>
            <a:endCxn id="136202" idx="1"/>
          </p:cNvCxnSpPr>
          <p:nvPr/>
        </p:nvCxnSpPr>
        <p:spPr bwMode="auto">
          <a:xfrm rot="16200000" flipH="1">
            <a:off x="4482473" y="2832411"/>
            <a:ext cx="359696"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6205" name="Rectangle 13"/>
          <p:cNvSpPr>
            <a:spLocks noChangeArrowheads="1"/>
          </p:cNvSpPr>
          <p:nvPr/>
        </p:nvSpPr>
        <p:spPr bwMode="auto">
          <a:xfrm>
            <a:off x="1157262" y="3601719"/>
            <a:ext cx="573613"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X</a:t>
            </a:r>
            <a:endParaRPr lang="en-US" altLang="en-US" sz="1597">
              <a:solidFill>
                <a:srgbClr val="000000"/>
              </a:solidFill>
              <a:latin typeface="Arial" charset="0"/>
            </a:endParaRPr>
          </a:p>
        </p:txBody>
      </p:sp>
      <p:sp>
        <p:nvSpPr>
          <p:cNvPr id="136206" name="Rectangle 14"/>
          <p:cNvSpPr>
            <a:spLocks noChangeArrowheads="1"/>
          </p:cNvSpPr>
          <p:nvPr/>
        </p:nvSpPr>
        <p:spPr bwMode="auto">
          <a:xfrm>
            <a:off x="1947960" y="3243607"/>
            <a:ext cx="573613" cy="286806"/>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X,X</a:t>
            </a:r>
            <a:endParaRPr lang="en-US" altLang="en-US" sz="1597">
              <a:solidFill>
                <a:srgbClr val="000000"/>
              </a:solidFill>
              <a:latin typeface="Arial" charset="0"/>
            </a:endParaRPr>
          </a:p>
        </p:txBody>
      </p:sp>
      <p:sp>
        <p:nvSpPr>
          <p:cNvPr id="136207" name="Rectangle 15"/>
          <p:cNvSpPr>
            <a:spLocks noChangeArrowheads="1"/>
          </p:cNvSpPr>
          <p:nvPr/>
        </p:nvSpPr>
        <p:spPr bwMode="auto">
          <a:xfrm>
            <a:off x="1947960" y="3961415"/>
            <a:ext cx="573613"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X,-X</a:t>
            </a:r>
            <a:endParaRPr lang="en-US" altLang="en-US" sz="1597">
              <a:solidFill>
                <a:srgbClr val="000000"/>
              </a:solidFill>
              <a:latin typeface="Arial" charset="0"/>
            </a:endParaRPr>
          </a:p>
        </p:txBody>
      </p:sp>
      <p:cxnSp>
        <p:nvCxnSpPr>
          <p:cNvPr id="136208" name="AutoShape 16"/>
          <p:cNvCxnSpPr>
            <a:cxnSpLocks noChangeShapeType="1"/>
            <a:stCxn id="136205" idx="2"/>
            <a:endCxn id="136207" idx="1"/>
          </p:cNvCxnSpPr>
          <p:nvPr/>
        </p:nvCxnSpPr>
        <p:spPr bwMode="auto">
          <a:xfrm rot="16200000" flipH="1">
            <a:off x="1588263" y="3745914"/>
            <a:ext cx="215501" cy="50389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6209" name="AutoShape 17"/>
          <p:cNvCxnSpPr>
            <a:cxnSpLocks noChangeShapeType="1"/>
            <a:stCxn id="136205" idx="0"/>
            <a:endCxn id="136206" idx="1"/>
          </p:cNvCxnSpPr>
          <p:nvPr/>
        </p:nvCxnSpPr>
        <p:spPr bwMode="auto">
          <a:xfrm rot="-5400000">
            <a:off x="1589055" y="3242814"/>
            <a:ext cx="213917" cy="50389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6210" name="Line 18"/>
          <p:cNvSpPr>
            <a:spLocks noChangeShapeType="1"/>
          </p:cNvSpPr>
          <p:nvPr/>
        </p:nvSpPr>
        <p:spPr bwMode="auto">
          <a:xfrm>
            <a:off x="797565" y="3745913"/>
            <a:ext cx="35969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172" tIns="45581" rIns="91172" bIns="45581" anchor="ctr"/>
          <a:lstStyle/>
          <a:p>
            <a:pPr algn="ctr"/>
            <a:endParaRPr lang="en-US" sz="499">
              <a:solidFill>
                <a:srgbClr val="000000"/>
              </a:solidFill>
            </a:endParaRPr>
          </a:p>
        </p:txBody>
      </p:sp>
      <p:sp>
        <p:nvSpPr>
          <p:cNvPr id="136211" name="Rectangle 19"/>
          <p:cNvSpPr>
            <a:spLocks noChangeArrowheads="1"/>
          </p:cNvSpPr>
          <p:nvPr/>
        </p:nvSpPr>
        <p:spPr bwMode="auto">
          <a:xfrm>
            <a:off x="4895252" y="4034305"/>
            <a:ext cx="790699"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a:t>
            </a:r>
            <a:endParaRPr lang="en-US" altLang="en-US" sz="1597">
              <a:solidFill>
                <a:srgbClr val="000000"/>
              </a:solidFill>
              <a:latin typeface="Arial" charset="0"/>
            </a:endParaRPr>
          </a:p>
        </p:txBody>
      </p:sp>
      <p:sp>
        <p:nvSpPr>
          <p:cNvPr id="136212" name="Rectangle 20"/>
          <p:cNvSpPr>
            <a:spLocks noChangeArrowheads="1"/>
          </p:cNvSpPr>
          <p:nvPr/>
        </p:nvSpPr>
        <p:spPr bwMode="auto">
          <a:xfrm>
            <a:off x="4895252" y="4967614"/>
            <a:ext cx="790699"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a:t>
            </a:r>
            <a:endParaRPr lang="en-US" altLang="en-US" sz="1597">
              <a:solidFill>
                <a:srgbClr val="000000"/>
              </a:solidFill>
              <a:latin typeface="Arial" charset="0"/>
            </a:endParaRPr>
          </a:p>
        </p:txBody>
      </p:sp>
      <p:cxnSp>
        <p:nvCxnSpPr>
          <p:cNvPr id="136213" name="AutoShape 21"/>
          <p:cNvCxnSpPr>
            <a:cxnSpLocks noChangeShapeType="1"/>
            <a:stCxn id="136197" idx="0"/>
            <a:endCxn id="136211" idx="1"/>
          </p:cNvCxnSpPr>
          <p:nvPr/>
        </p:nvCxnSpPr>
        <p:spPr bwMode="auto">
          <a:xfrm rot="-5400000">
            <a:off x="4483265" y="4124625"/>
            <a:ext cx="358112"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6214" name="AutoShape 22"/>
          <p:cNvCxnSpPr>
            <a:cxnSpLocks noChangeShapeType="1"/>
            <a:stCxn id="136197" idx="2"/>
            <a:endCxn id="136212" idx="1"/>
          </p:cNvCxnSpPr>
          <p:nvPr/>
        </p:nvCxnSpPr>
        <p:spPr bwMode="auto">
          <a:xfrm rot="16200000" flipH="1">
            <a:off x="4518918" y="4735475"/>
            <a:ext cx="286806"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6215" name="Rectangle 23"/>
          <p:cNvSpPr>
            <a:spLocks noChangeArrowheads="1"/>
          </p:cNvSpPr>
          <p:nvPr/>
        </p:nvSpPr>
        <p:spPr bwMode="auto">
          <a:xfrm>
            <a:off x="5757256" y="4680807"/>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sp>
        <p:nvSpPr>
          <p:cNvPr id="136216" name="Rectangle 24"/>
          <p:cNvSpPr>
            <a:spLocks noChangeArrowheads="1"/>
          </p:cNvSpPr>
          <p:nvPr/>
        </p:nvSpPr>
        <p:spPr bwMode="auto">
          <a:xfrm>
            <a:off x="5757256" y="5256005"/>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cxnSp>
        <p:nvCxnSpPr>
          <p:cNvPr id="136217" name="AutoShape 25"/>
          <p:cNvCxnSpPr>
            <a:cxnSpLocks noChangeShapeType="1"/>
            <a:stCxn id="136212" idx="0"/>
            <a:endCxn id="136215" idx="1"/>
          </p:cNvCxnSpPr>
          <p:nvPr/>
        </p:nvCxnSpPr>
        <p:spPr bwMode="auto">
          <a:xfrm rot="-5400000">
            <a:off x="5453019" y="4663378"/>
            <a:ext cx="14261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6218" name="AutoShape 26"/>
          <p:cNvCxnSpPr>
            <a:cxnSpLocks noChangeShapeType="1"/>
            <a:stCxn id="136212" idx="2"/>
            <a:endCxn id="136216" idx="1"/>
          </p:cNvCxnSpPr>
          <p:nvPr/>
        </p:nvCxnSpPr>
        <p:spPr bwMode="auto">
          <a:xfrm rot="16200000" flipH="1">
            <a:off x="5452227" y="5095171"/>
            <a:ext cx="144195"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6219" name="Rectangle 27"/>
          <p:cNvSpPr>
            <a:spLocks noChangeArrowheads="1"/>
          </p:cNvSpPr>
          <p:nvPr/>
        </p:nvSpPr>
        <p:spPr bwMode="auto">
          <a:xfrm>
            <a:off x="5757256" y="3745914"/>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sp>
        <p:nvSpPr>
          <p:cNvPr id="136220" name="Rectangle 28"/>
          <p:cNvSpPr>
            <a:spLocks noChangeArrowheads="1"/>
          </p:cNvSpPr>
          <p:nvPr/>
        </p:nvSpPr>
        <p:spPr bwMode="auto">
          <a:xfrm>
            <a:off x="5757256" y="4321111"/>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cxnSp>
        <p:nvCxnSpPr>
          <p:cNvPr id="136221" name="AutoShape 29"/>
          <p:cNvCxnSpPr>
            <a:cxnSpLocks noChangeShapeType="1"/>
            <a:stCxn id="136211" idx="0"/>
            <a:endCxn id="136219" idx="1"/>
          </p:cNvCxnSpPr>
          <p:nvPr/>
        </p:nvCxnSpPr>
        <p:spPr bwMode="auto">
          <a:xfrm rot="-5400000">
            <a:off x="5452227" y="3729276"/>
            <a:ext cx="144195"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6222" name="AutoShape 30"/>
          <p:cNvCxnSpPr>
            <a:cxnSpLocks noChangeShapeType="1"/>
            <a:stCxn id="136211" idx="2"/>
            <a:endCxn id="136220" idx="1"/>
          </p:cNvCxnSpPr>
          <p:nvPr/>
        </p:nvCxnSpPr>
        <p:spPr bwMode="auto">
          <a:xfrm rot="16200000" flipH="1">
            <a:off x="5453019" y="4161070"/>
            <a:ext cx="14261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6223" name="Rectangle 31"/>
          <p:cNvSpPr>
            <a:spLocks noChangeArrowheads="1"/>
          </p:cNvSpPr>
          <p:nvPr/>
        </p:nvSpPr>
        <p:spPr bwMode="auto">
          <a:xfrm>
            <a:off x="5757256" y="2812605"/>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sp>
        <p:nvSpPr>
          <p:cNvPr id="136224" name="Rectangle 32"/>
          <p:cNvSpPr>
            <a:spLocks noChangeArrowheads="1"/>
          </p:cNvSpPr>
          <p:nvPr/>
        </p:nvSpPr>
        <p:spPr bwMode="auto">
          <a:xfrm>
            <a:off x="5757256" y="3387802"/>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cxnSp>
        <p:nvCxnSpPr>
          <p:cNvPr id="136225" name="AutoShape 33"/>
          <p:cNvCxnSpPr>
            <a:cxnSpLocks noChangeShapeType="1"/>
            <a:stCxn id="136202" idx="0"/>
            <a:endCxn id="136223" idx="1"/>
          </p:cNvCxnSpPr>
          <p:nvPr/>
        </p:nvCxnSpPr>
        <p:spPr bwMode="auto">
          <a:xfrm rot="-5400000">
            <a:off x="5452226" y="2795967"/>
            <a:ext cx="144196"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6226" name="AutoShape 34"/>
          <p:cNvCxnSpPr>
            <a:cxnSpLocks noChangeShapeType="1"/>
            <a:stCxn id="136202" idx="2"/>
            <a:endCxn id="136224" idx="1"/>
          </p:cNvCxnSpPr>
          <p:nvPr/>
        </p:nvCxnSpPr>
        <p:spPr bwMode="auto">
          <a:xfrm rot="16200000" flipH="1">
            <a:off x="5453019" y="3227761"/>
            <a:ext cx="14261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6227" name="Rectangle 35"/>
          <p:cNvSpPr>
            <a:spLocks noChangeArrowheads="1"/>
          </p:cNvSpPr>
          <p:nvPr/>
        </p:nvSpPr>
        <p:spPr bwMode="auto">
          <a:xfrm>
            <a:off x="5757256" y="1877711"/>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sp>
        <p:nvSpPr>
          <p:cNvPr id="136228" name="Rectangle 36"/>
          <p:cNvSpPr>
            <a:spLocks noChangeArrowheads="1"/>
          </p:cNvSpPr>
          <p:nvPr/>
        </p:nvSpPr>
        <p:spPr bwMode="auto">
          <a:xfrm>
            <a:off x="5757256" y="2452908"/>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cxnSp>
        <p:nvCxnSpPr>
          <p:cNvPr id="136229" name="AutoShape 37"/>
          <p:cNvCxnSpPr>
            <a:cxnSpLocks noChangeShapeType="1"/>
            <a:stCxn id="136201" idx="0"/>
            <a:endCxn id="136227" idx="1"/>
          </p:cNvCxnSpPr>
          <p:nvPr/>
        </p:nvCxnSpPr>
        <p:spPr bwMode="auto">
          <a:xfrm rot="-5400000">
            <a:off x="5453019" y="1860281"/>
            <a:ext cx="14261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6230" name="AutoShape 38"/>
          <p:cNvCxnSpPr>
            <a:cxnSpLocks noChangeShapeType="1"/>
            <a:stCxn id="136201" idx="2"/>
            <a:endCxn id="136228" idx="1"/>
          </p:cNvCxnSpPr>
          <p:nvPr/>
        </p:nvCxnSpPr>
        <p:spPr bwMode="auto">
          <a:xfrm rot="16200000" flipH="1">
            <a:off x="5452226" y="2292075"/>
            <a:ext cx="144196"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6231" name="Text Box 39"/>
          <p:cNvSpPr txBox="1">
            <a:spLocks noChangeArrowheads="1"/>
          </p:cNvSpPr>
          <p:nvPr/>
        </p:nvSpPr>
        <p:spPr bwMode="auto">
          <a:xfrm>
            <a:off x="3458052" y="5829618"/>
            <a:ext cx="470615" cy="33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   1</a:t>
            </a:r>
            <a:endParaRPr lang="en-US" altLang="en-US" sz="1597">
              <a:solidFill>
                <a:srgbClr val="000000"/>
              </a:solidFill>
              <a:latin typeface="Arial" charset="0"/>
            </a:endParaRPr>
          </a:p>
        </p:txBody>
      </p:sp>
      <p:sp>
        <p:nvSpPr>
          <p:cNvPr id="136232" name="Text Box 40"/>
          <p:cNvSpPr txBox="1">
            <a:spLocks noChangeArrowheads="1"/>
          </p:cNvSpPr>
          <p:nvPr/>
        </p:nvSpPr>
        <p:spPr bwMode="auto">
          <a:xfrm>
            <a:off x="4104554" y="5829618"/>
            <a:ext cx="470615" cy="33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   2</a:t>
            </a:r>
            <a:endParaRPr lang="en-US" altLang="en-US" sz="1597">
              <a:solidFill>
                <a:srgbClr val="000000"/>
              </a:solidFill>
              <a:latin typeface="Arial" charset="0"/>
            </a:endParaRPr>
          </a:p>
        </p:txBody>
      </p:sp>
      <p:sp>
        <p:nvSpPr>
          <p:cNvPr id="136233" name="Text Box 41"/>
          <p:cNvSpPr txBox="1">
            <a:spLocks noChangeArrowheads="1"/>
          </p:cNvSpPr>
          <p:nvPr/>
        </p:nvSpPr>
        <p:spPr bwMode="auto">
          <a:xfrm>
            <a:off x="4966558" y="5829618"/>
            <a:ext cx="413571" cy="33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  4</a:t>
            </a:r>
            <a:endParaRPr lang="en-US" altLang="en-US" sz="1597">
              <a:solidFill>
                <a:srgbClr val="000000"/>
              </a:solidFill>
              <a:latin typeface="Arial" charset="0"/>
            </a:endParaRPr>
          </a:p>
        </p:txBody>
      </p:sp>
      <p:sp>
        <p:nvSpPr>
          <p:cNvPr id="136234" name="Text Box 42"/>
          <p:cNvSpPr txBox="1">
            <a:spLocks noChangeArrowheads="1"/>
          </p:cNvSpPr>
          <p:nvPr/>
        </p:nvSpPr>
        <p:spPr bwMode="auto">
          <a:xfrm>
            <a:off x="6189843" y="5829618"/>
            <a:ext cx="470615" cy="33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   8</a:t>
            </a:r>
            <a:endParaRPr lang="en-US" altLang="en-US" sz="1597">
              <a:solidFill>
                <a:srgbClr val="000000"/>
              </a:solidFill>
              <a:latin typeface="Arial" charset="0"/>
            </a:endParaRPr>
          </a:p>
        </p:txBody>
      </p:sp>
      <p:sp>
        <p:nvSpPr>
          <p:cNvPr id="136235" name="Text Box 43"/>
          <p:cNvSpPr txBox="1">
            <a:spLocks noChangeArrowheads="1"/>
          </p:cNvSpPr>
          <p:nvPr/>
        </p:nvSpPr>
        <p:spPr bwMode="auto">
          <a:xfrm>
            <a:off x="1085956" y="4607917"/>
            <a:ext cx="470616" cy="33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   n</a:t>
            </a:r>
            <a:endParaRPr lang="en-US" altLang="en-US" sz="1597">
              <a:solidFill>
                <a:srgbClr val="000000"/>
              </a:solidFill>
              <a:latin typeface="Arial" charset="0"/>
            </a:endParaRPr>
          </a:p>
        </p:txBody>
      </p:sp>
      <p:sp>
        <p:nvSpPr>
          <p:cNvPr id="136236" name="Text Box 44"/>
          <p:cNvSpPr txBox="1">
            <a:spLocks noChangeArrowheads="1"/>
          </p:cNvSpPr>
          <p:nvPr/>
        </p:nvSpPr>
        <p:spPr bwMode="auto">
          <a:xfrm>
            <a:off x="1805349" y="4607917"/>
            <a:ext cx="584705" cy="33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   2n</a:t>
            </a:r>
            <a:endParaRPr lang="en-US" altLang="en-US" sz="1597">
              <a:solidFill>
                <a:srgbClr val="000000"/>
              </a:solidFill>
              <a:latin typeface="Arial" charset="0"/>
            </a:endParaRPr>
          </a:p>
        </p:txBody>
      </p:sp>
      <p:sp>
        <p:nvSpPr>
          <p:cNvPr id="136237" name="Text Box 45"/>
          <p:cNvSpPr txBox="1">
            <a:spLocks noChangeArrowheads="1"/>
          </p:cNvSpPr>
          <p:nvPr/>
        </p:nvSpPr>
        <p:spPr bwMode="auto">
          <a:xfrm>
            <a:off x="7390943" y="2135994"/>
            <a:ext cx="354943" cy="33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a:t>
            </a:r>
            <a:endParaRPr lang="en-US" altLang="en-US" sz="1597">
              <a:solidFill>
                <a:srgbClr val="000000"/>
              </a:solidFill>
              <a:latin typeface="Arial" charset="0"/>
            </a:endParaRPr>
          </a:p>
        </p:txBody>
      </p:sp>
      <p:sp>
        <p:nvSpPr>
          <p:cNvPr id="136238" name="Text Box 46"/>
          <p:cNvSpPr txBox="1">
            <a:spLocks noChangeArrowheads="1"/>
          </p:cNvSpPr>
          <p:nvPr/>
        </p:nvSpPr>
        <p:spPr bwMode="auto">
          <a:xfrm>
            <a:off x="7411541" y="3026520"/>
            <a:ext cx="354943" cy="33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a:t>
            </a:r>
            <a:endParaRPr lang="en-US" altLang="en-US" sz="1597">
              <a:solidFill>
                <a:srgbClr val="000000"/>
              </a:solidFill>
              <a:latin typeface="Arial" charset="0"/>
            </a:endParaRPr>
          </a:p>
        </p:txBody>
      </p:sp>
      <p:sp>
        <p:nvSpPr>
          <p:cNvPr id="136239" name="Text Box 47"/>
          <p:cNvSpPr txBox="1">
            <a:spLocks noChangeArrowheads="1"/>
          </p:cNvSpPr>
          <p:nvPr/>
        </p:nvSpPr>
        <p:spPr bwMode="auto">
          <a:xfrm>
            <a:off x="7411541" y="3961414"/>
            <a:ext cx="354943" cy="33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a:t>
            </a:r>
            <a:endParaRPr lang="en-US" altLang="en-US" sz="1597">
              <a:solidFill>
                <a:srgbClr val="000000"/>
              </a:solidFill>
              <a:latin typeface="Arial" charset="0"/>
            </a:endParaRPr>
          </a:p>
        </p:txBody>
      </p:sp>
      <p:sp>
        <p:nvSpPr>
          <p:cNvPr id="136240" name="Text Box 48"/>
          <p:cNvSpPr txBox="1">
            <a:spLocks noChangeArrowheads="1"/>
          </p:cNvSpPr>
          <p:nvPr/>
        </p:nvSpPr>
        <p:spPr bwMode="auto">
          <a:xfrm>
            <a:off x="7411541" y="4896308"/>
            <a:ext cx="354943" cy="33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a:t>
            </a:r>
            <a:endParaRPr lang="en-US" altLang="en-US" sz="1597">
              <a:solidFill>
                <a:srgbClr val="000000"/>
              </a:solidFill>
              <a:latin typeface="Arial" charset="0"/>
            </a:endParaRPr>
          </a:p>
        </p:txBody>
      </p:sp>
    </p:spTree>
    <p:extLst>
      <p:ext uri="{BB962C8B-B14F-4D97-AF65-F5344CB8AC3E}">
        <p14:creationId xmlns:p14="http://schemas.microsoft.com/office/powerpoint/2010/main" val="955457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Number Placeholder 5"/>
          <p:cNvSpPr>
            <a:spLocks noGrp="1"/>
          </p:cNvSpPr>
          <p:nvPr>
            <p:ph type="sldNum" sz="quarter" idx="4294967295"/>
          </p:nvPr>
        </p:nvSpPr>
        <p:spPr>
          <a:xfrm>
            <a:off x="7013359" y="6401645"/>
            <a:ext cx="2130641" cy="45635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fld id="{906B9894-C997-A74E-9E30-A0B94C43DFC7}" type="slidenum">
              <a:rPr lang="en-US" altLang="en-US" sz="1198">
                <a:solidFill>
                  <a:srgbClr val="000000"/>
                </a:solidFill>
                <a:latin typeface="Tahoma" charset="0"/>
              </a:rPr>
              <a:pPr/>
              <a:t>81</a:t>
            </a:fld>
            <a:endParaRPr lang="en-US" altLang="en-US" sz="1198">
              <a:solidFill>
                <a:srgbClr val="000000"/>
              </a:solidFill>
              <a:latin typeface="Tahoma" charset="0"/>
            </a:endParaRPr>
          </a:p>
        </p:txBody>
      </p:sp>
      <p:sp>
        <p:nvSpPr>
          <p:cNvPr id="138242" name="Rectangle 2"/>
          <p:cNvSpPr>
            <a:spLocks noGrp="1" noChangeArrowheads="1"/>
          </p:cNvSpPr>
          <p:nvPr>
            <p:ph type="title"/>
          </p:nvPr>
        </p:nvSpPr>
        <p:spPr>
          <a:xfrm>
            <a:off x="534527" y="82398"/>
            <a:ext cx="7769126" cy="1144056"/>
          </a:xfrm>
        </p:spPr>
        <p:txBody>
          <a:bodyPr/>
          <a:lstStyle/>
          <a:p>
            <a:r>
              <a:rPr lang="de-DE" altLang="en-US" sz="3594">
                <a:ea typeface="ＭＳ Ｐゴシック" charset="-128"/>
              </a:rPr>
              <a:t>Orthogonal</a:t>
            </a:r>
            <a:r>
              <a:rPr lang="de-DE" altLang="zh-CN" sz="3594">
                <a:ea typeface="SimSun" charset="-122"/>
              </a:rPr>
              <a:t> Variable Spreading Factor (O</a:t>
            </a:r>
            <a:r>
              <a:rPr lang="de-DE" altLang="en-US" sz="3594">
                <a:ea typeface="ＭＳ Ｐゴシック" charset="-128"/>
              </a:rPr>
              <a:t>SVF</a:t>
            </a:r>
            <a:r>
              <a:rPr lang="de-DE" altLang="zh-CN" sz="3594">
                <a:ea typeface="SimSun" charset="-122"/>
              </a:rPr>
              <a:t>)</a:t>
            </a:r>
            <a:endParaRPr lang="en-US" altLang="en-US" sz="3594">
              <a:ea typeface="ＭＳ Ｐゴシック" charset="-128"/>
            </a:endParaRPr>
          </a:p>
        </p:txBody>
      </p:sp>
      <p:sp>
        <p:nvSpPr>
          <p:cNvPr id="138243" name="Rectangle 49"/>
          <p:cNvSpPr>
            <a:spLocks noGrp="1" noChangeArrowheads="1"/>
          </p:cNvSpPr>
          <p:nvPr>
            <p:ph type="body" idx="1"/>
          </p:nvPr>
        </p:nvSpPr>
        <p:spPr>
          <a:xfrm>
            <a:off x="534527" y="1451462"/>
            <a:ext cx="7769126" cy="4647531"/>
          </a:xfrm>
        </p:spPr>
        <p:txBody>
          <a:bodyPr/>
          <a:lstStyle/>
          <a:p>
            <a:pPr>
              <a:buFont typeface="Wingdings" pitchFamily="2" charset="2"/>
              <a:buChar char="q"/>
            </a:pPr>
            <a:r>
              <a:rPr lang="en-US" altLang="en-US" sz="2396" dirty="0">
                <a:ea typeface="ＭＳ Ｐゴシック" charset="-128"/>
              </a:rPr>
              <a:t>Variable codes: Different users use different lengths spreading codes</a:t>
            </a:r>
          </a:p>
          <a:p>
            <a:pPr>
              <a:buFont typeface="Wingdings" pitchFamily="2" charset="2"/>
              <a:buChar char="q"/>
            </a:pPr>
            <a:r>
              <a:rPr lang="en-US" altLang="en-US" sz="2396" dirty="0">
                <a:ea typeface="ＭＳ Ｐゴシック" charset="-128"/>
              </a:rPr>
              <a:t>Orthogonal: diff. users’ codes</a:t>
            </a:r>
            <a:br>
              <a:rPr lang="en-US" altLang="en-US" sz="2396" dirty="0">
                <a:ea typeface="ＭＳ Ｐゴシック" charset="-128"/>
              </a:rPr>
            </a:br>
            <a:r>
              <a:rPr lang="en-US" altLang="en-US" sz="2396" dirty="0">
                <a:ea typeface="ＭＳ Ｐゴシック" charset="-128"/>
              </a:rPr>
              <a:t>are orthogonal</a:t>
            </a:r>
          </a:p>
        </p:txBody>
      </p:sp>
      <p:sp>
        <p:nvSpPr>
          <p:cNvPr id="138244" name="Rectangle 3"/>
          <p:cNvSpPr>
            <a:spLocks noChangeArrowheads="1"/>
          </p:cNvSpPr>
          <p:nvPr/>
        </p:nvSpPr>
        <p:spPr bwMode="auto">
          <a:xfrm>
            <a:off x="3673552" y="4018459"/>
            <a:ext cx="28680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a:t>
            </a:r>
            <a:endParaRPr lang="en-US" altLang="en-US" sz="1597">
              <a:solidFill>
                <a:srgbClr val="000000"/>
              </a:solidFill>
              <a:latin typeface="Arial" charset="0"/>
            </a:endParaRPr>
          </a:p>
        </p:txBody>
      </p:sp>
      <p:sp>
        <p:nvSpPr>
          <p:cNvPr id="138245" name="Rectangle 4"/>
          <p:cNvSpPr>
            <a:spLocks noChangeArrowheads="1"/>
          </p:cNvSpPr>
          <p:nvPr/>
        </p:nvSpPr>
        <p:spPr bwMode="auto">
          <a:xfrm>
            <a:off x="4248749" y="3083565"/>
            <a:ext cx="359697"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a:t>
            </a:r>
            <a:endParaRPr lang="en-US" altLang="en-US" sz="1597">
              <a:solidFill>
                <a:srgbClr val="000000"/>
              </a:solidFill>
              <a:latin typeface="Arial" charset="0"/>
            </a:endParaRPr>
          </a:p>
        </p:txBody>
      </p:sp>
      <p:sp>
        <p:nvSpPr>
          <p:cNvPr id="138246" name="Rectangle 5"/>
          <p:cNvSpPr>
            <a:spLocks noChangeArrowheads="1"/>
          </p:cNvSpPr>
          <p:nvPr/>
        </p:nvSpPr>
        <p:spPr bwMode="auto">
          <a:xfrm>
            <a:off x="4248749" y="5023073"/>
            <a:ext cx="359697"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a:t>
            </a:r>
            <a:endParaRPr lang="en-US" altLang="en-US" sz="1597">
              <a:solidFill>
                <a:srgbClr val="000000"/>
              </a:solidFill>
              <a:latin typeface="Arial" charset="0"/>
            </a:endParaRPr>
          </a:p>
        </p:txBody>
      </p:sp>
      <p:sp>
        <p:nvSpPr>
          <p:cNvPr id="138247" name="Line 6"/>
          <p:cNvSpPr>
            <a:spLocks noChangeShapeType="1"/>
          </p:cNvSpPr>
          <p:nvPr/>
        </p:nvSpPr>
        <p:spPr bwMode="auto">
          <a:xfrm>
            <a:off x="3313855" y="4161069"/>
            <a:ext cx="35969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172" tIns="45581" rIns="91172" bIns="45581" anchor="ctr"/>
          <a:lstStyle/>
          <a:p>
            <a:pPr algn="ctr"/>
            <a:endParaRPr lang="en-US" sz="499">
              <a:solidFill>
                <a:srgbClr val="000000"/>
              </a:solidFill>
            </a:endParaRPr>
          </a:p>
        </p:txBody>
      </p:sp>
      <p:cxnSp>
        <p:nvCxnSpPr>
          <p:cNvPr id="138248" name="AutoShape 7"/>
          <p:cNvCxnSpPr>
            <a:cxnSpLocks noChangeShapeType="1"/>
            <a:stCxn id="138244" idx="0"/>
            <a:endCxn id="138245" idx="1"/>
          </p:cNvCxnSpPr>
          <p:nvPr/>
        </p:nvCxnSpPr>
        <p:spPr bwMode="auto">
          <a:xfrm rot="-5400000">
            <a:off x="3637899" y="3407609"/>
            <a:ext cx="790698" cy="43100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8249" name="AutoShape 8"/>
          <p:cNvCxnSpPr>
            <a:cxnSpLocks noChangeShapeType="1"/>
            <a:stCxn id="138244" idx="2"/>
            <a:endCxn id="138246" idx="1"/>
          </p:cNvCxnSpPr>
          <p:nvPr/>
        </p:nvCxnSpPr>
        <p:spPr bwMode="auto">
          <a:xfrm rot="16200000" flipH="1">
            <a:off x="3603038" y="4521559"/>
            <a:ext cx="860420" cy="43100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8250" name="Rectangle 9"/>
          <p:cNvSpPr>
            <a:spLocks noChangeArrowheads="1"/>
          </p:cNvSpPr>
          <p:nvPr/>
        </p:nvSpPr>
        <p:spPr bwMode="auto">
          <a:xfrm>
            <a:off x="4895252" y="2650979"/>
            <a:ext cx="790699"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a:t>
            </a:r>
            <a:endParaRPr lang="en-US" altLang="en-US" sz="1597">
              <a:solidFill>
                <a:srgbClr val="000000"/>
              </a:solidFill>
              <a:latin typeface="Arial" charset="0"/>
            </a:endParaRPr>
          </a:p>
        </p:txBody>
      </p:sp>
      <p:sp>
        <p:nvSpPr>
          <p:cNvPr id="138251" name="Rectangle 10"/>
          <p:cNvSpPr>
            <a:spLocks noChangeArrowheads="1"/>
          </p:cNvSpPr>
          <p:nvPr/>
        </p:nvSpPr>
        <p:spPr bwMode="auto">
          <a:xfrm>
            <a:off x="4895252" y="3587457"/>
            <a:ext cx="790699"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a:t>
            </a:r>
            <a:endParaRPr lang="en-US" altLang="en-US" sz="1597">
              <a:solidFill>
                <a:srgbClr val="000000"/>
              </a:solidFill>
              <a:latin typeface="Arial" charset="0"/>
            </a:endParaRPr>
          </a:p>
        </p:txBody>
      </p:sp>
      <p:cxnSp>
        <p:nvCxnSpPr>
          <p:cNvPr id="138252" name="AutoShape 11"/>
          <p:cNvCxnSpPr>
            <a:cxnSpLocks noChangeShapeType="1"/>
            <a:stCxn id="138245" idx="0"/>
            <a:endCxn id="138250" idx="1"/>
          </p:cNvCxnSpPr>
          <p:nvPr/>
        </p:nvCxnSpPr>
        <p:spPr bwMode="auto">
          <a:xfrm rot="-5400000">
            <a:off x="4518125" y="2706439"/>
            <a:ext cx="28839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8253" name="AutoShape 12"/>
          <p:cNvCxnSpPr>
            <a:cxnSpLocks noChangeShapeType="1"/>
            <a:stCxn id="138245" idx="2"/>
            <a:endCxn id="138251" idx="1"/>
          </p:cNvCxnSpPr>
          <p:nvPr/>
        </p:nvCxnSpPr>
        <p:spPr bwMode="auto">
          <a:xfrm rot="16200000" flipH="1">
            <a:off x="4482472" y="3318874"/>
            <a:ext cx="359697"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8254" name="Rectangle 13"/>
          <p:cNvSpPr>
            <a:spLocks noChangeArrowheads="1"/>
          </p:cNvSpPr>
          <p:nvPr/>
        </p:nvSpPr>
        <p:spPr bwMode="auto">
          <a:xfrm>
            <a:off x="1157262" y="4088180"/>
            <a:ext cx="573613"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X</a:t>
            </a:r>
            <a:endParaRPr lang="en-US" altLang="en-US" sz="1597">
              <a:solidFill>
                <a:srgbClr val="000000"/>
              </a:solidFill>
              <a:latin typeface="Arial" charset="0"/>
            </a:endParaRPr>
          </a:p>
        </p:txBody>
      </p:sp>
      <p:sp>
        <p:nvSpPr>
          <p:cNvPr id="138255" name="Rectangle 14"/>
          <p:cNvSpPr>
            <a:spLocks noChangeArrowheads="1"/>
          </p:cNvSpPr>
          <p:nvPr/>
        </p:nvSpPr>
        <p:spPr bwMode="auto">
          <a:xfrm>
            <a:off x="1947960" y="3730067"/>
            <a:ext cx="573613" cy="286807"/>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X,X</a:t>
            </a:r>
            <a:endParaRPr lang="en-US" altLang="en-US" sz="1597">
              <a:solidFill>
                <a:srgbClr val="000000"/>
              </a:solidFill>
              <a:latin typeface="Arial" charset="0"/>
            </a:endParaRPr>
          </a:p>
        </p:txBody>
      </p:sp>
      <p:sp>
        <p:nvSpPr>
          <p:cNvPr id="138256" name="Rectangle 15"/>
          <p:cNvSpPr>
            <a:spLocks noChangeArrowheads="1"/>
          </p:cNvSpPr>
          <p:nvPr/>
        </p:nvSpPr>
        <p:spPr bwMode="auto">
          <a:xfrm>
            <a:off x="1947960" y="4447877"/>
            <a:ext cx="573613"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X,-X</a:t>
            </a:r>
            <a:endParaRPr lang="en-US" altLang="en-US" sz="1597">
              <a:solidFill>
                <a:srgbClr val="000000"/>
              </a:solidFill>
              <a:latin typeface="Arial" charset="0"/>
            </a:endParaRPr>
          </a:p>
        </p:txBody>
      </p:sp>
      <p:cxnSp>
        <p:nvCxnSpPr>
          <p:cNvPr id="138257" name="AutoShape 16"/>
          <p:cNvCxnSpPr>
            <a:cxnSpLocks noChangeShapeType="1"/>
            <a:stCxn id="138254" idx="2"/>
            <a:endCxn id="138256" idx="1"/>
          </p:cNvCxnSpPr>
          <p:nvPr/>
        </p:nvCxnSpPr>
        <p:spPr bwMode="auto">
          <a:xfrm rot="16200000" flipH="1">
            <a:off x="1588263" y="4232375"/>
            <a:ext cx="215501" cy="50389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8258" name="AutoShape 17"/>
          <p:cNvCxnSpPr>
            <a:cxnSpLocks noChangeShapeType="1"/>
            <a:stCxn id="138254" idx="0"/>
            <a:endCxn id="138255" idx="1"/>
          </p:cNvCxnSpPr>
          <p:nvPr/>
        </p:nvCxnSpPr>
        <p:spPr bwMode="auto">
          <a:xfrm rot="-5400000">
            <a:off x="1589056" y="3729275"/>
            <a:ext cx="213916" cy="50389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8259" name="Line 18"/>
          <p:cNvSpPr>
            <a:spLocks noChangeShapeType="1"/>
          </p:cNvSpPr>
          <p:nvPr/>
        </p:nvSpPr>
        <p:spPr bwMode="auto">
          <a:xfrm>
            <a:off x="797565" y="4232375"/>
            <a:ext cx="35969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172" tIns="45581" rIns="91172" bIns="45581" anchor="ctr"/>
          <a:lstStyle/>
          <a:p>
            <a:pPr algn="ctr"/>
            <a:endParaRPr lang="en-US" sz="499">
              <a:solidFill>
                <a:srgbClr val="000000"/>
              </a:solidFill>
            </a:endParaRPr>
          </a:p>
        </p:txBody>
      </p:sp>
      <p:sp>
        <p:nvSpPr>
          <p:cNvPr id="138260" name="Rectangle 19"/>
          <p:cNvSpPr>
            <a:spLocks noChangeArrowheads="1"/>
          </p:cNvSpPr>
          <p:nvPr/>
        </p:nvSpPr>
        <p:spPr bwMode="auto">
          <a:xfrm>
            <a:off x="4895252" y="4520767"/>
            <a:ext cx="790699"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a:t>
            </a:r>
            <a:endParaRPr lang="en-US" altLang="en-US" sz="1597">
              <a:solidFill>
                <a:srgbClr val="000000"/>
              </a:solidFill>
              <a:latin typeface="Arial" charset="0"/>
            </a:endParaRPr>
          </a:p>
        </p:txBody>
      </p:sp>
      <p:sp>
        <p:nvSpPr>
          <p:cNvPr id="138261" name="Rectangle 20"/>
          <p:cNvSpPr>
            <a:spLocks noChangeArrowheads="1"/>
          </p:cNvSpPr>
          <p:nvPr/>
        </p:nvSpPr>
        <p:spPr bwMode="auto">
          <a:xfrm>
            <a:off x="4895252" y="5454075"/>
            <a:ext cx="790699"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a:t>
            </a:r>
            <a:endParaRPr lang="en-US" altLang="en-US" sz="1597">
              <a:solidFill>
                <a:srgbClr val="000000"/>
              </a:solidFill>
              <a:latin typeface="Arial" charset="0"/>
            </a:endParaRPr>
          </a:p>
        </p:txBody>
      </p:sp>
      <p:cxnSp>
        <p:nvCxnSpPr>
          <p:cNvPr id="138262" name="AutoShape 21"/>
          <p:cNvCxnSpPr>
            <a:cxnSpLocks noChangeShapeType="1"/>
            <a:stCxn id="138246" idx="0"/>
            <a:endCxn id="138260" idx="1"/>
          </p:cNvCxnSpPr>
          <p:nvPr/>
        </p:nvCxnSpPr>
        <p:spPr bwMode="auto">
          <a:xfrm rot="-5400000">
            <a:off x="4483265" y="4611087"/>
            <a:ext cx="358112"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8263" name="AutoShape 22"/>
          <p:cNvCxnSpPr>
            <a:cxnSpLocks noChangeShapeType="1"/>
            <a:stCxn id="138246" idx="2"/>
            <a:endCxn id="138261" idx="1"/>
          </p:cNvCxnSpPr>
          <p:nvPr/>
        </p:nvCxnSpPr>
        <p:spPr bwMode="auto">
          <a:xfrm rot="16200000" flipH="1">
            <a:off x="4518917" y="5221936"/>
            <a:ext cx="286807"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8264" name="Rectangle 23"/>
          <p:cNvSpPr>
            <a:spLocks noChangeArrowheads="1"/>
          </p:cNvSpPr>
          <p:nvPr/>
        </p:nvSpPr>
        <p:spPr bwMode="auto">
          <a:xfrm>
            <a:off x="5757256" y="5167269"/>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sp>
        <p:nvSpPr>
          <p:cNvPr id="138265" name="Rectangle 24"/>
          <p:cNvSpPr>
            <a:spLocks noChangeArrowheads="1"/>
          </p:cNvSpPr>
          <p:nvPr/>
        </p:nvSpPr>
        <p:spPr bwMode="auto">
          <a:xfrm>
            <a:off x="5757256" y="5742466"/>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cxnSp>
        <p:nvCxnSpPr>
          <p:cNvPr id="138266" name="AutoShape 25"/>
          <p:cNvCxnSpPr>
            <a:cxnSpLocks noChangeShapeType="1"/>
            <a:stCxn id="138261" idx="0"/>
            <a:endCxn id="138264" idx="1"/>
          </p:cNvCxnSpPr>
          <p:nvPr/>
        </p:nvCxnSpPr>
        <p:spPr bwMode="auto">
          <a:xfrm rot="-5400000">
            <a:off x="5453019" y="5149839"/>
            <a:ext cx="14261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8267" name="AutoShape 26"/>
          <p:cNvCxnSpPr>
            <a:cxnSpLocks noChangeShapeType="1"/>
            <a:stCxn id="138261" idx="2"/>
            <a:endCxn id="138265" idx="1"/>
          </p:cNvCxnSpPr>
          <p:nvPr/>
        </p:nvCxnSpPr>
        <p:spPr bwMode="auto">
          <a:xfrm rot="16200000" flipH="1">
            <a:off x="5452226" y="5581633"/>
            <a:ext cx="144196"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8268" name="Rectangle 27"/>
          <p:cNvSpPr>
            <a:spLocks noChangeArrowheads="1"/>
          </p:cNvSpPr>
          <p:nvPr/>
        </p:nvSpPr>
        <p:spPr bwMode="auto">
          <a:xfrm>
            <a:off x="5757256" y="4232376"/>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sp>
        <p:nvSpPr>
          <p:cNvPr id="138269" name="Rectangle 28"/>
          <p:cNvSpPr>
            <a:spLocks noChangeArrowheads="1"/>
          </p:cNvSpPr>
          <p:nvPr/>
        </p:nvSpPr>
        <p:spPr bwMode="auto">
          <a:xfrm>
            <a:off x="5757256" y="4807573"/>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cxnSp>
        <p:nvCxnSpPr>
          <p:cNvPr id="138270" name="AutoShape 29"/>
          <p:cNvCxnSpPr>
            <a:cxnSpLocks noChangeShapeType="1"/>
            <a:stCxn id="138260" idx="0"/>
            <a:endCxn id="138268" idx="1"/>
          </p:cNvCxnSpPr>
          <p:nvPr/>
        </p:nvCxnSpPr>
        <p:spPr bwMode="auto">
          <a:xfrm rot="-5400000">
            <a:off x="5452226" y="4215738"/>
            <a:ext cx="144196"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8271" name="AutoShape 30"/>
          <p:cNvCxnSpPr>
            <a:cxnSpLocks noChangeShapeType="1"/>
            <a:stCxn id="138260" idx="2"/>
            <a:endCxn id="138269" idx="1"/>
          </p:cNvCxnSpPr>
          <p:nvPr/>
        </p:nvCxnSpPr>
        <p:spPr bwMode="auto">
          <a:xfrm rot="16200000" flipH="1">
            <a:off x="5453019" y="4647532"/>
            <a:ext cx="14261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8272" name="Rectangle 31"/>
          <p:cNvSpPr>
            <a:spLocks noChangeArrowheads="1"/>
          </p:cNvSpPr>
          <p:nvPr/>
        </p:nvSpPr>
        <p:spPr bwMode="auto">
          <a:xfrm>
            <a:off x="5757256" y="3299066"/>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sp>
        <p:nvSpPr>
          <p:cNvPr id="138273" name="Rectangle 32"/>
          <p:cNvSpPr>
            <a:spLocks noChangeArrowheads="1"/>
          </p:cNvSpPr>
          <p:nvPr/>
        </p:nvSpPr>
        <p:spPr bwMode="auto">
          <a:xfrm>
            <a:off x="5757256" y="3874264"/>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cxnSp>
        <p:nvCxnSpPr>
          <p:cNvPr id="138274" name="AutoShape 33"/>
          <p:cNvCxnSpPr>
            <a:cxnSpLocks noChangeShapeType="1"/>
            <a:stCxn id="138251" idx="0"/>
            <a:endCxn id="138272" idx="1"/>
          </p:cNvCxnSpPr>
          <p:nvPr/>
        </p:nvCxnSpPr>
        <p:spPr bwMode="auto">
          <a:xfrm rot="-5400000">
            <a:off x="5452227" y="3282428"/>
            <a:ext cx="144195"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8275" name="AutoShape 34"/>
          <p:cNvCxnSpPr>
            <a:cxnSpLocks noChangeShapeType="1"/>
            <a:stCxn id="138251" idx="2"/>
            <a:endCxn id="138273" idx="1"/>
          </p:cNvCxnSpPr>
          <p:nvPr/>
        </p:nvCxnSpPr>
        <p:spPr bwMode="auto">
          <a:xfrm rot="16200000" flipH="1">
            <a:off x="5453019" y="3714222"/>
            <a:ext cx="14261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8276" name="Rectangle 35"/>
          <p:cNvSpPr>
            <a:spLocks noChangeArrowheads="1"/>
          </p:cNvSpPr>
          <p:nvPr/>
        </p:nvSpPr>
        <p:spPr bwMode="auto">
          <a:xfrm>
            <a:off x="5757256" y="2364172"/>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sp>
        <p:nvSpPr>
          <p:cNvPr id="138277" name="Rectangle 36"/>
          <p:cNvSpPr>
            <a:spLocks noChangeArrowheads="1"/>
          </p:cNvSpPr>
          <p:nvPr/>
        </p:nvSpPr>
        <p:spPr bwMode="auto">
          <a:xfrm>
            <a:off x="5757256" y="2939370"/>
            <a:ext cx="1581396" cy="288391"/>
          </a:xfrm>
          <a:prstGeom prst="rect">
            <a:avLst/>
          </a:prstGeom>
          <a:solidFill>
            <a:srgbClr val="DADAF6"/>
          </a:solidFill>
          <a:ln w="9525">
            <a:solidFill>
              <a:schemeClr val="tx1"/>
            </a:solidFill>
            <a:miter lim="800000"/>
            <a:headEnd/>
            <a:tailEnd/>
          </a:ln>
        </p:spPr>
        <p:txBody>
          <a:bodyPr wrap="none" lIns="91172" tIns="45581" rIns="91172" bIns="45581"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de-DE" altLang="en-US" sz="1597">
                <a:solidFill>
                  <a:srgbClr val="000000"/>
                </a:solidFill>
                <a:latin typeface="Arial" charset="0"/>
              </a:rPr>
              <a:t>1,1,1,1,-1,-1,-1,-1</a:t>
            </a:r>
            <a:endParaRPr lang="en-US" altLang="en-US" sz="1597">
              <a:solidFill>
                <a:srgbClr val="000000"/>
              </a:solidFill>
              <a:latin typeface="Arial" charset="0"/>
            </a:endParaRPr>
          </a:p>
        </p:txBody>
      </p:sp>
      <p:cxnSp>
        <p:nvCxnSpPr>
          <p:cNvPr id="138278" name="AutoShape 37"/>
          <p:cNvCxnSpPr>
            <a:cxnSpLocks noChangeShapeType="1"/>
            <a:stCxn id="138250" idx="0"/>
            <a:endCxn id="138276" idx="1"/>
          </p:cNvCxnSpPr>
          <p:nvPr/>
        </p:nvCxnSpPr>
        <p:spPr bwMode="auto">
          <a:xfrm rot="-5400000">
            <a:off x="5453019" y="2346743"/>
            <a:ext cx="142611"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8279" name="AutoShape 38"/>
          <p:cNvCxnSpPr>
            <a:cxnSpLocks noChangeShapeType="1"/>
            <a:stCxn id="138250" idx="2"/>
            <a:endCxn id="138277" idx="1"/>
          </p:cNvCxnSpPr>
          <p:nvPr/>
        </p:nvCxnSpPr>
        <p:spPr bwMode="auto">
          <a:xfrm rot="16200000" flipH="1">
            <a:off x="5452227" y="2778536"/>
            <a:ext cx="144195" cy="4658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8280" name="Text Box 39"/>
          <p:cNvSpPr txBox="1">
            <a:spLocks noChangeArrowheads="1"/>
          </p:cNvSpPr>
          <p:nvPr/>
        </p:nvSpPr>
        <p:spPr bwMode="auto">
          <a:xfrm>
            <a:off x="3458051" y="6015012"/>
            <a:ext cx="679778" cy="33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SF=1</a:t>
            </a:r>
            <a:endParaRPr lang="en-US" altLang="en-US" sz="1597">
              <a:solidFill>
                <a:srgbClr val="000000"/>
              </a:solidFill>
              <a:latin typeface="Arial" charset="0"/>
            </a:endParaRPr>
          </a:p>
        </p:txBody>
      </p:sp>
      <p:sp>
        <p:nvSpPr>
          <p:cNvPr id="138281" name="Text Box 40"/>
          <p:cNvSpPr txBox="1">
            <a:spLocks noChangeArrowheads="1"/>
          </p:cNvSpPr>
          <p:nvPr/>
        </p:nvSpPr>
        <p:spPr bwMode="auto">
          <a:xfrm>
            <a:off x="4104554" y="6015012"/>
            <a:ext cx="679778" cy="33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SF=2</a:t>
            </a:r>
            <a:endParaRPr lang="en-US" altLang="en-US" sz="1597">
              <a:solidFill>
                <a:srgbClr val="000000"/>
              </a:solidFill>
              <a:latin typeface="Arial" charset="0"/>
            </a:endParaRPr>
          </a:p>
        </p:txBody>
      </p:sp>
      <p:sp>
        <p:nvSpPr>
          <p:cNvPr id="138282" name="Text Box 41"/>
          <p:cNvSpPr txBox="1">
            <a:spLocks noChangeArrowheads="1"/>
          </p:cNvSpPr>
          <p:nvPr/>
        </p:nvSpPr>
        <p:spPr bwMode="auto">
          <a:xfrm>
            <a:off x="4966558" y="6015012"/>
            <a:ext cx="679778" cy="33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SF=4</a:t>
            </a:r>
            <a:endParaRPr lang="en-US" altLang="en-US" sz="1597">
              <a:solidFill>
                <a:srgbClr val="000000"/>
              </a:solidFill>
              <a:latin typeface="Arial" charset="0"/>
            </a:endParaRPr>
          </a:p>
        </p:txBody>
      </p:sp>
      <p:sp>
        <p:nvSpPr>
          <p:cNvPr id="138283" name="Text Box 42"/>
          <p:cNvSpPr txBox="1">
            <a:spLocks noChangeArrowheads="1"/>
          </p:cNvSpPr>
          <p:nvPr/>
        </p:nvSpPr>
        <p:spPr bwMode="auto">
          <a:xfrm>
            <a:off x="6189843" y="6015012"/>
            <a:ext cx="679778" cy="33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SF=8</a:t>
            </a:r>
            <a:endParaRPr lang="en-US" altLang="en-US" sz="1597">
              <a:solidFill>
                <a:srgbClr val="000000"/>
              </a:solidFill>
              <a:latin typeface="Arial" charset="0"/>
            </a:endParaRPr>
          </a:p>
        </p:txBody>
      </p:sp>
      <p:sp>
        <p:nvSpPr>
          <p:cNvPr id="138284" name="Text Box 43"/>
          <p:cNvSpPr txBox="1">
            <a:spLocks noChangeArrowheads="1"/>
          </p:cNvSpPr>
          <p:nvPr/>
        </p:nvSpPr>
        <p:spPr bwMode="auto">
          <a:xfrm>
            <a:off x="1085956" y="5094379"/>
            <a:ext cx="679779" cy="33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SF=n</a:t>
            </a:r>
            <a:endParaRPr lang="en-US" altLang="en-US" sz="1597">
              <a:solidFill>
                <a:srgbClr val="000000"/>
              </a:solidFill>
              <a:latin typeface="Arial" charset="0"/>
            </a:endParaRPr>
          </a:p>
        </p:txBody>
      </p:sp>
      <p:sp>
        <p:nvSpPr>
          <p:cNvPr id="138285" name="Text Box 44"/>
          <p:cNvSpPr txBox="1">
            <a:spLocks noChangeArrowheads="1"/>
          </p:cNvSpPr>
          <p:nvPr/>
        </p:nvSpPr>
        <p:spPr bwMode="auto">
          <a:xfrm>
            <a:off x="1805348" y="5094379"/>
            <a:ext cx="793868" cy="33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SF=2n</a:t>
            </a:r>
            <a:endParaRPr lang="en-US" altLang="en-US" sz="1597">
              <a:solidFill>
                <a:srgbClr val="000000"/>
              </a:solidFill>
              <a:latin typeface="Arial" charset="0"/>
            </a:endParaRPr>
          </a:p>
        </p:txBody>
      </p:sp>
      <p:sp>
        <p:nvSpPr>
          <p:cNvPr id="138286" name="Text Box 45"/>
          <p:cNvSpPr txBox="1">
            <a:spLocks noChangeArrowheads="1"/>
          </p:cNvSpPr>
          <p:nvPr/>
        </p:nvSpPr>
        <p:spPr bwMode="auto">
          <a:xfrm>
            <a:off x="7390943" y="2622457"/>
            <a:ext cx="354943" cy="33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a:t>
            </a:r>
            <a:endParaRPr lang="en-US" altLang="en-US" sz="1597">
              <a:solidFill>
                <a:srgbClr val="000000"/>
              </a:solidFill>
              <a:latin typeface="Arial" charset="0"/>
            </a:endParaRPr>
          </a:p>
        </p:txBody>
      </p:sp>
      <p:sp>
        <p:nvSpPr>
          <p:cNvPr id="138287" name="Text Box 46"/>
          <p:cNvSpPr txBox="1">
            <a:spLocks noChangeArrowheads="1"/>
          </p:cNvSpPr>
          <p:nvPr/>
        </p:nvSpPr>
        <p:spPr bwMode="auto">
          <a:xfrm>
            <a:off x="7411541" y="3512982"/>
            <a:ext cx="354943" cy="33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a:t>
            </a:r>
            <a:endParaRPr lang="en-US" altLang="en-US" sz="1597">
              <a:solidFill>
                <a:srgbClr val="000000"/>
              </a:solidFill>
              <a:latin typeface="Arial" charset="0"/>
            </a:endParaRPr>
          </a:p>
        </p:txBody>
      </p:sp>
      <p:sp>
        <p:nvSpPr>
          <p:cNvPr id="138288" name="Text Box 47"/>
          <p:cNvSpPr txBox="1">
            <a:spLocks noChangeArrowheads="1"/>
          </p:cNvSpPr>
          <p:nvPr/>
        </p:nvSpPr>
        <p:spPr bwMode="auto">
          <a:xfrm>
            <a:off x="7411541" y="4447876"/>
            <a:ext cx="354943" cy="33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a:t>
            </a:r>
            <a:endParaRPr lang="en-US" altLang="en-US" sz="1597">
              <a:solidFill>
                <a:srgbClr val="000000"/>
              </a:solidFill>
              <a:latin typeface="Arial" charset="0"/>
            </a:endParaRPr>
          </a:p>
        </p:txBody>
      </p:sp>
      <p:sp>
        <p:nvSpPr>
          <p:cNvPr id="138289" name="Text Box 48"/>
          <p:cNvSpPr txBox="1">
            <a:spLocks noChangeArrowheads="1"/>
          </p:cNvSpPr>
          <p:nvPr/>
        </p:nvSpPr>
        <p:spPr bwMode="auto">
          <a:xfrm>
            <a:off x="7411541" y="5382770"/>
            <a:ext cx="354943" cy="33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de-DE" altLang="en-US" sz="1597">
                <a:solidFill>
                  <a:srgbClr val="000000"/>
                </a:solidFill>
                <a:latin typeface="Arial" charset="0"/>
              </a:rPr>
              <a:t>...</a:t>
            </a:r>
            <a:endParaRPr lang="en-US" altLang="en-US" sz="1597">
              <a:solidFill>
                <a:srgbClr val="000000"/>
              </a:solidFill>
              <a:latin typeface="Arial" charset="0"/>
            </a:endParaRPr>
          </a:p>
        </p:txBody>
      </p:sp>
      <p:sp>
        <p:nvSpPr>
          <p:cNvPr id="51" name="Rectangle 50"/>
          <p:cNvSpPr>
            <a:spLocks noChangeArrowheads="1"/>
          </p:cNvSpPr>
          <p:nvPr/>
        </p:nvSpPr>
        <p:spPr bwMode="auto">
          <a:xfrm>
            <a:off x="540865" y="6395307"/>
            <a:ext cx="8290447" cy="33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72" tIns="45581" rIns="91172" bIns="45581">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en-US" altLang="en-US" sz="1597">
                <a:solidFill>
                  <a:srgbClr val="000000"/>
                </a:solidFill>
                <a:latin typeface="Comic Sans MS" charset="0"/>
              </a:rPr>
              <a:t>If user 1 is given code [1,1], what orthogonal codes can we give to other users?</a:t>
            </a:r>
            <a:endParaRPr lang="en-US" altLang="en-US" sz="100">
              <a:solidFill>
                <a:srgbClr val="000000"/>
              </a:solidFill>
            </a:endParaRPr>
          </a:p>
        </p:txBody>
      </p:sp>
    </p:spTree>
    <p:extLst>
      <p:ext uri="{BB962C8B-B14F-4D97-AF65-F5344CB8AC3E}">
        <p14:creationId xmlns:p14="http://schemas.microsoft.com/office/powerpoint/2010/main" val="12222996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Number Placeholder 5"/>
          <p:cNvSpPr>
            <a:spLocks noGrp="1"/>
          </p:cNvSpPr>
          <p:nvPr>
            <p:ph type="sldNum" sz="quarter" idx="4294967295"/>
          </p:nvPr>
        </p:nvSpPr>
        <p:spPr>
          <a:xfrm>
            <a:off x="7013359" y="6401645"/>
            <a:ext cx="2130641" cy="45635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fld id="{4AE38B9C-1138-4242-883A-9E7855D9EC57}" type="slidenum">
              <a:rPr lang="en-US" altLang="en-US" sz="1198">
                <a:solidFill>
                  <a:srgbClr val="000000"/>
                </a:solidFill>
                <a:latin typeface="Tahoma" charset="0"/>
              </a:rPr>
              <a:pPr/>
              <a:t>82</a:t>
            </a:fld>
            <a:endParaRPr lang="en-US" altLang="en-US" sz="1198">
              <a:solidFill>
                <a:srgbClr val="000000"/>
              </a:solidFill>
              <a:latin typeface="Tahoma" charset="0"/>
            </a:endParaRPr>
          </a:p>
        </p:txBody>
      </p:sp>
      <p:sp>
        <p:nvSpPr>
          <p:cNvPr id="140290" name="Rectangle 2"/>
          <p:cNvSpPr>
            <a:spLocks noGrp="1" noChangeArrowheads="1"/>
          </p:cNvSpPr>
          <p:nvPr>
            <p:ph type="title"/>
          </p:nvPr>
        </p:nvSpPr>
        <p:spPr>
          <a:xfrm>
            <a:off x="534527" y="82398"/>
            <a:ext cx="7769126" cy="1144056"/>
          </a:xfrm>
        </p:spPr>
        <p:txBody>
          <a:bodyPr/>
          <a:lstStyle/>
          <a:p>
            <a:r>
              <a:rPr lang="de-DE" altLang="en-US" sz="3594">
                <a:ea typeface="ＭＳ Ｐゴシック" charset="-128"/>
              </a:rPr>
              <a:t>WCDMA O</a:t>
            </a:r>
            <a:r>
              <a:rPr lang="de-DE" altLang="zh-CN" sz="3594">
                <a:ea typeface="SimSun" charset="-122"/>
              </a:rPr>
              <a:t>rthognal Variable Spreading Factor (O</a:t>
            </a:r>
            <a:r>
              <a:rPr lang="de-DE" altLang="en-US" sz="3594">
                <a:ea typeface="ＭＳ Ｐゴシック" charset="-128"/>
              </a:rPr>
              <a:t>SVF</a:t>
            </a:r>
            <a:r>
              <a:rPr lang="de-DE" altLang="zh-CN" sz="3594">
                <a:ea typeface="SimSun" charset="-122"/>
              </a:rPr>
              <a:t>)</a:t>
            </a:r>
            <a:endParaRPr lang="en-US" altLang="en-US" sz="3594">
              <a:ea typeface="ＭＳ Ｐゴシック" charset="-128"/>
            </a:endParaRPr>
          </a:p>
        </p:txBody>
      </p:sp>
      <p:sp>
        <p:nvSpPr>
          <p:cNvPr id="140291" name="Rectangle 49"/>
          <p:cNvSpPr>
            <a:spLocks noGrp="1" noChangeArrowheads="1"/>
          </p:cNvSpPr>
          <p:nvPr>
            <p:ph type="body" idx="1"/>
          </p:nvPr>
        </p:nvSpPr>
        <p:spPr>
          <a:xfrm>
            <a:off x="534527" y="1451462"/>
            <a:ext cx="7769126" cy="4647531"/>
          </a:xfrm>
        </p:spPr>
        <p:txBody>
          <a:bodyPr/>
          <a:lstStyle/>
          <a:p>
            <a:pPr>
              <a:buFont typeface="Wingdings" pitchFamily="2" charset="2"/>
              <a:buChar char="q"/>
            </a:pPr>
            <a:r>
              <a:rPr lang="en-US" altLang="en-US" sz="2396" dirty="0">
                <a:ea typeface="ＭＳ Ｐゴシック" charset="-128"/>
              </a:rPr>
              <a:t>Flexible code (spreading factor) allocation</a:t>
            </a:r>
          </a:p>
          <a:p>
            <a:pPr lvl="1">
              <a:buFont typeface="Courier New" panose="02070309020205020404" pitchFamily="49" charset="0"/>
              <a:buChar char="o"/>
            </a:pPr>
            <a:r>
              <a:rPr lang="en-US" altLang="en-US" sz="1996" dirty="0">
                <a:ea typeface="ＭＳ Ｐゴシック" charset="-128"/>
              </a:rPr>
              <a:t>up link SF: 4 – 256</a:t>
            </a:r>
          </a:p>
          <a:p>
            <a:pPr lvl="1">
              <a:buFont typeface="Courier New" panose="02070309020205020404" pitchFamily="49" charset="0"/>
              <a:buChar char="o"/>
            </a:pPr>
            <a:r>
              <a:rPr lang="en-US" altLang="en-US" sz="1996" dirty="0">
                <a:ea typeface="ＭＳ Ｐゴシック" charset="-128"/>
              </a:rPr>
              <a:t>down link SF: 4 - 512 </a:t>
            </a:r>
          </a:p>
        </p:txBody>
      </p:sp>
      <p:pic>
        <p:nvPicPr>
          <p:cNvPr id="140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984" y="2820527"/>
            <a:ext cx="7769126" cy="391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2" name="Rectangle 1"/>
          <p:cNvSpPr/>
          <p:nvPr/>
        </p:nvSpPr>
        <p:spPr>
          <a:xfrm>
            <a:off x="3264734" y="2516290"/>
            <a:ext cx="2286528" cy="399311"/>
          </a:xfrm>
          <a:prstGeom prst="rect">
            <a:avLst/>
          </a:prstGeom>
        </p:spPr>
        <p:txBody>
          <a:bodyPr wrap="none">
            <a:spAutoFit/>
          </a:bodyPr>
          <a:lstStyle/>
          <a:p>
            <a:pPr algn="ctr">
              <a:defRPr/>
            </a:pPr>
            <a:r>
              <a:rPr lang="en-US" sz="1996" kern="0" dirty="0">
                <a:solidFill>
                  <a:srgbClr val="000000"/>
                </a:solidFill>
                <a:latin typeface="Comic Sans MS" charset="0"/>
                <a:ea typeface="ＭＳ Ｐゴシック" charset="0"/>
                <a:cs typeface="ＭＳ Ｐゴシック" charset="0"/>
              </a:rPr>
              <a:t>WCDMA downlink</a:t>
            </a:r>
            <a:endParaRPr lang="en-US" sz="499" dirty="0">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3715658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6"/>
          <p:cNvSpPr>
            <a:spLocks noGrp="1"/>
          </p:cNvSpPr>
          <p:nvPr>
            <p:ph type="sldNum" sz="quarter" idx="4294967295"/>
          </p:nvPr>
        </p:nvSpPr>
        <p:spPr>
          <a:xfrm>
            <a:off x="7013359" y="6401645"/>
            <a:ext cx="2130641" cy="456355"/>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fld id="{19A0C45B-E41C-374A-8202-D651C9536CEA}" type="slidenum">
              <a:rPr lang="en-US" altLang="en-US" sz="1198">
                <a:solidFill>
                  <a:srgbClr val="000000"/>
                </a:solidFill>
                <a:latin typeface="Tahoma" charset="0"/>
              </a:rPr>
              <a:pPr/>
              <a:t>83</a:t>
            </a:fld>
            <a:endParaRPr lang="en-US" altLang="en-US" sz="1198">
              <a:solidFill>
                <a:srgbClr val="000000"/>
              </a:solidFill>
              <a:latin typeface="Tahoma" charset="0"/>
            </a:endParaRPr>
          </a:p>
        </p:txBody>
      </p:sp>
      <p:sp>
        <p:nvSpPr>
          <p:cNvPr id="146434" name="Rectangle 2"/>
          <p:cNvSpPr>
            <a:spLocks noGrp="1" noChangeArrowheads="1"/>
          </p:cNvSpPr>
          <p:nvPr>
            <p:ph type="title"/>
          </p:nvPr>
        </p:nvSpPr>
        <p:spPr/>
        <p:txBody>
          <a:bodyPr/>
          <a:lstStyle/>
          <a:p>
            <a:r>
              <a:rPr lang="en-US" altLang="en-US" sz="2800" dirty="0">
                <a:ea typeface="ＭＳ Ｐゴシック" charset="-128"/>
              </a:rPr>
              <a:t>Combined Random Access + </a:t>
            </a:r>
            <a:r>
              <a:rPr lang="en-US" altLang="en-US" sz="2800">
                <a:ea typeface="ＭＳ Ｐゴシック" charset="-128"/>
              </a:rPr>
              <a:t>Channel Partition: GSM </a:t>
            </a:r>
            <a:r>
              <a:rPr lang="en-US" altLang="en-US" sz="2800" dirty="0">
                <a:ea typeface="ＭＳ Ｐゴシック" charset="-128"/>
              </a:rPr>
              <a:t>Logical Channels and Request</a:t>
            </a:r>
          </a:p>
        </p:txBody>
      </p:sp>
      <p:sp>
        <p:nvSpPr>
          <p:cNvPr id="146435" name="Rectangle 3"/>
          <p:cNvSpPr>
            <a:spLocks noGrp="1" noChangeArrowheads="1"/>
          </p:cNvSpPr>
          <p:nvPr>
            <p:ph type="body" sz="half" idx="1"/>
          </p:nvPr>
        </p:nvSpPr>
        <p:spPr>
          <a:xfrm>
            <a:off x="4648060" y="1679640"/>
            <a:ext cx="3996274" cy="4901062"/>
          </a:xfrm>
        </p:spPr>
        <p:txBody>
          <a:bodyPr/>
          <a:lstStyle/>
          <a:p>
            <a:pPr>
              <a:lnSpc>
                <a:spcPct val="90000"/>
              </a:lnSpc>
              <a:buFont typeface="Wingdings" pitchFamily="2" charset="2"/>
              <a:buChar char="q"/>
            </a:pPr>
            <a:r>
              <a:rPr lang="en-US" altLang="en-US" sz="1996" dirty="0">
                <a:ea typeface="ＭＳ Ｐゴシック" charset="-128"/>
              </a:rPr>
              <a:t>Control channels</a:t>
            </a:r>
          </a:p>
          <a:p>
            <a:pPr lvl="1">
              <a:lnSpc>
                <a:spcPct val="90000"/>
              </a:lnSpc>
              <a:buFont typeface="Courier New" panose="02070309020205020404" pitchFamily="49" charset="0"/>
              <a:buChar char="o"/>
            </a:pPr>
            <a:r>
              <a:rPr lang="en-US" altLang="en-US" sz="1597" dirty="0">
                <a:ea typeface="ＭＳ Ｐゴシック" charset="-128"/>
              </a:rPr>
              <a:t>Broadcast control channel (BCCH)</a:t>
            </a:r>
          </a:p>
          <a:p>
            <a:pPr lvl="2">
              <a:lnSpc>
                <a:spcPct val="90000"/>
              </a:lnSpc>
            </a:pPr>
            <a:r>
              <a:rPr lang="en-US" altLang="en-US" sz="1397" dirty="0">
                <a:ea typeface="ＭＳ Ｐゴシック" charset="-128"/>
              </a:rPr>
              <a:t>from base station, announces cell identifier, synchronization</a:t>
            </a:r>
          </a:p>
          <a:p>
            <a:pPr lvl="1">
              <a:lnSpc>
                <a:spcPct val="90000"/>
              </a:lnSpc>
              <a:buFont typeface="Courier New" panose="02070309020205020404" pitchFamily="49" charset="0"/>
              <a:buChar char="o"/>
            </a:pPr>
            <a:r>
              <a:rPr lang="en-US" altLang="en-US" sz="1597" dirty="0">
                <a:ea typeface="ＭＳ Ｐゴシック" charset="-128"/>
              </a:rPr>
              <a:t>Common control channels (CCCH)</a:t>
            </a:r>
          </a:p>
          <a:p>
            <a:pPr lvl="2">
              <a:lnSpc>
                <a:spcPct val="90000"/>
              </a:lnSpc>
            </a:pPr>
            <a:r>
              <a:rPr lang="en-US" altLang="en-US" sz="1597" dirty="0">
                <a:ea typeface="ＭＳ Ｐゴシック" charset="-128"/>
              </a:rPr>
              <a:t>paging channel (PCH): b</a:t>
            </a:r>
            <a:r>
              <a:rPr lang="en-US" altLang="en-US" sz="1198" dirty="0">
                <a:ea typeface="ＭＳ Ｐゴシック" charset="-128"/>
              </a:rPr>
              <a:t>ase transceiver station (BTS) pages a mobile host (MS)</a:t>
            </a:r>
          </a:p>
          <a:p>
            <a:pPr lvl="2">
              <a:lnSpc>
                <a:spcPct val="90000"/>
              </a:lnSpc>
            </a:pPr>
            <a:r>
              <a:rPr lang="en-US" altLang="en-US" sz="1597" dirty="0">
                <a:ea typeface="ＭＳ Ｐゴシック" charset="-128"/>
              </a:rPr>
              <a:t>random access channel (RACH): </a:t>
            </a:r>
            <a:r>
              <a:rPr lang="en-US" altLang="en-US" sz="1198" dirty="0">
                <a:ea typeface="ＭＳ Ｐゴシック" charset="-128"/>
              </a:rPr>
              <a:t>MSs for initial access, </a:t>
            </a:r>
            <a:r>
              <a:rPr lang="en-US" altLang="en-US" sz="1198" b="1" dirty="0">
                <a:solidFill>
                  <a:srgbClr val="FF0000"/>
                </a:solidFill>
                <a:ea typeface="ＭＳ Ｐゴシック" charset="-128"/>
              </a:rPr>
              <a:t>slotted Aloha</a:t>
            </a:r>
            <a:endParaRPr lang="en-US" altLang="zh-CN" sz="1597" b="1" dirty="0">
              <a:solidFill>
                <a:srgbClr val="FF0000"/>
              </a:solidFill>
              <a:ea typeface="SimSun" charset="-122"/>
            </a:endParaRPr>
          </a:p>
          <a:p>
            <a:pPr lvl="2">
              <a:lnSpc>
                <a:spcPct val="90000"/>
              </a:lnSpc>
            </a:pPr>
            <a:r>
              <a:rPr lang="en-US" altLang="en-US" sz="1597" dirty="0">
                <a:ea typeface="ＭＳ Ｐゴシック" charset="-128"/>
              </a:rPr>
              <a:t>access grant channel (AGCH): </a:t>
            </a:r>
            <a:r>
              <a:rPr lang="en-US" altLang="en-US" sz="1198" dirty="0">
                <a:ea typeface="ＭＳ Ｐゴシック" charset="-128"/>
              </a:rPr>
              <a:t>BTS informs an MS its allocation</a:t>
            </a:r>
          </a:p>
          <a:p>
            <a:pPr lvl="1">
              <a:lnSpc>
                <a:spcPct val="90000"/>
              </a:lnSpc>
              <a:buFont typeface="Courier New" panose="02070309020205020404" pitchFamily="49" charset="0"/>
              <a:buChar char="o"/>
            </a:pPr>
            <a:r>
              <a:rPr lang="en-US" altLang="en-US" sz="1597" dirty="0">
                <a:ea typeface="ＭＳ Ｐゴシック" charset="-128"/>
              </a:rPr>
              <a:t>Dedicated control channels</a:t>
            </a:r>
          </a:p>
          <a:p>
            <a:pPr lvl="2">
              <a:lnSpc>
                <a:spcPct val="90000"/>
              </a:lnSpc>
            </a:pPr>
            <a:r>
              <a:rPr lang="en-US" altLang="en-US" sz="1198" dirty="0">
                <a:ea typeface="ＭＳ Ｐゴシック" charset="-128"/>
              </a:rPr>
              <a:t>standalone dedicated control channel (SDCCH): signaling and short message between MS and an MS</a:t>
            </a:r>
            <a:endParaRPr lang="en-US" altLang="zh-CN" sz="1198" dirty="0">
              <a:ea typeface="SimSun" charset="-122"/>
            </a:endParaRPr>
          </a:p>
          <a:p>
            <a:pPr>
              <a:lnSpc>
                <a:spcPct val="90000"/>
              </a:lnSpc>
              <a:buFont typeface="Wingdings" pitchFamily="2" charset="2"/>
              <a:buChar char="q"/>
            </a:pPr>
            <a:r>
              <a:rPr lang="en-US" altLang="en-US" sz="1996" dirty="0">
                <a:ea typeface="ＭＳ Ｐゴシック" charset="-128"/>
              </a:rPr>
              <a:t>Traffic channels (TCH)</a:t>
            </a:r>
            <a:endParaRPr lang="en-US" altLang="en-US" sz="1597" dirty="0">
              <a:ea typeface="ＭＳ Ｐゴシック" charset="-128"/>
            </a:endParaRPr>
          </a:p>
        </p:txBody>
      </p:sp>
      <p:sp>
        <p:nvSpPr>
          <p:cNvPr id="146436" name="Rectangle 4"/>
          <p:cNvSpPr>
            <a:spLocks noGrp="1" noChangeArrowheads="1"/>
          </p:cNvSpPr>
          <p:nvPr>
            <p:ph type="body" sz="half" idx="2"/>
          </p:nvPr>
        </p:nvSpPr>
        <p:spPr>
          <a:xfrm>
            <a:off x="586818" y="1527521"/>
            <a:ext cx="3810880" cy="4647531"/>
          </a:xfrm>
        </p:spPr>
        <p:txBody>
          <a:bodyPr/>
          <a:lstStyle/>
          <a:p>
            <a:pPr>
              <a:lnSpc>
                <a:spcPct val="90000"/>
              </a:lnSpc>
              <a:buFont typeface="Wingdings" pitchFamily="2" charset="2"/>
              <a:buChar char="q"/>
            </a:pPr>
            <a:r>
              <a:rPr lang="en-US" altLang="en-US" sz="1797" dirty="0">
                <a:ea typeface="ＭＳ Ｐゴシック" charset="-128"/>
              </a:rPr>
              <a:t>call setup from an MS</a:t>
            </a:r>
            <a:endParaRPr lang="en-US" altLang="en-US" sz="2396" dirty="0">
              <a:ea typeface="ＭＳ Ｐゴシック" charset="-128"/>
            </a:endParaRPr>
          </a:p>
        </p:txBody>
      </p:sp>
      <p:sp>
        <p:nvSpPr>
          <p:cNvPr id="146437" name="Line 5"/>
          <p:cNvSpPr>
            <a:spLocks noChangeShapeType="1"/>
          </p:cNvSpPr>
          <p:nvPr/>
        </p:nvSpPr>
        <p:spPr bwMode="auto">
          <a:xfrm>
            <a:off x="4207550" y="2058352"/>
            <a:ext cx="0" cy="396299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172" tIns="45581" rIns="91172" bIns="45581" anchor="ctr"/>
          <a:lstStyle/>
          <a:p>
            <a:pPr algn="ctr"/>
            <a:endParaRPr lang="en-US" sz="499">
              <a:solidFill>
                <a:srgbClr val="000000"/>
              </a:solidFill>
            </a:endParaRPr>
          </a:p>
        </p:txBody>
      </p:sp>
      <p:sp>
        <p:nvSpPr>
          <p:cNvPr id="146438" name="Text Box 6"/>
          <p:cNvSpPr txBox="1">
            <a:spLocks noChangeArrowheads="1"/>
          </p:cNvSpPr>
          <p:nvPr/>
        </p:nvSpPr>
        <p:spPr bwMode="auto">
          <a:xfrm>
            <a:off x="3955605" y="1773130"/>
            <a:ext cx="540336" cy="30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07" tIns="45660" rIns="91307" bIns="45660">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en-US" altLang="en-US" sz="1397">
                <a:solidFill>
                  <a:srgbClr val="000000"/>
                </a:solidFill>
                <a:latin typeface="Comic Sans MS" charset="0"/>
              </a:rPr>
              <a:t>BTS</a:t>
            </a:r>
          </a:p>
        </p:txBody>
      </p:sp>
      <p:sp>
        <p:nvSpPr>
          <p:cNvPr id="146439" name="Line 7"/>
          <p:cNvSpPr>
            <a:spLocks noChangeShapeType="1"/>
          </p:cNvSpPr>
          <p:nvPr/>
        </p:nvSpPr>
        <p:spPr bwMode="auto">
          <a:xfrm>
            <a:off x="1735628" y="2058352"/>
            <a:ext cx="0" cy="396299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172" tIns="45581" rIns="91172" bIns="45581" anchor="ctr"/>
          <a:lstStyle/>
          <a:p>
            <a:pPr algn="ctr"/>
            <a:endParaRPr lang="en-US" sz="499">
              <a:solidFill>
                <a:srgbClr val="000000"/>
              </a:solidFill>
            </a:endParaRPr>
          </a:p>
        </p:txBody>
      </p:sp>
      <p:sp>
        <p:nvSpPr>
          <p:cNvPr id="146440" name="Text Box 8"/>
          <p:cNvSpPr txBox="1">
            <a:spLocks noChangeArrowheads="1"/>
          </p:cNvSpPr>
          <p:nvPr/>
        </p:nvSpPr>
        <p:spPr bwMode="auto">
          <a:xfrm>
            <a:off x="1520127" y="1784221"/>
            <a:ext cx="464278" cy="30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07" tIns="45660" rIns="91307" bIns="45660">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en-US" altLang="en-US" sz="1397">
                <a:solidFill>
                  <a:srgbClr val="000000"/>
                </a:solidFill>
                <a:latin typeface="Comic Sans MS" charset="0"/>
              </a:rPr>
              <a:t>MS</a:t>
            </a:r>
          </a:p>
        </p:txBody>
      </p:sp>
      <p:grpSp>
        <p:nvGrpSpPr>
          <p:cNvPr id="2" name="Group 9"/>
          <p:cNvGrpSpPr>
            <a:grpSpLocks/>
          </p:cNvGrpSpPr>
          <p:nvPr/>
        </p:nvGrpSpPr>
        <p:grpSpPr bwMode="auto">
          <a:xfrm>
            <a:off x="1735628" y="2265929"/>
            <a:ext cx="2544812" cy="328006"/>
            <a:chOff x="3554" y="1473"/>
            <a:chExt cx="1604" cy="207"/>
          </a:xfrm>
        </p:grpSpPr>
        <p:sp>
          <p:nvSpPr>
            <p:cNvPr id="146453" name="Line 10"/>
            <p:cNvSpPr>
              <a:spLocks noChangeShapeType="1"/>
            </p:cNvSpPr>
            <p:nvPr/>
          </p:nvSpPr>
          <p:spPr bwMode="auto">
            <a:xfrm>
              <a:off x="3575" y="1680"/>
              <a:ext cx="15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en-US" sz="499">
                <a:solidFill>
                  <a:srgbClr val="000000"/>
                </a:solidFill>
              </a:endParaRPr>
            </a:p>
          </p:txBody>
        </p:sp>
        <p:sp>
          <p:nvSpPr>
            <p:cNvPr id="146454" name="Text Box 11"/>
            <p:cNvSpPr txBox="1">
              <a:spLocks noChangeArrowheads="1"/>
            </p:cNvSpPr>
            <p:nvPr/>
          </p:nvSpPr>
          <p:spPr bwMode="auto">
            <a:xfrm>
              <a:off x="3554" y="1473"/>
              <a:ext cx="1604"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8" tIns="45704" rIns="91408" bIns="45704">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en-US" sz="1198">
                  <a:solidFill>
                    <a:srgbClr val="000000"/>
                  </a:solidFill>
                  <a:latin typeface="Comic Sans MS" charset="0"/>
                </a:rPr>
                <a:t>RACH (request signaling channel)</a:t>
              </a:r>
            </a:p>
          </p:txBody>
        </p:sp>
      </p:grpSp>
      <p:grpSp>
        <p:nvGrpSpPr>
          <p:cNvPr id="3" name="Group 12"/>
          <p:cNvGrpSpPr>
            <a:grpSpLocks/>
          </p:cNvGrpSpPr>
          <p:nvPr/>
        </p:nvGrpSpPr>
        <p:grpSpPr bwMode="auto">
          <a:xfrm>
            <a:off x="1735628" y="2728622"/>
            <a:ext cx="2456077" cy="293145"/>
            <a:chOff x="3554" y="1765"/>
            <a:chExt cx="1548" cy="184"/>
          </a:xfrm>
        </p:grpSpPr>
        <p:sp>
          <p:nvSpPr>
            <p:cNvPr id="146451" name="Line 13"/>
            <p:cNvSpPr>
              <a:spLocks noChangeShapeType="1"/>
            </p:cNvSpPr>
            <p:nvPr/>
          </p:nvSpPr>
          <p:spPr bwMode="auto">
            <a:xfrm flipV="1">
              <a:off x="3554" y="1949"/>
              <a:ext cx="1544"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algn="ctr"/>
              <a:endParaRPr lang="en-US" sz="499">
                <a:solidFill>
                  <a:srgbClr val="000000"/>
                </a:solidFill>
              </a:endParaRPr>
            </a:p>
          </p:txBody>
        </p:sp>
        <p:sp>
          <p:nvSpPr>
            <p:cNvPr id="146452" name="Text Box 14"/>
            <p:cNvSpPr txBox="1">
              <a:spLocks noChangeArrowheads="1"/>
            </p:cNvSpPr>
            <p:nvPr/>
          </p:nvSpPr>
          <p:spPr bwMode="auto">
            <a:xfrm>
              <a:off x="3566" y="1765"/>
              <a:ext cx="153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8" tIns="45704" rIns="91408" bIns="45704">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en-US" sz="1198">
                  <a:solidFill>
                    <a:srgbClr val="000000"/>
                  </a:solidFill>
                  <a:latin typeface="Comic Sans MS" charset="0"/>
                </a:rPr>
                <a:t>AGCH (assign signaling channel)</a:t>
              </a:r>
            </a:p>
          </p:txBody>
        </p:sp>
      </p:grpSp>
      <p:grpSp>
        <p:nvGrpSpPr>
          <p:cNvPr id="4" name="Group 15"/>
          <p:cNvGrpSpPr>
            <a:grpSpLocks/>
          </p:cNvGrpSpPr>
          <p:nvPr/>
        </p:nvGrpSpPr>
        <p:grpSpPr bwMode="auto">
          <a:xfrm>
            <a:off x="1754643" y="3218253"/>
            <a:ext cx="2451324" cy="328005"/>
            <a:chOff x="3554" y="1473"/>
            <a:chExt cx="1545" cy="207"/>
          </a:xfrm>
        </p:grpSpPr>
        <p:sp>
          <p:nvSpPr>
            <p:cNvPr id="146449" name="Line 16"/>
            <p:cNvSpPr>
              <a:spLocks noChangeShapeType="1"/>
            </p:cNvSpPr>
            <p:nvPr/>
          </p:nvSpPr>
          <p:spPr bwMode="auto">
            <a:xfrm>
              <a:off x="3575" y="1680"/>
              <a:ext cx="15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en-US" sz="499">
                <a:solidFill>
                  <a:srgbClr val="000000"/>
                </a:solidFill>
              </a:endParaRPr>
            </a:p>
          </p:txBody>
        </p:sp>
        <p:sp>
          <p:nvSpPr>
            <p:cNvPr id="146450" name="Text Box 17"/>
            <p:cNvSpPr txBox="1">
              <a:spLocks noChangeArrowheads="1"/>
            </p:cNvSpPr>
            <p:nvPr/>
          </p:nvSpPr>
          <p:spPr bwMode="auto">
            <a:xfrm>
              <a:off x="3554" y="1473"/>
              <a:ext cx="135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8" tIns="45704" rIns="91408" bIns="45704">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en-US" sz="1198">
                  <a:solidFill>
                    <a:srgbClr val="000000"/>
                  </a:solidFill>
                  <a:latin typeface="Comic Sans MS" charset="0"/>
                </a:rPr>
                <a:t>SDCCH (request call setup)</a:t>
              </a:r>
            </a:p>
          </p:txBody>
        </p:sp>
      </p:grpSp>
      <p:grpSp>
        <p:nvGrpSpPr>
          <p:cNvPr id="5" name="Group 18"/>
          <p:cNvGrpSpPr>
            <a:grpSpLocks/>
          </p:cNvGrpSpPr>
          <p:nvPr/>
        </p:nvGrpSpPr>
        <p:grpSpPr bwMode="auto">
          <a:xfrm>
            <a:off x="1767320" y="4324280"/>
            <a:ext cx="2449738" cy="291560"/>
            <a:chOff x="3554" y="1765"/>
            <a:chExt cx="1544" cy="184"/>
          </a:xfrm>
        </p:grpSpPr>
        <p:sp>
          <p:nvSpPr>
            <p:cNvPr id="146447" name="Line 19"/>
            <p:cNvSpPr>
              <a:spLocks noChangeShapeType="1"/>
            </p:cNvSpPr>
            <p:nvPr/>
          </p:nvSpPr>
          <p:spPr bwMode="auto">
            <a:xfrm flipV="1">
              <a:off x="3554" y="1949"/>
              <a:ext cx="1544"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algn="ctr"/>
              <a:endParaRPr lang="en-US" sz="499">
                <a:solidFill>
                  <a:srgbClr val="000000"/>
                </a:solidFill>
              </a:endParaRPr>
            </a:p>
          </p:txBody>
        </p:sp>
        <p:sp>
          <p:nvSpPr>
            <p:cNvPr id="146448" name="Text Box 20"/>
            <p:cNvSpPr txBox="1">
              <a:spLocks noChangeArrowheads="1"/>
            </p:cNvSpPr>
            <p:nvPr/>
          </p:nvSpPr>
          <p:spPr bwMode="auto">
            <a:xfrm>
              <a:off x="3566" y="1765"/>
              <a:ext cx="104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8" tIns="45704" rIns="91408" bIns="45704">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en-US" sz="1198">
                  <a:solidFill>
                    <a:srgbClr val="000000"/>
                  </a:solidFill>
                  <a:latin typeface="Comic Sans MS" charset="0"/>
                </a:rPr>
                <a:t>SDCCH (assign TCH)</a:t>
              </a:r>
            </a:p>
          </p:txBody>
        </p:sp>
      </p:grpSp>
      <p:sp>
        <p:nvSpPr>
          <p:cNvPr id="878613" name="Rectangle 21"/>
          <p:cNvSpPr>
            <a:spLocks noChangeArrowheads="1"/>
          </p:cNvSpPr>
          <p:nvPr/>
        </p:nvSpPr>
        <p:spPr bwMode="auto">
          <a:xfrm>
            <a:off x="1502697" y="3817220"/>
            <a:ext cx="2939369" cy="396141"/>
          </a:xfrm>
          <a:prstGeom prst="rect">
            <a:avLst/>
          </a:prstGeom>
          <a:solidFill>
            <a:schemeClr val="accent1"/>
          </a:solidFill>
          <a:ln w="9525">
            <a:solidFill>
              <a:schemeClr val="tx1"/>
            </a:solidFill>
            <a:miter lim="800000"/>
            <a:headEnd/>
            <a:tailEnd/>
          </a:ln>
        </p:spPr>
        <p:txBody>
          <a:bodyPr wrap="none" lIns="91307" tIns="45660" rIns="91307" bIns="4566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en-US" altLang="en-US" sz="1397">
                <a:solidFill>
                  <a:srgbClr val="000000"/>
                </a:solidFill>
                <a:latin typeface="Comic Sans MS" charset="0"/>
              </a:rPr>
              <a:t>SDCCH message exchange</a:t>
            </a:r>
          </a:p>
        </p:txBody>
      </p:sp>
      <p:sp>
        <p:nvSpPr>
          <p:cNvPr id="878614" name="Rectangle 22"/>
          <p:cNvSpPr>
            <a:spLocks noChangeArrowheads="1"/>
          </p:cNvSpPr>
          <p:nvPr/>
        </p:nvSpPr>
        <p:spPr bwMode="auto">
          <a:xfrm>
            <a:off x="1512204" y="4883632"/>
            <a:ext cx="2939369" cy="396141"/>
          </a:xfrm>
          <a:prstGeom prst="rect">
            <a:avLst/>
          </a:prstGeom>
          <a:solidFill>
            <a:schemeClr val="accent1"/>
          </a:solidFill>
          <a:ln w="9525">
            <a:solidFill>
              <a:schemeClr val="tx1"/>
            </a:solidFill>
            <a:miter lim="800000"/>
            <a:headEnd/>
            <a:tailEnd/>
          </a:ln>
        </p:spPr>
        <p:txBody>
          <a:bodyPr wrap="none" lIns="91307" tIns="45660" rIns="91307" bIns="4566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en-US" altLang="en-US" sz="1397">
                <a:solidFill>
                  <a:srgbClr val="000000"/>
                </a:solidFill>
                <a:latin typeface="Comic Sans MS" charset="0"/>
              </a:rPr>
              <a:t>Communication</a:t>
            </a:r>
          </a:p>
        </p:txBody>
      </p:sp>
    </p:spTree>
    <p:extLst>
      <p:ext uri="{BB962C8B-B14F-4D97-AF65-F5344CB8AC3E}">
        <p14:creationId xmlns:p14="http://schemas.microsoft.com/office/powerpoint/2010/main" val="19873536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78613"/>
                                        </p:tgtEl>
                                        <p:attrNameLst>
                                          <p:attrName>style.visibility</p:attrName>
                                        </p:attrNameLst>
                                      </p:cBhvr>
                                      <p:to>
                                        <p:strVal val="visible"/>
                                      </p:to>
                                    </p:set>
                                    <p:animEffect transition="in" filter="blinds(horizontal)">
                                      <p:cBhvr>
                                        <p:cTn id="22" dur="500"/>
                                        <p:tgtEl>
                                          <p:spTgt spid="8786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78614"/>
                                        </p:tgtEl>
                                        <p:attrNameLst>
                                          <p:attrName>style.visibility</p:attrName>
                                        </p:attrNameLst>
                                      </p:cBhvr>
                                      <p:to>
                                        <p:strVal val="visible"/>
                                      </p:to>
                                    </p:set>
                                    <p:animEffect transition="in" filter="blinds(horizontal)">
                                      <p:cBhvr>
                                        <p:cTn id="32" dur="500"/>
                                        <p:tgtEl>
                                          <p:spTgt spid="878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8613" grpId="0" animBg="1"/>
      <p:bldP spid="87861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1"/>
          <p:cNvSpPr>
            <a:spLocks noGrp="1"/>
          </p:cNvSpPr>
          <p:nvPr>
            <p:ph type="title"/>
          </p:nvPr>
        </p:nvSpPr>
        <p:spPr/>
        <p:txBody>
          <a:bodyPr/>
          <a:lstStyle/>
          <a:p>
            <a:r>
              <a:rPr lang="en-US" altLang="en-US">
                <a:ea typeface="ＭＳ Ｐゴシック" charset="-128"/>
              </a:rPr>
              <a:t>Discussions</a:t>
            </a:r>
          </a:p>
        </p:txBody>
      </p:sp>
      <p:sp>
        <p:nvSpPr>
          <p:cNvPr id="138242" name="Content Placeholder 3"/>
          <p:cNvSpPr>
            <a:spLocks noGrp="1"/>
          </p:cNvSpPr>
          <p:nvPr>
            <p:ph idx="1"/>
          </p:nvPr>
        </p:nvSpPr>
        <p:spPr/>
        <p:txBody>
          <a:bodyPr/>
          <a:lstStyle/>
          <a:p>
            <a:pPr>
              <a:buFont typeface="Wingdings" pitchFamily="2" charset="2"/>
              <a:buChar char="q"/>
            </a:pPr>
            <a:r>
              <a:rPr lang="en-US" altLang="en-US" dirty="0">
                <a:ea typeface="ＭＳ Ｐゴシック" charset="-128"/>
              </a:rPr>
              <a:t>Advantages of channel partitioning over random access</a:t>
            </a:r>
          </a:p>
          <a:p>
            <a:pPr>
              <a:buFont typeface="Wingdings" pitchFamily="2" charset="2"/>
              <a:buChar char="q"/>
            </a:pPr>
            <a:endParaRPr lang="en-US" altLang="en-US" dirty="0">
              <a:ea typeface="ＭＳ Ｐゴシック" charset="-128"/>
            </a:endParaRPr>
          </a:p>
          <a:p>
            <a:pPr>
              <a:buFont typeface="Wingdings" pitchFamily="2" charset="2"/>
              <a:buChar char="q"/>
            </a:pPr>
            <a:endParaRPr lang="en-US" altLang="en-US" dirty="0">
              <a:ea typeface="ＭＳ Ｐゴシック" charset="-128"/>
            </a:endParaRPr>
          </a:p>
          <a:p>
            <a:pPr>
              <a:buFont typeface="Wingdings" pitchFamily="2" charset="2"/>
              <a:buChar char="q"/>
            </a:pPr>
            <a:endParaRPr lang="en-US" altLang="en-US" dirty="0">
              <a:ea typeface="ＭＳ Ｐゴシック" charset="-128"/>
            </a:endParaRPr>
          </a:p>
          <a:p>
            <a:pPr>
              <a:buFont typeface="Wingdings" pitchFamily="2" charset="2"/>
              <a:buChar char="q"/>
            </a:pPr>
            <a:r>
              <a:rPr lang="en-US" altLang="en-US" dirty="0">
                <a:ea typeface="ＭＳ Ｐゴシック" charset="-128"/>
              </a:rPr>
              <a:t>Advantages of random access over channel partitioning</a:t>
            </a:r>
          </a:p>
        </p:txBody>
      </p:sp>
      <p:sp>
        <p:nvSpPr>
          <p:cNvPr id="138243"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fld id="{F9A3E80A-3ABC-914C-8973-D9F2FF451DEB}" type="slidenum">
              <a:rPr lang="en-US" altLang="en-US" sz="1400">
                <a:solidFill>
                  <a:srgbClr val="000000"/>
                </a:solidFill>
                <a:latin typeface="Times New Roman" charset="0"/>
              </a:rPr>
              <a:pPr/>
              <a:t>84</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1949989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Title 4"/>
          <p:cNvSpPr>
            <a:spLocks noGrp="1"/>
          </p:cNvSpPr>
          <p:nvPr>
            <p:ph type="ctrTitle"/>
          </p:nvPr>
        </p:nvSpPr>
        <p:spPr/>
        <p:txBody>
          <a:bodyPr/>
          <a:lstStyle/>
          <a:p>
            <a:pPr algn="ctr"/>
            <a:r>
              <a:rPr lang="en-US" altLang="en-US">
                <a:ea typeface="ＭＳ Ｐゴシック" charset="-128"/>
              </a:rPr>
              <a:t>Backup Slides: Physical Layer</a:t>
            </a:r>
          </a:p>
        </p:txBody>
      </p:sp>
      <p:sp>
        <p:nvSpPr>
          <p:cNvPr id="282626" name="Subtitle 5"/>
          <p:cNvSpPr>
            <a:spLocks noGrp="1"/>
          </p:cNvSpPr>
          <p:nvPr>
            <p:ph type="subTitle" idx="1"/>
          </p:nvPr>
        </p:nvSpPr>
        <p:spPr/>
        <p:txBody>
          <a:bodyPr/>
          <a:lstStyle/>
          <a:p>
            <a:endParaRPr lang="en-US" altLang="en-US">
              <a:ea typeface="ＭＳ Ｐゴシック" charset="-128"/>
            </a:endParaRPr>
          </a:p>
        </p:txBody>
      </p:sp>
      <p:sp>
        <p:nvSpPr>
          <p:cNvPr id="28262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7F5BAF42-4E16-0943-AEDD-30CA63883FF1}" type="slidenum">
              <a:rPr lang="en-US" altLang="en-US" sz="1400">
                <a:solidFill>
                  <a:srgbClr val="000000"/>
                </a:solidFill>
                <a:latin typeface="Times New Roman" charset="0"/>
              </a:rPr>
              <a:pPr>
                <a:spcBef>
                  <a:spcPct val="0"/>
                </a:spcBef>
                <a:buClrTx/>
                <a:buSzTx/>
                <a:buFontTx/>
                <a:buNone/>
              </a:pPr>
              <a:t>85</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12253386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Title 1"/>
          <p:cNvSpPr>
            <a:spLocks noGrp="1"/>
          </p:cNvSpPr>
          <p:nvPr>
            <p:ph type="title"/>
          </p:nvPr>
        </p:nvSpPr>
        <p:spPr/>
        <p:txBody>
          <a:bodyPr/>
          <a:lstStyle/>
          <a:p>
            <a:r>
              <a:rPr lang="en-US" altLang="en-US">
                <a:ea typeface="ＭＳ Ｐゴシック" charset="-128"/>
              </a:rPr>
              <a:t>Internet Bandwidth Growth</a:t>
            </a:r>
          </a:p>
        </p:txBody>
      </p:sp>
      <p:pic>
        <p:nvPicPr>
          <p:cNvPr id="2314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3" y="1616075"/>
            <a:ext cx="7389812" cy="4694238"/>
          </a:xfrm>
          <a:prstGeom prst="rect">
            <a:avLst/>
          </a:prstGeom>
          <a:noFill/>
          <a:ln>
            <a:noFill/>
          </a:ln>
          <a:effectLst>
            <a:outerShdw blurRad="63500" dist="17961" dir="2700000" algn="ctr" rotWithShape="0">
              <a:srgbClr val="007A5C"/>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675" name="Rectangle 4"/>
          <p:cNvSpPr>
            <a:spLocks noChangeArrowheads="1"/>
          </p:cNvSpPr>
          <p:nvPr/>
        </p:nvSpPr>
        <p:spPr bwMode="auto">
          <a:xfrm>
            <a:off x="822325" y="6445250"/>
            <a:ext cx="4014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Source: TeleGeograph Research</a:t>
            </a:r>
          </a:p>
        </p:txBody>
      </p:sp>
      <p:sp>
        <p:nvSpPr>
          <p:cNvPr id="5" name="Slide Number Placeholder 2">
            <a:extLst>
              <a:ext uri="{FF2B5EF4-FFF2-40B4-BE49-F238E27FC236}">
                <a16:creationId xmlns:a16="http://schemas.microsoft.com/office/drawing/2014/main" id="{ADD688E1-1B23-7946-9422-8A10D529F923}"/>
              </a:ext>
            </a:extLst>
          </p:cNvPr>
          <p:cNvSpPr txBox="1">
            <a:spLocks/>
          </p:cNvSpPr>
          <p:nvPr/>
        </p:nvSpPr>
        <p:spPr bwMode="auto">
          <a:xfrm>
            <a:off x="8686800" y="6515100"/>
            <a:ext cx="4572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lr>
                <a:schemeClr val="accent2"/>
              </a:buClr>
              <a:buSzPct val="85000"/>
              <a:buFont typeface="ZapfDingbats" charset="0"/>
              <a:buChar char="r"/>
              <a:defRPr sz="2800" kern="1200">
                <a:solidFill>
                  <a:schemeClr val="tx1"/>
                </a:solidFill>
                <a:latin typeface="Comic Sans MS" charset="0"/>
                <a:ea typeface="ＭＳ Ｐゴシック" charset="-128"/>
                <a:cs typeface="+mn-cs"/>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kern="1200">
                <a:solidFill>
                  <a:schemeClr val="tx1"/>
                </a:solidFill>
                <a:latin typeface="Comic Sans MS" charset="0"/>
                <a:ea typeface="ＭＳ Ｐゴシック" charset="-128"/>
                <a:cs typeface="+mn-cs"/>
              </a:defRPr>
            </a:lvl2pPr>
            <a:lvl3pPr marL="1143000" indent="-228600" algn="l" rtl="0" eaLnBrk="0" fontAlgn="base" hangingPunct="0">
              <a:spcBef>
                <a:spcPct val="20000"/>
              </a:spcBef>
              <a:spcAft>
                <a:spcPct val="0"/>
              </a:spcAft>
              <a:buChar char="•"/>
              <a:defRPr sz="2000" kern="1200">
                <a:solidFill>
                  <a:schemeClr val="tx1"/>
                </a:solidFill>
                <a:latin typeface="Comic Sans MS" charset="0"/>
                <a:ea typeface="ＭＳ Ｐゴシック"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gn="l">
              <a:spcBef>
                <a:spcPct val="0"/>
              </a:spcBef>
              <a:buClrTx/>
              <a:buSzTx/>
              <a:buFontTx/>
              <a:buNone/>
            </a:pPr>
            <a:fld id="{2268D687-77AC-6349-84FA-B1441D81BE7A}" type="slidenum">
              <a:rPr lang="en-US" altLang="en-US" sz="1400" smtClean="0">
                <a:solidFill>
                  <a:srgbClr val="000000"/>
                </a:solidFill>
                <a:latin typeface="Times New Roman" charset="0"/>
              </a:rPr>
              <a:pPr algn="l">
                <a:spcBef>
                  <a:spcPct val="0"/>
                </a:spcBef>
                <a:buClrTx/>
                <a:buSzTx/>
                <a:buFontTx/>
                <a:buNone/>
              </a:pPr>
              <a:t>86</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12400603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Rectangle 2"/>
          <p:cNvSpPr>
            <a:spLocks noGrp="1" noChangeArrowheads="1"/>
          </p:cNvSpPr>
          <p:nvPr>
            <p:ph type="title"/>
          </p:nvPr>
        </p:nvSpPr>
        <p:spPr/>
        <p:txBody>
          <a:bodyPr/>
          <a:lstStyle/>
          <a:p>
            <a:r>
              <a:rPr lang="en-US" altLang="en-US" sz="2800">
                <a:ea typeface="ＭＳ Ｐゴシック" charset="-128"/>
              </a:rPr>
              <a:t>What Determines Transmission Rate?</a:t>
            </a:r>
          </a:p>
        </p:txBody>
      </p:sp>
      <p:sp>
        <p:nvSpPr>
          <p:cNvPr id="286722" name="Rectangle 3"/>
          <p:cNvSpPr>
            <a:spLocks noGrp="1" noChangeArrowheads="1"/>
          </p:cNvSpPr>
          <p:nvPr>
            <p:ph type="body" idx="1"/>
          </p:nvPr>
        </p:nvSpPr>
        <p:spPr/>
        <p:txBody>
          <a:bodyPr/>
          <a:lstStyle/>
          <a:p>
            <a:pPr>
              <a:buFont typeface="Wingdings" pitchFamily="2" charset="2"/>
              <a:buChar char="q"/>
            </a:pPr>
            <a:r>
              <a:rPr lang="en-US" altLang="en-US" dirty="0">
                <a:ea typeface="ＭＳ Ｐゴシック" charset="-128"/>
              </a:rPr>
              <a:t>Service: transmit a bit stream from a sender to a receiver</a:t>
            </a:r>
          </a:p>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p:txBody>
      </p:sp>
      <p:sp>
        <p:nvSpPr>
          <p:cNvPr id="286723" name="Rectangle 4"/>
          <p:cNvSpPr>
            <a:spLocks noChangeArrowheads="1"/>
          </p:cNvSpPr>
          <p:nvPr/>
        </p:nvSpPr>
        <p:spPr bwMode="auto">
          <a:xfrm>
            <a:off x="2500313" y="2984500"/>
            <a:ext cx="1223962" cy="8604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000000"/>
                </a:solidFill>
              </a:rPr>
              <a:t>Encoding</a:t>
            </a:r>
          </a:p>
        </p:txBody>
      </p:sp>
      <p:sp>
        <p:nvSpPr>
          <p:cNvPr id="286724" name="Line 5"/>
          <p:cNvSpPr>
            <a:spLocks noChangeShapeType="1"/>
          </p:cNvSpPr>
          <p:nvPr/>
        </p:nvSpPr>
        <p:spPr bwMode="auto">
          <a:xfrm>
            <a:off x="685800" y="3389313"/>
            <a:ext cx="1828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86725" name="Line 6"/>
          <p:cNvSpPr>
            <a:spLocks noChangeShapeType="1"/>
          </p:cNvSpPr>
          <p:nvPr/>
        </p:nvSpPr>
        <p:spPr bwMode="auto">
          <a:xfrm flipV="1">
            <a:off x="3724275" y="3402013"/>
            <a:ext cx="1828800" cy="0"/>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6726" name="Text Box 7"/>
          <p:cNvSpPr txBox="1">
            <a:spLocks noChangeArrowheads="1"/>
          </p:cNvSpPr>
          <p:nvPr/>
        </p:nvSpPr>
        <p:spPr bwMode="auto">
          <a:xfrm>
            <a:off x="4224338" y="2976563"/>
            <a:ext cx="9763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channel</a:t>
            </a:r>
          </a:p>
        </p:txBody>
      </p:sp>
      <p:sp>
        <p:nvSpPr>
          <p:cNvPr id="286727" name="Rectangle 8"/>
          <p:cNvSpPr>
            <a:spLocks noChangeArrowheads="1"/>
          </p:cNvSpPr>
          <p:nvPr/>
        </p:nvSpPr>
        <p:spPr bwMode="auto">
          <a:xfrm>
            <a:off x="5570538" y="3001963"/>
            <a:ext cx="1223962" cy="8604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000000"/>
                </a:solidFill>
              </a:rPr>
              <a:t>Decoding</a:t>
            </a:r>
          </a:p>
        </p:txBody>
      </p:sp>
      <p:sp>
        <p:nvSpPr>
          <p:cNvPr id="286728" name="Line 9"/>
          <p:cNvSpPr>
            <a:spLocks noChangeShapeType="1"/>
          </p:cNvSpPr>
          <p:nvPr/>
        </p:nvSpPr>
        <p:spPr bwMode="auto">
          <a:xfrm>
            <a:off x="6804025" y="3416300"/>
            <a:ext cx="11842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86729" name="Text Box 10"/>
          <p:cNvSpPr txBox="1">
            <a:spLocks noChangeArrowheads="1"/>
          </p:cNvSpPr>
          <p:nvPr/>
        </p:nvSpPr>
        <p:spPr bwMode="auto">
          <a:xfrm>
            <a:off x="6981825" y="3070225"/>
            <a:ext cx="1308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output </a:t>
            </a:r>
          </a:p>
          <a:p>
            <a:pPr>
              <a:spcBef>
                <a:spcPct val="0"/>
              </a:spcBef>
              <a:buClrTx/>
              <a:buSzTx/>
              <a:buFontTx/>
              <a:buNone/>
            </a:pPr>
            <a:r>
              <a:rPr lang="en-US" altLang="en-US" sz="1800">
                <a:solidFill>
                  <a:srgbClr val="000000"/>
                </a:solidFill>
              </a:rPr>
              <a:t>bit stream</a:t>
            </a:r>
          </a:p>
        </p:txBody>
      </p:sp>
      <p:sp>
        <p:nvSpPr>
          <p:cNvPr id="286730" name="Text Box 11"/>
          <p:cNvSpPr txBox="1">
            <a:spLocks noChangeArrowheads="1"/>
          </p:cNvSpPr>
          <p:nvPr/>
        </p:nvSpPr>
        <p:spPr bwMode="auto">
          <a:xfrm>
            <a:off x="922338" y="3063875"/>
            <a:ext cx="1308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input </a:t>
            </a:r>
          </a:p>
          <a:p>
            <a:pPr>
              <a:spcBef>
                <a:spcPct val="0"/>
              </a:spcBef>
              <a:buClrTx/>
              <a:buSzTx/>
              <a:buFontTx/>
              <a:buNone/>
            </a:pPr>
            <a:r>
              <a:rPr lang="en-US" altLang="en-US" sz="1800">
                <a:solidFill>
                  <a:srgbClr val="000000"/>
                </a:solidFill>
              </a:rPr>
              <a:t>bit stream</a:t>
            </a:r>
          </a:p>
        </p:txBody>
      </p:sp>
      <p:sp>
        <p:nvSpPr>
          <p:cNvPr id="286731" name="Text Box 12"/>
          <p:cNvSpPr txBox="1">
            <a:spLocks noChangeArrowheads="1"/>
          </p:cNvSpPr>
          <p:nvPr/>
        </p:nvSpPr>
        <p:spPr bwMode="auto">
          <a:xfrm>
            <a:off x="2641600" y="2595563"/>
            <a:ext cx="9096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sender</a:t>
            </a:r>
          </a:p>
        </p:txBody>
      </p:sp>
      <p:sp>
        <p:nvSpPr>
          <p:cNvPr id="286732" name="Text Box 13"/>
          <p:cNvSpPr txBox="1">
            <a:spLocks noChangeArrowheads="1"/>
          </p:cNvSpPr>
          <p:nvPr/>
        </p:nvSpPr>
        <p:spPr bwMode="auto">
          <a:xfrm>
            <a:off x="5637213" y="2620963"/>
            <a:ext cx="1071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receiver</a:t>
            </a:r>
          </a:p>
        </p:txBody>
      </p:sp>
      <p:sp>
        <p:nvSpPr>
          <p:cNvPr id="286733" name="Text Box 14"/>
          <p:cNvSpPr txBox="1">
            <a:spLocks noChangeArrowheads="1"/>
          </p:cNvSpPr>
          <p:nvPr/>
        </p:nvSpPr>
        <p:spPr bwMode="auto">
          <a:xfrm>
            <a:off x="239713" y="5568950"/>
            <a:ext cx="8683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Question to be addressed: how much can we send through the channel ?</a:t>
            </a:r>
          </a:p>
        </p:txBody>
      </p:sp>
      <p:sp>
        <p:nvSpPr>
          <p:cNvPr id="15" name="Slide Number Placeholder 2">
            <a:extLst>
              <a:ext uri="{FF2B5EF4-FFF2-40B4-BE49-F238E27FC236}">
                <a16:creationId xmlns:a16="http://schemas.microsoft.com/office/drawing/2014/main" id="{77FEFDAF-5AEB-0C4E-8705-C95A476E51D9}"/>
              </a:ext>
            </a:extLst>
          </p:cNvPr>
          <p:cNvSpPr txBox="1">
            <a:spLocks/>
          </p:cNvSpPr>
          <p:nvPr/>
        </p:nvSpPr>
        <p:spPr bwMode="auto">
          <a:xfrm>
            <a:off x="8686800" y="6515100"/>
            <a:ext cx="4572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lr>
                <a:schemeClr val="accent2"/>
              </a:buClr>
              <a:buSzPct val="85000"/>
              <a:buFont typeface="ZapfDingbats" charset="0"/>
              <a:buChar char="r"/>
              <a:defRPr sz="2800" kern="1200">
                <a:solidFill>
                  <a:schemeClr val="tx1"/>
                </a:solidFill>
                <a:latin typeface="Comic Sans MS" charset="0"/>
                <a:ea typeface="ＭＳ Ｐゴシック" charset="-128"/>
                <a:cs typeface="+mn-cs"/>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kern="1200">
                <a:solidFill>
                  <a:schemeClr val="tx1"/>
                </a:solidFill>
                <a:latin typeface="Comic Sans MS" charset="0"/>
                <a:ea typeface="ＭＳ Ｐゴシック" charset="-128"/>
                <a:cs typeface="+mn-cs"/>
              </a:defRPr>
            </a:lvl2pPr>
            <a:lvl3pPr marL="1143000" indent="-228600" algn="l" rtl="0" eaLnBrk="0" fontAlgn="base" hangingPunct="0">
              <a:spcBef>
                <a:spcPct val="20000"/>
              </a:spcBef>
              <a:spcAft>
                <a:spcPct val="0"/>
              </a:spcAft>
              <a:buChar char="•"/>
              <a:defRPr sz="2000" kern="1200">
                <a:solidFill>
                  <a:schemeClr val="tx1"/>
                </a:solidFill>
                <a:latin typeface="Comic Sans MS" charset="0"/>
                <a:ea typeface="ＭＳ Ｐゴシック"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gn="l">
              <a:spcBef>
                <a:spcPct val="0"/>
              </a:spcBef>
              <a:buClrTx/>
              <a:buSzTx/>
              <a:buFontTx/>
              <a:buNone/>
            </a:pPr>
            <a:fld id="{2268D687-77AC-6349-84FA-B1441D81BE7A}" type="slidenum">
              <a:rPr lang="en-US" altLang="en-US" sz="1400" smtClean="0">
                <a:solidFill>
                  <a:srgbClr val="000000"/>
                </a:solidFill>
                <a:latin typeface="Times New Roman" charset="0"/>
              </a:rPr>
              <a:pPr algn="l">
                <a:spcBef>
                  <a:spcPct val="0"/>
                </a:spcBef>
                <a:buClrTx/>
                <a:buSzTx/>
                <a:buFontTx/>
                <a:buNone/>
              </a:pPr>
              <a:t>87</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7845490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2"/>
          <p:cNvSpPr>
            <a:spLocks noGrp="1" noChangeArrowheads="1"/>
          </p:cNvSpPr>
          <p:nvPr>
            <p:ph type="title"/>
          </p:nvPr>
        </p:nvSpPr>
        <p:spPr/>
        <p:txBody>
          <a:bodyPr/>
          <a:lstStyle/>
          <a:p>
            <a:r>
              <a:rPr lang="en-US" altLang="en-US">
                <a:ea typeface="ＭＳ Ｐゴシック" charset="-128"/>
              </a:rPr>
              <a:t>Basic Theory: Channel Capacity</a:t>
            </a:r>
          </a:p>
        </p:txBody>
      </p:sp>
      <p:sp>
        <p:nvSpPr>
          <p:cNvPr id="288770" name="Rectangle 3"/>
          <p:cNvSpPr>
            <a:spLocks noGrp="1" noChangeArrowheads="1"/>
          </p:cNvSpPr>
          <p:nvPr>
            <p:ph type="body" idx="1"/>
          </p:nvPr>
        </p:nvSpPr>
        <p:spPr/>
        <p:txBody>
          <a:bodyPr/>
          <a:lstStyle/>
          <a:p>
            <a:pPr>
              <a:buFont typeface="Wingdings" pitchFamily="2" charset="2"/>
              <a:buChar char="q"/>
            </a:pPr>
            <a:r>
              <a:rPr lang="en-US" altLang="en-US" dirty="0">
                <a:ea typeface="ＭＳ Ｐゴシック" charset="-128"/>
              </a:rPr>
              <a:t>The maximum number of bits that can be transmitted per second (bps) by a physical media is:</a:t>
            </a:r>
          </a:p>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a:p>
            <a:pPr>
              <a:buFont typeface="ZapfDingbats" charset="0"/>
              <a:buNone/>
            </a:pPr>
            <a:r>
              <a:rPr lang="en-US" altLang="en-US" dirty="0">
                <a:ea typeface="ＭＳ Ｐゴシック" charset="-128"/>
              </a:rPr>
              <a:t>where W is the frequency range, S/N is the signal noise ratio. We assume Gaussian noise.</a:t>
            </a:r>
          </a:p>
        </p:txBody>
      </p:sp>
      <p:graphicFrame>
        <p:nvGraphicFramePr>
          <p:cNvPr id="288771" name="Object 4"/>
          <p:cNvGraphicFramePr>
            <a:graphicFrameLocks noChangeAspect="1"/>
          </p:cNvGraphicFramePr>
          <p:nvPr/>
        </p:nvGraphicFramePr>
        <p:xfrm>
          <a:off x="2944813" y="2992438"/>
          <a:ext cx="3005137" cy="795337"/>
        </p:xfrm>
        <a:graphic>
          <a:graphicData uri="http://schemas.openxmlformats.org/presentationml/2006/ole">
            <mc:AlternateContent xmlns:mc="http://schemas.openxmlformats.org/markup-compatibility/2006">
              <mc:Choice xmlns:v="urn:schemas-microsoft-com:vml" Requires="v">
                <p:oleObj spid="_x0000_s666769" name="Equation" r:id="rId4" imgW="863225" imgH="228501" progId="Equation.3">
                  <p:embed/>
                </p:oleObj>
              </mc:Choice>
              <mc:Fallback>
                <p:oleObj name="Equation" r:id="rId4" imgW="863225" imgH="22850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4813" y="2992438"/>
                        <a:ext cx="3005137" cy="7953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 name="Slide Number Placeholder 2">
            <a:extLst>
              <a:ext uri="{FF2B5EF4-FFF2-40B4-BE49-F238E27FC236}">
                <a16:creationId xmlns:a16="http://schemas.microsoft.com/office/drawing/2014/main" id="{957097CD-853D-E44D-B1AC-342DD813CAC2}"/>
              </a:ext>
            </a:extLst>
          </p:cNvPr>
          <p:cNvSpPr txBox="1">
            <a:spLocks/>
          </p:cNvSpPr>
          <p:nvPr/>
        </p:nvSpPr>
        <p:spPr bwMode="auto">
          <a:xfrm>
            <a:off x="8686800" y="6515100"/>
            <a:ext cx="4572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lr>
                <a:schemeClr val="accent2"/>
              </a:buClr>
              <a:buSzPct val="85000"/>
              <a:buFont typeface="ZapfDingbats" charset="0"/>
              <a:buChar char="r"/>
              <a:defRPr sz="2800" kern="1200">
                <a:solidFill>
                  <a:schemeClr val="tx1"/>
                </a:solidFill>
                <a:latin typeface="Comic Sans MS" charset="0"/>
                <a:ea typeface="ＭＳ Ｐゴシック" charset="-128"/>
                <a:cs typeface="+mn-cs"/>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kern="1200">
                <a:solidFill>
                  <a:schemeClr val="tx1"/>
                </a:solidFill>
                <a:latin typeface="Comic Sans MS" charset="0"/>
                <a:ea typeface="ＭＳ Ｐゴシック" charset="-128"/>
                <a:cs typeface="+mn-cs"/>
              </a:defRPr>
            </a:lvl2pPr>
            <a:lvl3pPr marL="1143000" indent="-228600" algn="l" rtl="0" eaLnBrk="0" fontAlgn="base" hangingPunct="0">
              <a:spcBef>
                <a:spcPct val="20000"/>
              </a:spcBef>
              <a:spcAft>
                <a:spcPct val="0"/>
              </a:spcAft>
              <a:buChar char="•"/>
              <a:defRPr sz="2000" kern="1200">
                <a:solidFill>
                  <a:schemeClr val="tx1"/>
                </a:solidFill>
                <a:latin typeface="Comic Sans MS" charset="0"/>
                <a:ea typeface="ＭＳ Ｐゴシック"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gn="l">
              <a:spcBef>
                <a:spcPct val="0"/>
              </a:spcBef>
              <a:buClrTx/>
              <a:buSzTx/>
              <a:buFontTx/>
              <a:buNone/>
            </a:pPr>
            <a:fld id="{2268D687-77AC-6349-84FA-B1441D81BE7A}" type="slidenum">
              <a:rPr lang="en-US" altLang="en-US" sz="1400" smtClean="0">
                <a:solidFill>
                  <a:srgbClr val="000000"/>
                </a:solidFill>
                <a:latin typeface="Times New Roman" charset="0"/>
              </a:rPr>
              <a:pPr algn="l">
                <a:spcBef>
                  <a:spcPct val="0"/>
                </a:spcBef>
                <a:buClrTx/>
                <a:buSzTx/>
                <a:buFontTx/>
                <a:buNone/>
              </a:pPr>
              <a:t>88</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16153188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2"/>
          <p:cNvSpPr>
            <a:spLocks noGrp="1" noChangeArrowheads="1"/>
          </p:cNvSpPr>
          <p:nvPr>
            <p:ph type="title"/>
          </p:nvPr>
        </p:nvSpPr>
        <p:spPr/>
        <p:txBody>
          <a:bodyPr/>
          <a:lstStyle/>
          <a:p>
            <a:r>
              <a:rPr lang="en-US" altLang="en-US">
                <a:ea typeface="ＭＳ Ｐゴシック" charset="-128"/>
              </a:rPr>
              <a:t>Fourier Transform</a:t>
            </a:r>
          </a:p>
        </p:txBody>
      </p:sp>
      <p:sp>
        <p:nvSpPr>
          <p:cNvPr id="290818" name="Rectangle 3"/>
          <p:cNvSpPr>
            <a:spLocks noGrp="1" noChangeArrowheads="1"/>
          </p:cNvSpPr>
          <p:nvPr>
            <p:ph type="body" idx="1"/>
          </p:nvPr>
        </p:nvSpPr>
        <p:spPr>
          <a:xfrm>
            <a:off x="533400" y="1435100"/>
            <a:ext cx="8147050" cy="4900613"/>
          </a:xfrm>
        </p:spPr>
        <p:txBody>
          <a:bodyPr/>
          <a:lstStyle/>
          <a:p>
            <a:pPr>
              <a:buFont typeface="Wingdings" pitchFamily="2" charset="2"/>
              <a:buChar char="q"/>
            </a:pPr>
            <a:r>
              <a:rPr lang="en-US" altLang="en-US" dirty="0">
                <a:ea typeface="ＭＳ Ｐゴシック" charset="-128"/>
              </a:rPr>
              <a:t>Suppose the period of a data unit is f (=1/T), then the data unit can be represented as the sum of many harmonics (sin(), cos()) with frequencies f, 2f, 3f, 4f, …</a:t>
            </a:r>
          </a:p>
          <a:p>
            <a:pPr>
              <a:buFont typeface="Wingdings" pitchFamily="2" charset="2"/>
              <a:buChar char="q"/>
            </a:pPr>
            <a:r>
              <a:rPr lang="en-US" altLang="en-US" dirty="0">
                <a:ea typeface="ＭＳ Ｐゴシック" charset="-128"/>
              </a:rPr>
              <a:t>A reasonably behaved periodic function g(t), with minimal period T, can be constructed as the sum of a series of sines and cosines:</a:t>
            </a:r>
          </a:p>
        </p:txBody>
      </p:sp>
      <p:graphicFrame>
        <p:nvGraphicFramePr>
          <p:cNvPr id="290819" name="Object 4"/>
          <p:cNvGraphicFramePr>
            <a:graphicFrameLocks noChangeAspect="1"/>
          </p:cNvGraphicFramePr>
          <p:nvPr/>
        </p:nvGraphicFramePr>
        <p:xfrm>
          <a:off x="319088" y="5029200"/>
          <a:ext cx="5295900" cy="809625"/>
        </p:xfrm>
        <a:graphic>
          <a:graphicData uri="http://schemas.openxmlformats.org/presentationml/2006/ole">
            <mc:AlternateContent xmlns:mc="http://schemas.openxmlformats.org/markup-compatibility/2006">
              <mc:Choice xmlns:v="urn:schemas-microsoft-com:vml" Requires="v">
                <p:oleObj spid="_x0000_s668956" name="Equation" r:id="rId4" imgW="2768600" imgH="431800" progId="Equation.3">
                  <p:embed/>
                </p:oleObj>
              </mc:Choice>
              <mc:Fallback>
                <p:oleObj name="Equation" r:id="rId4" imgW="27686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088" y="5029200"/>
                        <a:ext cx="5295900" cy="80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90820" name="Object 5"/>
          <p:cNvGraphicFramePr>
            <a:graphicFrameLocks noChangeAspect="1"/>
          </p:cNvGraphicFramePr>
          <p:nvPr/>
        </p:nvGraphicFramePr>
        <p:xfrm>
          <a:off x="6013450" y="4567238"/>
          <a:ext cx="2538413" cy="2233612"/>
        </p:xfrm>
        <a:graphic>
          <a:graphicData uri="http://schemas.openxmlformats.org/presentationml/2006/ole">
            <mc:AlternateContent xmlns:mc="http://schemas.openxmlformats.org/markup-compatibility/2006">
              <mc:Choice xmlns:v="urn:schemas-microsoft-com:vml" Requires="v">
                <p:oleObj spid="_x0000_s668957" name="Equation" r:id="rId6" imgW="1625600" imgH="1701800" progId="Equation.3">
                  <p:embed/>
                </p:oleObj>
              </mc:Choice>
              <mc:Fallback>
                <p:oleObj name="Equation" r:id="rId6" imgW="1625600" imgH="1701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3450" y="4567238"/>
                        <a:ext cx="2538413" cy="2233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 name="Slide Number Placeholder 2">
            <a:extLst>
              <a:ext uri="{FF2B5EF4-FFF2-40B4-BE49-F238E27FC236}">
                <a16:creationId xmlns:a16="http://schemas.microsoft.com/office/drawing/2014/main" id="{FAECE727-40D8-7A4A-BD77-461A7C151465}"/>
              </a:ext>
            </a:extLst>
          </p:cNvPr>
          <p:cNvSpPr txBox="1">
            <a:spLocks/>
          </p:cNvSpPr>
          <p:nvPr/>
        </p:nvSpPr>
        <p:spPr bwMode="auto">
          <a:xfrm>
            <a:off x="8686800" y="6515100"/>
            <a:ext cx="4572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lr>
                <a:schemeClr val="accent2"/>
              </a:buClr>
              <a:buSzPct val="85000"/>
              <a:buFont typeface="ZapfDingbats" charset="0"/>
              <a:buChar char="r"/>
              <a:defRPr sz="2800" kern="1200">
                <a:solidFill>
                  <a:schemeClr val="tx1"/>
                </a:solidFill>
                <a:latin typeface="Comic Sans MS" charset="0"/>
                <a:ea typeface="ＭＳ Ｐゴシック" charset="-128"/>
                <a:cs typeface="+mn-cs"/>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kern="1200">
                <a:solidFill>
                  <a:schemeClr val="tx1"/>
                </a:solidFill>
                <a:latin typeface="Comic Sans MS" charset="0"/>
                <a:ea typeface="ＭＳ Ｐゴシック" charset="-128"/>
                <a:cs typeface="+mn-cs"/>
              </a:defRPr>
            </a:lvl2pPr>
            <a:lvl3pPr marL="1143000" indent="-228600" algn="l" rtl="0" eaLnBrk="0" fontAlgn="base" hangingPunct="0">
              <a:spcBef>
                <a:spcPct val="20000"/>
              </a:spcBef>
              <a:spcAft>
                <a:spcPct val="0"/>
              </a:spcAft>
              <a:buChar char="•"/>
              <a:defRPr sz="2000" kern="1200">
                <a:solidFill>
                  <a:schemeClr val="tx1"/>
                </a:solidFill>
                <a:latin typeface="Comic Sans MS" charset="0"/>
                <a:ea typeface="ＭＳ Ｐゴシック"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gn="l">
              <a:spcBef>
                <a:spcPct val="0"/>
              </a:spcBef>
              <a:buClrTx/>
              <a:buSzTx/>
              <a:buFontTx/>
              <a:buNone/>
            </a:pPr>
            <a:fld id="{2268D687-77AC-6349-84FA-B1441D81BE7A}" type="slidenum">
              <a:rPr lang="en-US" altLang="en-US" sz="1400" smtClean="0">
                <a:solidFill>
                  <a:srgbClr val="000000"/>
                </a:solidFill>
                <a:latin typeface="Times New Roman" charset="0"/>
              </a:rPr>
              <a:pPr algn="l">
                <a:spcBef>
                  <a:spcPct val="0"/>
                </a:spcBef>
                <a:buClrTx/>
                <a:buSzTx/>
                <a:buFontTx/>
                <a:buNone/>
              </a:pPr>
              <a:t>89</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1786426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6"/>
          <p:cNvSpPr>
            <a:spLocks noGrp="1"/>
          </p:cNvSpPr>
          <p:nvPr>
            <p:ph type="sldNum" sz="quarter" idx="4294967295"/>
          </p:nvPr>
        </p:nvSpPr>
        <p:spPr>
          <a:xfrm>
            <a:off x="7013359" y="6401645"/>
            <a:ext cx="2130641" cy="456355"/>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fld id="{19A0C45B-E41C-374A-8202-D651C9536CEA}" type="slidenum">
              <a:rPr lang="en-US" altLang="en-US" sz="1198">
                <a:solidFill>
                  <a:srgbClr val="000000"/>
                </a:solidFill>
                <a:latin typeface="Tahoma" charset="0"/>
              </a:rPr>
              <a:pPr/>
              <a:t>9</a:t>
            </a:fld>
            <a:endParaRPr lang="en-US" altLang="en-US" sz="1198">
              <a:solidFill>
                <a:srgbClr val="000000"/>
              </a:solidFill>
              <a:latin typeface="Tahoma" charset="0"/>
            </a:endParaRPr>
          </a:p>
        </p:txBody>
      </p:sp>
      <p:sp>
        <p:nvSpPr>
          <p:cNvPr id="146434" name="Rectangle 2"/>
          <p:cNvSpPr>
            <a:spLocks noGrp="1" noChangeArrowheads="1"/>
          </p:cNvSpPr>
          <p:nvPr>
            <p:ph type="title"/>
          </p:nvPr>
        </p:nvSpPr>
        <p:spPr/>
        <p:txBody>
          <a:bodyPr/>
          <a:lstStyle/>
          <a:p>
            <a:r>
              <a:rPr lang="en-US" altLang="en-US" sz="2800" dirty="0">
                <a:ea typeface="ＭＳ Ｐゴシック" charset="-128"/>
              </a:rPr>
              <a:t>Slotted Aloha in Real Life</a:t>
            </a:r>
          </a:p>
        </p:txBody>
      </p:sp>
      <p:sp>
        <p:nvSpPr>
          <p:cNvPr id="146435" name="Rectangle 3"/>
          <p:cNvSpPr>
            <a:spLocks noGrp="1" noChangeArrowheads="1"/>
          </p:cNvSpPr>
          <p:nvPr>
            <p:ph type="body" sz="half" idx="1"/>
          </p:nvPr>
        </p:nvSpPr>
        <p:spPr>
          <a:xfrm>
            <a:off x="4648060" y="1679640"/>
            <a:ext cx="3996274" cy="4901062"/>
          </a:xfrm>
        </p:spPr>
        <p:txBody>
          <a:bodyPr/>
          <a:lstStyle/>
          <a:p>
            <a:pPr>
              <a:lnSpc>
                <a:spcPct val="90000"/>
              </a:lnSpc>
              <a:buFont typeface="Wingdings" pitchFamily="2" charset="2"/>
              <a:buChar char="q"/>
            </a:pPr>
            <a:r>
              <a:rPr lang="en-US" altLang="en-US" sz="1996" dirty="0">
                <a:ea typeface="ＭＳ Ｐゴシック" charset="-128"/>
              </a:rPr>
              <a:t>Notations:</a:t>
            </a:r>
          </a:p>
          <a:p>
            <a:pPr lvl="1">
              <a:lnSpc>
                <a:spcPct val="90000"/>
              </a:lnSpc>
              <a:buFont typeface="Courier New" panose="02070309020205020404" pitchFamily="49" charset="0"/>
              <a:buChar char="o"/>
            </a:pPr>
            <a:r>
              <a:rPr lang="en-US" altLang="en-US" sz="1800" dirty="0">
                <a:ea typeface="ＭＳ Ｐゴシック" charset="-128"/>
              </a:rPr>
              <a:t>Broadcast control channel (BCCH): from base station, announces cell identifier, synchronization</a:t>
            </a:r>
          </a:p>
          <a:p>
            <a:pPr lvl="1">
              <a:lnSpc>
                <a:spcPct val="90000"/>
              </a:lnSpc>
              <a:buFont typeface="Courier New" panose="02070309020205020404" pitchFamily="49" charset="0"/>
              <a:buChar char="o"/>
            </a:pPr>
            <a:r>
              <a:rPr lang="en-US" altLang="en-US" sz="1800" dirty="0">
                <a:ea typeface="ＭＳ Ｐゴシック" charset="-128"/>
              </a:rPr>
              <a:t>Random access channel (RACH): MSs for initial access, </a:t>
            </a:r>
            <a:r>
              <a:rPr lang="en-US" altLang="en-US" sz="1800" b="1" dirty="0">
                <a:solidFill>
                  <a:srgbClr val="FF0000"/>
                </a:solidFill>
                <a:ea typeface="ＭＳ Ｐゴシック" charset="-128"/>
              </a:rPr>
              <a:t>slotted Aloha</a:t>
            </a:r>
            <a:endParaRPr lang="en-US" altLang="en-US" sz="1800" dirty="0">
              <a:ea typeface="ＭＳ Ｐゴシック" charset="-128"/>
            </a:endParaRPr>
          </a:p>
          <a:p>
            <a:pPr lvl="1">
              <a:lnSpc>
                <a:spcPct val="90000"/>
              </a:lnSpc>
              <a:buFont typeface="Courier New" panose="02070309020205020404" pitchFamily="49" charset="0"/>
              <a:buChar char="o"/>
            </a:pPr>
            <a:r>
              <a:rPr lang="en-US" altLang="en-US" sz="1800" dirty="0">
                <a:ea typeface="ＭＳ Ｐゴシック" charset="-128"/>
              </a:rPr>
              <a:t>access grant channel (AGCH): BTS informs an MS its allocation</a:t>
            </a:r>
          </a:p>
          <a:p>
            <a:pPr lvl="1">
              <a:lnSpc>
                <a:spcPct val="90000"/>
              </a:lnSpc>
              <a:buFont typeface="Courier New" panose="02070309020205020404" pitchFamily="49" charset="0"/>
              <a:buChar char="o"/>
            </a:pPr>
            <a:r>
              <a:rPr lang="en-US" altLang="en-US" sz="1800" dirty="0">
                <a:ea typeface="ＭＳ Ｐゴシック" charset="-128"/>
              </a:rPr>
              <a:t>standalone dedicated control channel (SDCCH): signaling and short message between MS and an MS</a:t>
            </a:r>
            <a:endParaRPr lang="en-US" altLang="zh-CN" sz="1800" dirty="0">
              <a:ea typeface="SimSun" charset="-122"/>
            </a:endParaRPr>
          </a:p>
          <a:p>
            <a:pPr lvl="1">
              <a:lnSpc>
                <a:spcPct val="90000"/>
              </a:lnSpc>
              <a:buFont typeface="Courier New" panose="02070309020205020404" pitchFamily="49" charset="0"/>
              <a:buChar char="o"/>
            </a:pPr>
            <a:r>
              <a:rPr lang="en-US" altLang="en-US" sz="1800" dirty="0">
                <a:ea typeface="ＭＳ Ｐゴシック" charset="-128"/>
              </a:rPr>
              <a:t>Traffic channels (TCH)</a:t>
            </a:r>
          </a:p>
        </p:txBody>
      </p:sp>
      <p:sp>
        <p:nvSpPr>
          <p:cNvPr id="146436" name="Rectangle 4"/>
          <p:cNvSpPr>
            <a:spLocks noGrp="1" noChangeArrowheads="1"/>
          </p:cNvSpPr>
          <p:nvPr>
            <p:ph type="body" sz="half" idx="2"/>
          </p:nvPr>
        </p:nvSpPr>
        <p:spPr>
          <a:xfrm>
            <a:off x="586818" y="1527521"/>
            <a:ext cx="3810880" cy="4647531"/>
          </a:xfrm>
        </p:spPr>
        <p:txBody>
          <a:bodyPr/>
          <a:lstStyle/>
          <a:p>
            <a:pPr>
              <a:lnSpc>
                <a:spcPct val="90000"/>
              </a:lnSpc>
              <a:buFont typeface="Wingdings" pitchFamily="2" charset="2"/>
              <a:buChar char="q"/>
            </a:pPr>
            <a:r>
              <a:rPr lang="en-US" altLang="en-US" sz="1797" dirty="0">
                <a:ea typeface="ＭＳ Ｐゴシック" charset="-128"/>
              </a:rPr>
              <a:t>call setup in GSM</a:t>
            </a:r>
            <a:endParaRPr lang="en-US" altLang="en-US" sz="2396" dirty="0">
              <a:ea typeface="ＭＳ Ｐゴシック" charset="-128"/>
            </a:endParaRPr>
          </a:p>
        </p:txBody>
      </p:sp>
      <p:sp>
        <p:nvSpPr>
          <p:cNvPr id="146437" name="Line 5"/>
          <p:cNvSpPr>
            <a:spLocks noChangeShapeType="1"/>
          </p:cNvSpPr>
          <p:nvPr/>
        </p:nvSpPr>
        <p:spPr bwMode="auto">
          <a:xfrm>
            <a:off x="4207550" y="2058352"/>
            <a:ext cx="0" cy="396299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172" tIns="45581" rIns="91172" bIns="45581" anchor="ctr"/>
          <a:lstStyle/>
          <a:p>
            <a:pPr algn="ctr"/>
            <a:endParaRPr lang="en-US" sz="499">
              <a:solidFill>
                <a:srgbClr val="000000"/>
              </a:solidFill>
            </a:endParaRPr>
          </a:p>
        </p:txBody>
      </p:sp>
      <p:sp>
        <p:nvSpPr>
          <p:cNvPr id="146438" name="Text Box 6"/>
          <p:cNvSpPr txBox="1">
            <a:spLocks noChangeArrowheads="1"/>
          </p:cNvSpPr>
          <p:nvPr/>
        </p:nvSpPr>
        <p:spPr bwMode="auto">
          <a:xfrm>
            <a:off x="3955605" y="1773130"/>
            <a:ext cx="540336" cy="30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07" tIns="45660" rIns="91307" bIns="45660">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en-US" altLang="en-US" sz="1397">
                <a:solidFill>
                  <a:srgbClr val="000000"/>
                </a:solidFill>
                <a:latin typeface="Comic Sans MS" charset="0"/>
              </a:rPr>
              <a:t>BTS</a:t>
            </a:r>
          </a:p>
        </p:txBody>
      </p:sp>
      <p:sp>
        <p:nvSpPr>
          <p:cNvPr id="146439" name="Line 7"/>
          <p:cNvSpPr>
            <a:spLocks noChangeShapeType="1"/>
          </p:cNvSpPr>
          <p:nvPr/>
        </p:nvSpPr>
        <p:spPr bwMode="auto">
          <a:xfrm>
            <a:off x="1735628" y="2058352"/>
            <a:ext cx="0" cy="396299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172" tIns="45581" rIns="91172" bIns="45581" anchor="ctr"/>
          <a:lstStyle/>
          <a:p>
            <a:pPr algn="ctr"/>
            <a:endParaRPr lang="en-US" sz="499">
              <a:solidFill>
                <a:srgbClr val="000000"/>
              </a:solidFill>
            </a:endParaRPr>
          </a:p>
        </p:txBody>
      </p:sp>
      <p:sp>
        <p:nvSpPr>
          <p:cNvPr id="146440" name="Text Box 8"/>
          <p:cNvSpPr txBox="1">
            <a:spLocks noChangeArrowheads="1"/>
          </p:cNvSpPr>
          <p:nvPr/>
        </p:nvSpPr>
        <p:spPr bwMode="auto">
          <a:xfrm>
            <a:off x="1520127" y="1784221"/>
            <a:ext cx="464278" cy="30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07" tIns="45660" rIns="91307" bIns="45660">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en-US" altLang="en-US" sz="1397">
                <a:solidFill>
                  <a:srgbClr val="000000"/>
                </a:solidFill>
                <a:latin typeface="Comic Sans MS" charset="0"/>
              </a:rPr>
              <a:t>MS</a:t>
            </a:r>
          </a:p>
        </p:txBody>
      </p:sp>
      <p:grpSp>
        <p:nvGrpSpPr>
          <p:cNvPr id="2" name="Group 9"/>
          <p:cNvGrpSpPr>
            <a:grpSpLocks/>
          </p:cNvGrpSpPr>
          <p:nvPr/>
        </p:nvGrpSpPr>
        <p:grpSpPr bwMode="auto">
          <a:xfrm>
            <a:off x="1735628" y="2265929"/>
            <a:ext cx="2544812" cy="328006"/>
            <a:chOff x="3554" y="1473"/>
            <a:chExt cx="1604" cy="207"/>
          </a:xfrm>
        </p:grpSpPr>
        <p:sp>
          <p:nvSpPr>
            <p:cNvPr id="146453" name="Line 10"/>
            <p:cNvSpPr>
              <a:spLocks noChangeShapeType="1"/>
            </p:cNvSpPr>
            <p:nvPr/>
          </p:nvSpPr>
          <p:spPr bwMode="auto">
            <a:xfrm>
              <a:off x="3575" y="1680"/>
              <a:ext cx="15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en-US" sz="499">
                <a:solidFill>
                  <a:srgbClr val="000000"/>
                </a:solidFill>
              </a:endParaRPr>
            </a:p>
          </p:txBody>
        </p:sp>
        <p:sp>
          <p:nvSpPr>
            <p:cNvPr id="146454" name="Text Box 11"/>
            <p:cNvSpPr txBox="1">
              <a:spLocks noChangeArrowheads="1"/>
            </p:cNvSpPr>
            <p:nvPr/>
          </p:nvSpPr>
          <p:spPr bwMode="auto">
            <a:xfrm>
              <a:off x="3554" y="1473"/>
              <a:ext cx="1604"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8" tIns="45704" rIns="91408" bIns="45704">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en-US" sz="1198">
                  <a:solidFill>
                    <a:srgbClr val="000000"/>
                  </a:solidFill>
                  <a:latin typeface="Comic Sans MS" charset="0"/>
                </a:rPr>
                <a:t>RACH (request signaling channel)</a:t>
              </a:r>
            </a:p>
          </p:txBody>
        </p:sp>
      </p:grpSp>
      <p:grpSp>
        <p:nvGrpSpPr>
          <p:cNvPr id="3" name="Group 12"/>
          <p:cNvGrpSpPr>
            <a:grpSpLocks/>
          </p:cNvGrpSpPr>
          <p:nvPr/>
        </p:nvGrpSpPr>
        <p:grpSpPr bwMode="auto">
          <a:xfrm>
            <a:off x="1735628" y="2728622"/>
            <a:ext cx="2456077" cy="293145"/>
            <a:chOff x="3554" y="1765"/>
            <a:chExt cx="1548" cy="184"/>
          </a:xfrm>
        </p:grpSpPr>
        <p:sp>
          <p:nvSpPr>
            <p:cNvPr id="146451" name="Line 13"/>
            <p:cNvSpPr>
              <a:spLocks noChangeShapeType="1"/>
            </p:cNvSpPr>
            <p:nvPr/>
          </p:nvSpPr>
          <p:spPr bwMode="auto">
            <a:xfrm flipV="1">
              <a:off x="3554" y="1949"/>
              <a:ext cx="1544"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algn="ctr"/>
              <a:endParaRPr lang="en-US" sz="499">
                <a:solidFill>
                  <a:srgbClr val="000000"/>
                </a:solidFill>
              </a:endParaRPr>
            </a:p>
          </p:txBody>
        </p:sp>
        <p:sp>
          <p:nvSpPr>
            <p:cNvPr id="146452" name="Text Box 14"/>
            <p:cNvSpPr txBox="1">
              <a:spLocks noChangeArrowheads="1"/>
            </p:cNvSpPr>
            <p:nvPr/>
          </p:nvSpPr>
          <p:spPr bwMode="auto">
            <a:xfrm>
              <a:off x="3566" y="1765"/>
              <a:ext cx="153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8" tIns="45704" rIns="91408" bIns="45704">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en-US" sz="1198">
                  <a:solidFill>
                    <a:srgbClr val="000000"/>
                  </a:solidFill>
                  <a:latin typeface="Comic Sans MS" charset="0"/>
                </a:rPr>
                <a:t>AGCH (assign signaling channel)</a:t>
              </a:r>
            </a:p>
          </p:txBody>
        </p:sp>
      </p:grpSp>
      <p:grpSp>
        <p:nvGrpSpPr>
          <p:cNvPr id="4" name="Group 15"/>
          <p:cNvGrpSpPr>
            <a:grpSpLocks/>
          </p:cNvGrpSpPr>
          <p:nvPr/>
        </p:nvGrpSpPr>
        <p:grpSpPr bwMode="auto">
          <a:xfrm>
            <a:off x="1754643" y="3218253"/>
            <a:ext cx="2451324" cy="328005"/>
            <a:chOff x="3554" y="1473"/>
            <a:chExt cx="1545" cy="207"/>
          </a:xfrm>
        </p:grpSpPr>
        <p:sp>
          <p:nvSpPr>
            <p:cNvPr id="146449" name="Line 16"/>
            <p:cNvSpPr>
              <a:spLocks noChangeShapeType="1"/>
            </p:cNvSpPr>
            <p:nvPr/>
          </p:nvSpPr>
          <p:spPr bwMode="auto">
            <a:xfrm>
              <a:off x="3575" y="1680"/>
              <a:ext cx="15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en-US" sz="499">
                <a:solidFill>
                  <a:srgbClr val="000000"/>
                </a:solidFill>
              </a:endParaRPr>
            </a:p>
          </p:txBody>
        </p:sp>
        <p:sp>
          <p:nvSpPr>
            <p:cNvPr id="146450" name="Text Box 17"/>
            <p:cNvSpPr txBox="1">
              <a:spLocks noChangeArrowheads="1"/>
            </p:cNvSpPr>
            <p:nvPr/>
          </p:nvSpPr>
          <p:spPr bwMode="auto">
            <a:xfrm>
              <a:off x="3554" y="1473"/>
              <a:ext cx="135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8" tIns="45704" rIns="91408" bIns="45704">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en-US" sz="1198">
                  <a:solidFill>
                    <a:srgbClr val="000000"/>
                  </a:solidFill>
                  <a:latin typeface="Comic Sans MS" charset="0"/>
                </a:rPr>
                <a:t>SDCCH (request call setup)</a:t>
              </a:r>
            </a:p>
          </p:txBody>
        </p:sp>
      </p:grpSp>
      <p:grpSp>
        <p:nvGrpSpPr>
          <p:cNvPr id="5" name="Group 18"/>
          <p:cNvGrpSpPr>
            <a:grpSpLocks/>
          </p:cNvGrpSpPr>
          <p:nvPr/>
        </p:nvGrpSpPr>
        <p:grpSpPr bwMode="auto">
          <a:xfrm>
            <a:off x="1767320" y="4324280"/>
            <a:ext cx="2449738" cy="291560"/>
            <a:chOff x="3554" y="1765"/>
            <a:chExt cx="1544" cy="184"/>
          </a:xfrm>
        </p:grpSpPr>
        <p:sp>
          <p:nvSpPr>
            <p:cNvPr id="146447" name="Line 19"/>
            <p:cNvSpPr>
              <a:spLocks noChangeShapeType="1"/>
            </p:cNvSpPr>
            <p:nvPr/>
          </p:nvSpPr>
          <p:spPr bwMode="auto">
            <a:xfrm flipV="1">
              <a:off x="3554" y="1949"/>
              <a:ext cx="1544"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algn="ctr"/>
              <a:endParaRPr lang="en-US" sz="499">
                <a:solidFill>
                  <a:srgbClr val="000000"/>
                </a:solidFill>
              </a:endParaRPr>
            </a:p>
          </p:txBody>
        </p:sp>
        <p:sp>
          <p:nvSpPr>
            <p:cNvPr id="146448" name="Text Box 20"/>
            <p:cNvSpPr txBox="1">
              <a:spLocks noChangeArrowheads="1"/>
            </p:cNvSpPr>
            <p:nvPr/>
          </p:nvSpPr>
          <p:spPr bwMode="auto">
            <a:xfrm>
              <a:off x="3566" y="1765"/>
              <a:ext cx="104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8" tIns="45704" rIns="91408" bIns="45704">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en-US" sz="1198">
                  <a:solidFill>
                    <a:srgbClr val="000000"/>
                  </a:solidFill>
                  <a:latin typeface="Comic Sans MS" charset="0"/>
                </a:rPr>
                <a:t>SDCCH (assign TCH)</a:t>
              </a:r>
            </a:p>
          </p:txBody>
        </p:sp>
      </p:grpSp>
      <p:sp>
        <p:nvSpPr>
          <p:cNvPr id="878613" name="Rectangle 21"/>
          <p:cNvSpPr>
            <a:spLocks noChangeArrowheads="1"/>
          </p:cNvSpPr>
          <p:nvPr/>
        </p:nvSpPr>
        <p:spPr bwMode="auto">
          <a:xfrm>
            <a:off x="1502697" y="3817220"/>
            <a:ext cx="2939369" cy="396141"/>
          </a:xfrm>
          <a:prstGeom prst="rect">
            <a:avLst/>
          </a:prstGeom>
          <a:solidFill>
            <a:schemeClr val="accent1"/>
          </a:solidFill>
          <a:ln w="9525">
            <a:solidFill>
              <a:schemeClr val="tx1"/>
            </a:solidFill>
            <a:miter lim="800000"/>
            <a:headEnd/>
            <a:tailEnd/>
          </a:ln>
        </p:spPr>
        <p:txBody>
          <a:bodyPr wrap="none" lIns="91307" tIns="45660" rIns="91307" bIns="4566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en-US" altLang="en-US" sz="1397">
                <a:solidFill>
                  <a:srgbClr val="000000"/>
                </a:solidFill>
                <a:latin typeface="Comic Sans MS" charset="0"/>
              </a:rPr>
              <a:t>SDCCH message exchange</a:t>
            </a:r>
          </a:p>
        </p:txBody>
      </p:sp>
      <p:sp>
        <p:nvSpPr>
          <p:cNvPr id="878614" name="Rectangle 22"/>
          <p:cNvSpPr>
            <a:spLocks noChangeArrowheads="1"/>
          </p:cNvSpPr>
          <p:nvPr/>
        </p:nvSpPr>
        <p:spPr bwMode="auto">
          <a:xfrm>
            <a:off x="1512204" y="4883632"/>
            <a:ext cx="2939369" cy="396141"/>
          </a:xfrm>
          <a:prstGeom prst="rect">
            <a:avLst/>
          </a:prstGeom>
          <a:solidFill>
            <a:schemeClr val="accent1"/>
          </a:solidFill>
          <a:ln w="9525">
            <a:solidFill>
              <a:schemeClr val="tx1"/>
            </a:solidFill>
            <a:miter lim="800000"/>
            <a:headEnd/>
            <a:tailEnd/>
          </a:ln>
        </p:spPr>
        <p:txBody>
          <a:bodyPr wrap="none" lIns="91307" tIns="45660" rIns="91307" bIns="4566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ctr"/>
            <a:r>
              <a:rPr lang="en-US" altLang="en-US" sz="1397">
                <a:solidFill>
                  <a:srgbClr val="000000"/>
                </a:solidFill>
                <a:latin typeface="Comic Sans MS" charset="0"/>
              </a:rPr>
              <a:t>Communication</a:t>
            </a:r>
          </a:p>
        </p:txBody>
      </p:sp>
    </p:spTree>
    <p:extLst>
      <p:ext uri="{BB962C8B-B14F-4D97-AF65-F5344CB8AC3E}">
        <p14:creationId xmlns:p14="http://schemas.microsoft.com/office/powerpoint/2010/main" val="19221359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865" name="Picture 2"/>
          <p:cNvPicPr>
            <a:picLocks noGrp="1" noChangeAspect="1" noChangeArrowheads="1"/>
          </p:cNvPicPr>
          <p:nvPr>
            <p:ph type="body" idx="1"/>
          </p:nvPr>
        </p:nvPicPr>
        <p:blipFill>
          <a:blip r:embed="rId4">
            <a:extLst>
              <a:ext uri="{28A0092B-C50C-407E-A947-70E740481C1C}">
                <a14:useLocalDpi xmlns:a14="http://schemas.microsoft.com/office/drawing/2010/main" val="0"/>
              </a:ext>
            </a:extLst>
          </a:blip>
          <a:srcRect/>
          <a:stretch>
            <a:fillRect/>
          </a:stretch>
        </p:blipFill>
        <p:spPr>
          <a:xfrm>
            <a:off x="533400" y="201613"/>
            <a:ext cx="8147050" cy="6656387"/>
          </a:xfrm>
        </p:spPr>
      </p:pic>
      <p:graphicFrame>
        <p:nvGraphicFramePr>
          <p:cNvPr id="292866" name="Object 3"/>
          <p:cNvGraphicFramePr>
            <a:graphicFrameLocks noChangeAspect="1"/>
          </p:cNvGraphicFramePr>
          <p:nvPr/>
        </p:nvGraphicFramePr>
        <p:xfrm>
          <a:off x="6578600" y="190500"/>
          <a:ext cx="1323975" cy="347663"/>
        </p:xfrm>
        <a:graphic>
          <a:graphicData uri="http://schemas.openxmlformats.org/presentationml/2006/ole">
            <mc:AlternateContent xmlns:mc="http://schemas.openxmlformats.org/markup-compatibility/2006">
              <mc:Choice xmlns:v="urn:schemas-microsoft-com:vml" Requires="v">
                <p:oleObj spid="_x0000_s670865" name="Equation" r:id="rId5" imgW="1015559" imgH="266584" progId="Equation.3">
                  <p:embed/>
                </p:oleObj>
              </mc:Choice>
              <mc:Fallback>
                <p:oleObj name="Equation" r:id="rId5" imgW="1015559" imgH="26658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8600" y="190500"/>
                        <a:ext cx="1323975"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92867" name="Text Box 4"/>
          <p:cNvSpPr txBox="1">
            <a:spLocks noChangeArrowheads="1"/>
          </p:cNvSpPr>
          <p:nvPr/>
        </p:nvSpPr>
        <p:spPr bwMode="auto">
          <a:xfrm>
            <a:off x="0" y="0"/>
            <a:ext cx="1044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char </a:t>
            </a:r>
            <a:r>
              <a:rPr lang="ja-JP" altLang="en-US" sz="1800">
                <a:solidFill>
                  <a:srgbClr val="000000"/>
                </a:solidFill>
              </a:rPr>
              <a:t>“</a:t>
            </a:r>
            <a:r>
              <a:rPr lang="en-US" altLang="ja-JP" sz="1800">
                <a:solidFill>
                  <a:srgbClr val="000000"/>
                </a:solidFill>
              </a:rPr>
              <a:t>b</a:t>
            </a:r>
            <a:r>
              <a:rPr lang="ja-JP" altLang="en-US" sz="1800">
                <a:solidFill>
                  <a:srgbClr val="000000"/>
                </a:solidFill>
              </a:rPr>
              <a:t>”</a:t>
            </a:r>
            <a:endParaRPr lang="en-US" altLang="en-US" sz="1800">
              <a:solidFill>
                <a:srgbClr val="000000"/>
              </a:solidFill>
            </a:endParaRPr>
          </a:p>
        </p:txBody>
      </p:sp>
      <p:sp>
        <p:nvSpPr>
          <p:cNvPr id="5" name="Slide Number Placeholder 2">
            <a:extLst>
              <a:ext uri="{FF2B5EF4-FFF2-40B4-BE49-F238E27FC236}">
                <a16:creationId xmlns:a16="http://schemas.microsoft.com/office/drawing/2014/main" id="{7DC4EBFB-02E8-B743-A5A1-585796E42641}"/>
              </a:ext>
            </a:extLst>
          </p:cNvPr>
          <p:cNvSpPr txBox="1">
            <a:spLocks/>
          </p:cNvSpPr>
          <p:nvPr/>
        </p:nvSpPr>
        <p:spPr bwMode="auto">
          <a:xfrm>
            <a:off x="8686800" y="6515100"/>
            <a:ext cx="4572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lr>
                <a:schemeClr val="accent2"/>
              </a:buClr>
              <a:buSzPct val="85000"/>
              <a:buFont typeface="ZapfDingbats" charset="0"/>
              <a:buChar char="r"/>
              <a:defRPr sz="2800" kern="1200">
                <a:solidFill>
                  <a:schemeClr val="tx1"/>
                </a:solidFill>
                <a:latin typeface="Comic Sans MS" charset="0"/>
                <a:ea typeface="ＭＳ Ｐゴシック" charset="-128"/>
                <a:cs typeface="+mn-cs"/>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kern="1200">
                <a:solidFill>
                  <a:schemeClr val="tx1"/>
                </a:solidFill>
                <a:latin typeface="Comic Sans MS" charset="0"/>
                <a:ea typeface="ＭＳ Ｐゴシック" charset="-128"/>
                <a:cs typeface="+mn-cs"/>
              </a:defRPr>
            </a:lvl2pPr>
            <a:lvl3pPr marL="1143000" indent="-228600" algn="l" rtl="0" eaLnBrk="0" fontAlgn="base" hangingPunct="0">
              <a:spcBef>
                <a:spcPct val="20000"/>
              </a:spcBef>
              <a:spcAft>
                <a:spcPct val="0"/>
              </a:spcAft>
              <a:buChar char="•"/>
              <a:defRPr sz="2000" kern="1200">
                <a:solidFill>
                  <a:schemeClr val="tx1"/>
                </a:solidFill>
                <a:latin typeface="Comic Sans MS" charset="0"/>
                <a:ea typeface="ＭＳ Ｐゴシック"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gn="l">
              <a:spcBef>
                <a:spcPct val="0"/>
              </a:spcBef>
              <a:buClrTx/>
              <a:buSzTx/>
              <a:buFontTx/>
              <a:buNone/>
            </a:pPr>
            <a:fld id="{2268D687-77AC-6349-84FA-B1441D81BE7A}" type="slidenum">
              <a:rPr lang="en-US" altLang="en-US" sz="1400" smtClean="0">
                <a:solidFill>
                  <a:srgbClr val="000000"/>
                </a:solidFill>
                <a:latin typeface="Times New Roman" charset="0"/>
              </a:rPr>
              <a:pPr algn="l">
                <a:spcBef>
                  <a:spcPct val="0"/>
                </a:spcBef>
                <a:buClrTx/>
                <a:buSzTx/>
                <a:buFontTx/>
                <a:buNone/>
              </a:pPr>
              <a:t>90</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14141986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2"/>
          <p:cNvSpPr>
            <a:spLocks noGrp="1" noChangeArrowheads="1"/>
          </p:cNvSpPr>
          <p:nvPr>
            <p:ph type="title"/>
          </p:nvPr>
        </p:nvSpPr>
        <p:spPr/>
        <p:txBody>
          <a:bodyPr/>
          <a:lstStyle/>
          <a:p>
            <a:r>
              <a:rPr lang="en-US" altLang="en-US">
                <a:ea typeface="ＭＳ Ｐゴシック" charset="-128"/>
              </a:rPr>
              <a:t>Signal Attenuation</a:t>
            </a:r>
          </a:p>
        </p:txBody>
      </p:sp>
      <p:sp>
        <p:nvSpPr>
          <p:cNvPr id="294914" name="Rectangle 3"/>
          <p:cNvSpPr>
            <a:spLocks noGrp="1" noChangeArrowheads="1"/>
          </p:cNvSpPr>
          <p:nvPr>
            <p:ph type="body" sz="half" idx="1"/>
          </p:nvPr>
        </p:nvSpPr>
        <p:spPr>
          <a:xfrm>
            <a:off x="533400" y="1600200"/>
            <a:ext cx="8002588" cy="4900613"/>
          </a:xfrm>
        </p:spPr>
        <p:txBody>
          <a:bodyPr/>
          <a:lstStyle/>
          <a:p>
            <a:pPr>
              <a:buFont typeface="Wingdings" pitchFamily="2" charset="2"/>
              <a:buChar char="q"/>
            </a:pPr>
            <a:r>
              <a:rPr lang="en-US" altLang="en-US" sz="2400" dirty="0">
                <a:ea typeface="ＭＳ Ｐゴシック" charset="-128"/>
              </a:rPr>
              <a:t>The quality of signal will degrade when it travels</a:t>
            </a:r>
          </a:p>
          <a:p>
            <a:pPr lvl="1">
              <a:buFont typeface="Courier New" panose="02070309020205020404" pitchFamily="49" charset="0"/>
              <a:buChar char="o"/>
            </a:pPr>
            <a:r>
              <a:rPr lang="en-US" altLang="en-US" sz="2000" dirty="0">
                <a:ea typeface="ＭＳ Ｐゴシック" charset="-128"/>
              </a:rPr>
              <a:t> loss, frequency passing</a:t>
            </a:r>
          </a:p>
          <a:p>
            <a:pPr lvl="1"/>
            <a:endParaRPr lang="en-US" altLang="en-US" sz="2000" dirty="0">
              <a:ea typeface="ＭＳ Ｐゴシック" charset="-128"/>
            </a:endParaRPr>
          </a:p>
          <a:p>
            <a:pPr lvl="1"/>
            <a:endParaRPr lang="en-US" altLang="en-US" sz="2000" dirty="0">
              <a:ea typeface="ＭＳ Ｐゴシック" charset="-128"/>
            </a:endParaRPr>
          </a:p>
        </p:txBody>
      </p:sp>
      <p:pic>
        <p:nvPicPr>
          <p:cNvPr id="2949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2557463"/>
            <a:ext cx="61849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4916" name="Picture 5" descr="analogsignalfig2"/>
          <p:cNvPicPr>
            <a:picLocks noChangeAspect="1" noChangeArrowheads="1"/>
          </p:cNvPicPr>
          <p:nvPr/>
        </p:nvPicPr>
        <p:blipFill>
          <a:blip r:embed="rId5">
            <a:extLst>
              <a:ext uri="{28A0092B-C50C-407E-A947-70E740481C1C}">
                <a14:useLocalDpi xmlns:a14="http://schemas.microsoft.com/office/drawing/2010/main" val="0"/>
              </a:ext>
            </a:extLst>
          </a:blip>
          <a:srcRect t="6573" b="7774"/>
          <a:stretch>
            <a:fillRect/>
          </a:stretch>
        </p:blipFill>
        <p:spPr bwMode="auto">
          <a:xfrm>
            <a:off x="1571625" y="4403725"/>
            <a:ext cx="6000750"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94917" name="Object 4"/>
          <p:cNvGraphicFramePr>
            <a:graphicFrameLocks noChangeAspect="1"/>
          </p:cNvGraphicFramePr>
          <p:nvPr/>
        </p:nvGraphicFramePr>
        <p:xfrm>
          <a:off x="5984875" y="171450"/>
          <a:ext cx="3005138" cy="795338"/>
        </p:xfrm>
        <a:graphic>
          <a:graphicData uri="http://schemas.openxmlformats.org/presentationml/2006/ole">
            <mc:AlternateContent xmlns:mc="http://schemas.openxmlformats.org/markup-compatibility/2006">
              <mc:Choice xmlns:v="urn:schemas-microsoft-com:vml" Requires="v">
                <p:oleObj spid="_x0000_s672913" name="Equation" r:id="rId6" imgW="863225" imgH="228501" progId="Equation.3">
                  <p:embed/>
                </p:oleObj>
              </mc:Choice>
              <mc:Fallback>
                <p:oleObj name="Equation" r:id="rId6" imgW="863225" imgH="228501"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84875" y="171450"/>
                        <a:ext cx="3005138" cy="7953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7" name="Slide Number Placeholder 2">
            <a:extLst>
              <a:ext uri="{FF2B5EF4-FFF2-40B4-BE49-F238E27FC236}">
                <a16:creationId xmlns:a16="http://schemas.microsoft.com/office/drawing/2014/main" id="{626CE98B-DEA7-194C-89A7-6D00ED5A444F}"/>
              </a:ext>
            </a:extLst>
          </p:cNvPr>
          <p:cNvSpPr txBox="1">
            <a:spLocks/>
          </p:cNvSpPr>
          <p:nvPr/>
        </p:nvSpPr>
        <p:spPr bwMode="auto">
          <a:xfrm>
            <a:off x="8686800" y="6515100"/>
            <a:ext cx="4572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lr>
                <a:schemeClr val="accent2"/>
              </a:buClr>
              <a:buSzPct val="85000"/>
              <a:buFont typeface="ZapfDingbats" charset="0"/>
              <a:buChar char="r"/>
              <a:defRPr sz="2800" kern="1200">
                <a:solidFill>
                  <a:schemeClr val="tx1"/>
                </a:solidFill>
                <a:latin typeface="Comic Sans MS" charset="0"/>
                <a:ea typeface="ＭＳ Ｐゴシック" charset="-128"/>
                <a:cs typeface="+mn-cs"/>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kern="1200">
                <a:solidFill>
                  <a:schemeClr val="tx1"/>
                </a:solidFill>
                <a:latin typeface="Comic Sans MS" charset="0"/>
                <a:ea typeface="ＭＳ Ｐゴシック" charset="-128"/>
                <a:cs typeface="+mn-cs"/>
              </a:defRPr>
            </a:lvl2pPr>
            <a:lvl3pPr marL="1143000" indent="-228600" algn="l" rtl="0" eaLnBrk="0" fontAlgn="base" hangingPunct="0">
              <a:spcBef>
                <a:spcPct val="20000"/>
              </a:spcBef>
              <a:spcAft>
                <a:spcPct val="0"/>
              </a:spcAft>
              <a:buChar char="•"/>
              <a:defRPr sz="2000" kern="1200">
                <a:solidFill>
                  <a:schemeClr val="tx1"/>
                </a:solidFill>
                <a:latin typeface="Comic Sans MS" charset="0"/>
                <a:ea typeface="ＭＳ Ｐゴシック"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gn="l">
              <a:spcBef>
                <a:spcPct val="0"/>
              </a:spcBef>
              <a:buClrTx/>
              <a:buSzTx/>
              <a:buFontTx/>
              <a:buNone/>
            </a:pPr>
            <a:fld id="{2268D687-77AC-6349-84FA-B1441D81BE7A}" type="slidenum">
              <a:rPr lang="en-US" altLang="en-US" sz="1400" smtClean="0">
                <a:solidFill>
                  <a:srgbClr val="000000"/>
                </a:solidFill>
                <a:latin typeface="Times New Roman" charset="0"/>
              </a:rPr>
              <a:pPr algn="l">
                <a:spcBef>
                  <a:spcPct val="0"/>
                </a:spcBef>
                <a:buClrTx/>
                <a:buSzTx/>
                <a:buFontTx/>
                <a:buNone/>
              </a:pPr>
              <a:t>91</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6688275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Rectangle 2"/>
          <p:cNvSpPr>
            <a:spLocks noGrp="1" noChangeArrowheads="1"/>
          </p:cNvSpPr>
          <p:nvPr>
            <p:ph type="title"/>
          </p:nvPr>
        </p:nvSpPr>
        <p:spPr/>
        <p:txBody>
          <a:bodyPr/>
          <a:lstStyle/>
          <a:p>
            <a:r>
              <a:rPr lang="en-US" altLang="en-US" sz="3600">
                <a:ea typeface="ＭＳ Ｐゴシック" charset="-128"/>
              </a:rPr>
              <a:t>Frequency Dependent Attenuation</a:t>
            </a:r>
          </a:p>
        </p:txBody>
      </p:sp>
      <p:sp>
        <p:nvSpPr>
          <p:cNvPr id="296962" name="Rectangle 3"/>
          <p:cNvSpPr>
            <a:spLocks noGrp="1" noChangeArrowheads="1"/>
          </p:cNvSpPr>
          <p:nvPr>
            <p:ph type="body" sz="half" idx="2"/>
          </p:nvPr>
        </p:nvSpPr>
        <p:spPr>
          <a:xfrm>
            <a:off x="676275" y="1600200"/>
            <a:ext cx="8004175" cy="4900613"/>
          </a:xfrm>
        </p:spPr>
        <p:txBody>
          <a:bodyPr/>
          <a:lstStyle/>
          <a:p>
            <a:pPr>
              <a:buFont typeface="Wingdings" pitchFamily="2" charset="2"/>
              <a:buChar char="q"/>
            </a:pPr>
            <a:r>
              <a:rPr lang="en-US" altLang="en-US" sz="2400" dirty="0">
                <a:ea typeface="ＭＳ Ｐゴシック" charset="-128"/>
              </a:rPr>
              <a:t>The received signal will be distorted even when there is no interference and the transmitted signal is </a:t>
            </a:r>
            <a:r>
              <a:rPr lang="ja-JP" altLang="en-US" sz="2400">
                <a:ea typeface="ＭＳ Ｐゴシック" charset="-128"/>
              </a:rPr>
              <a:t>“</a:t>
            </a:r>
            <a:r>
              <a:rPr lang="en-US" altLang="ja-JP" sz="2400" dirty="0">
                <a:ea typeface="ＭＳ Ｐゴシック" charset="-128"/>
              </a:rPr>
              <a:t>perfect</a:t>
            </a:r>
            <a:r>
              <a:rPr lang="ja-JP" altLang="en-US" sz="2400">
                <a:ea typeface="ＭＳ Ｐゴシック" charset="-128"/>
              </a:rPr>
              <a:t>”</a:t>
            </a:r>
            <a:r>
              <a:rPr lang="en-US" altLang="ja-JP" sz="2400" dirty="0">
                <a:ea typeface="ＭＳ Ｐゴシック" charset="-128"/>
              </a:rPr>
              <a:t> square waveform</a:t>
            </a:r>
            <a:endParaRPr lang="en-US" altLang="en-US" sz="2400" dirty="0">
              <a:ea typeface="ＭＳ Ｐゴシック" charset="-128"/>
            </a:endParaRPr>
          </a:p>
        </p:txBody>
      </p:sp>
      <p:pic>
        <p:nvPicPr>
          <p:cNvPr id="296963" name="Picture 4" descr="Cable-Equalizer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850" y="3317875"/>
            <a:ext cx="4257675" cy="332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64" name="Rectangle 5"/>
          <p:cNvSpPr>
            <a:spLocks noChangeArrowheads="1"/>
          </p:cNvSpPr>
          <p:nvPr/>
        </p:nvSpPr>
        <p:spPr bwMode="auto">
          <a:xfrm>
            <a:off x="5210175" y="3490913"/>
            <a:ext cx="3260725"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lvl="1">
              <a:buClr>
                <a:srgbClr val="3333CC"/>
              </a:buClr>
              <a:buFont typeface="ZapfDingbats" charset="0"/>
              <a:buNone/>
            </a:pPr>
            <a:r>
              <a:rPr lang="en-US" altLang="en-US" sz="1800">
                <a:solidFill>
                  <a:srgbClr val="000000"/>
                </a:solidFill>
              </a:rPr>
              <a:t>Example: Voltage-attenuation magnitude ratios of Category 5 cable. For example, 500 feet of cable attenuates a 10-MHz, </a:t>
            </a:r>
            <a:br>
              <a:rPr lang="en-US" altLang="en-US" sz="1800">
                <a:solidFill>
                  <a:srgbClr val="000000"/>
                </a:solidFill>
              </a:rPr>
            </a:br>
            <a:r>
              <a:rPr lang="en-US" altLang="en-US" sz="1800">
                <a:solidFill>
                  <a:srgbClr val="000000"/>
                </a:solidFill>
              </a:rPr>
              <a:t>1-V signal to 0.32 V, which corresponds to about –9.90 dB </a:t>
            </a:r>
            <a:br>
              <a:rPr lang="en-US" altLang="en-US" sz="1800">
                <a:solidFill>
                  <a:srgbClr val="000000"/>
                </a:solidFill>
              </a:rPr>
            </a:br>
            <a:r>
              <a:rPr lang="en-US" altLang="en-US" sz="1800">
                <a:solidFill>
                  <a:srgbClr val="000000"/>
                </a:solidFill>
              </a:rPr>
              <a:t>(= 20 log 1/0.32)</a:t>
            </a:r>
          </a:p>
        </p:txBody>
      </p:sp>
      <p:sp>
        <p:nvSpPr>
          <p:cNvPr id="6" name="Slide Number Placeholder 2">
            <a:extLst>
              <a:ext uri="{FF2B5EF4-FFF2-40B4-BE49-F238E27FC236}">
                <a16:creationId xmlns:a16="http://schemas.microsoft.com/office/drawing/2014/main" id="{0EB699CF-3E2F-014B-A542-D2A84567C45B}"/>
              </a:ext>
            </a:extLst>
          </p:cNvPr>
          <p:cNvSpPr txBox="1">
            <a:spLocks/>
          </p:cNvSpPr>
          <p:nvPr/>
        </p:nvSpPr>
        <p:spPr bwMode="auto">
          <a:xfrm>
            <a:off x="8686800" y="6515100"/>
            <a:ext cx="4572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lr>
                <a:schemeClr val="accent2"/>
              </a:buClr>
              <a:buSzPct val="85000"/>
              <a:buFont typeface="ZapfDingbats" charset="0"/>
              <a:buChar char="r"/>
              <a:defRPr sz="2800" kern="1200">
                <a:solidFill>
                  <a:schemeClr val="tx1"/>
                </a:solidFill>
                <a:latin typeface="Comic Sans MS" charset="0"/>
                <a:ea typeface="ＭＳ Ｐゴシック" charset="-128"/>
                <a:cs typeface="+mn-cs"/>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kern="1200">
                <a:solidFill>
                  <a:schemeClr val="tx1"/>
                </a:solidFill>
                <a:latin typeface="Comic Sans MS" charset="0"/>
                <a:ea typeface="ＭＳ Ｐゴシック" charset="-128"/>
                <a:cs typeface="+mn-cs"/>
              </a:defRPr>
            </a:lvl2pPr>
            <a:lvl3pPr marL="1143000" indent="-228600" algn="l" rtl="0" eaLnBrk="0" fontAlgn="base" hangingPunct="0">
              <a:spcBef>
                <a:spcPct val="20000"/>
              </a:spcBef>
              <a:spcAft>
                <a:spcPct val="0"/>
              </a:spcAft>
              <a:buChar char="•"/>
              <a:defRPr sz="2000" kern="1200">
                <a:solidFill>
                  <a:schemeClr val="tx1"/>
                </a:solidFill>
                <a:latin typeface="Comic Sans MS" charset="0"/>
                <a:ea typeface="ＭＳ Ｐゴシック"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gn="l">
              <a:spcBef>
                <a:spcPct val="0"/>
              </a:spcBef>
              <a:buClrTx/>
              <a:buSzTx/>
              <a:buFontTx/>
              <a:buNone/>
            </a:pPr>
            <a:fld id="{2268D687-77AC-6349-84FA-B1441D81BE7A}" type="slidenum">
              <a:rPr lang="en-US" altLang="en-US" sz="1400" smtClean="0">
                <a:solidFill>
                  <a:srgbClr val="000000"/>
                </a:solidFill>
                <a:latin typeface="Times New Roman" charset="0"/>
              </a:rPr>
              <a:pPr algn="l">
                <a:spcBef>
                  <a:spcPct val="0"/>
                </a:spcBef>
                <a:buClrTx/>
                <a:buSzTx/>
                <a:buFontTx/>
                <a:buNone/>
              </a:pPr>
              <a:t>92</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107506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2"/>
          <p:cNvSpPr>
            <a:spLocks noGrp="1" noChangeArrowheads="1"/>
          </p:cNvSpPr>
          <p:nvPr>
            <p:ph type="title"/>
          </p:nvPr>
        </p:nvSpPr>
        <p:spPr/>
        <p:txBody>
          <a:bodyPr/>
          <a:lstStyle/>
          <a:p>
            <a:r>
              <a:rPr lang="en-US" altLang="en-US" sz="3200">
                <a:ea typeface="ＭＳ Ｐゴシック" charset="-128"/>
              </a:rPr>
              <a:t>Example</a:t>
            </a:r>
          </a:p>
        </p:txBody>
      </p:sp>
      <p:sp>
        <p:nvSpPr>
          <p:cNvPr id="299010" name="Rectangle 3"/>
          <p:cNvSpPr>
            <a:spLocks noGrp="1" noChangeArrowheads="1"/>
          </p:cNvSpPr>
          <p:nvPr>
            <p:ph type="body" idx="1"/>
          </p:nvPr>
        </p:nvSpPr>
        <p:spPr>
          <a:xfrm>
            <a:off x="623888" y="4337050"/>
            <a:ext cx="8147050" cy="366713"/>
          </a:xfrm>
        </p:spPr>
        <p:txBody>
          <a:bodyPr/>
          <a:lstStyle/>
          <a:p>
            <a:pPr>
              <a:buFont typeface="ZapfDingbats" charset="0"/>
              <a:buNone/>
            </a:pPr>
            <a:r>
              <a:rPr lang="en-US" altLang="en-US" sz="1800">
                <a:ea typeface="ＭＳ Ｐゴシック" charset="-128"/>
              </a:rPr>
              <a:t>Example: W=3000Hz, S/N </a:t>
            </a:r>
            <a:r>
              <a:rPr lang="en-US" altLang="en-US" sz="1800">
                <a:ea typeface="ＭＳ Ｐゴシック" charset="-128"/>
                <a:sym typeface="Symbol" charset="2"/>
              </a:rPr>
              <a:t></a:t>
            </a:r>
            <a:r>
              <a:rPr lang="en-US" altLang="en-US" sz="1800">
                <a:ea typeface="ＭＳ Ｐゴシック" charset="-128"/>
              </a:rPr>
              <a:t> 4000</a:t>
            </a:r>
          </a:p>
        </p:txBody>
      </p:sp>
      <p:graphicFrame>
        <p:nvGraphicFramePr>
          <p:cNvPr id="299011" name="Object 4"/>
          <p:cNvGraphicFramePr>
            <a:graphicFrameLocks noChangeAspect="1"/>
          </p:cNvGraphicFramePr>
          <p:nvPr/>
        </p:nvGraphicFramePr>
        <p:xfrm>
          <a:off x="1209675" y="4797425"/>
          <a:ext cx="6802438" cy="508000"/>
        </p:xfrm>
        <a:graphic>
          <a:graphicData uri="http://schemas.openxmlformats.org/presentationml/2006/ole">
            <mc:AlternateContent xmlns:mc="http://schemas.openxmlformats.org/markup-compatibility/2006">
              <mc:Choice xmlns:v="urn:schemas-microsoft-com:vml" Requires="v">
                <p:oleObj spid="_x0000_s677009" name="Equation" r:id="rId4" imgW="2895600" imgH="215900" progId="Equation.3">
                  <p:embed/>
                </p:oleObj>
              </mc:Choice>
              <mc:Fallback>
                <p:oleObj name="Equation" r:id="rId4" imgW="2895600" imgH="2159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9675" y="4797425"/>
                        <a:ext cx="6802438"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99012" name="Text Box 5"/>
          <p:cNvSpPr txBox="1">
            <a:spLocks noChangeArrowheads="1"/>
          </p:cNvSpPr>
          <p:nvPr/>
        </p:nvSpPr>
        <p:spPr bwMode="auto">
          <a:xfrm>
            <a:off x="4286250" y="2516188"/>
            <a:ext cx="14970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200">
                <a:solidFill>
                  <a:srgbClr val="000000"/>
                </a:solidFill>
              </a:rPr>
              <a:t>telephone network</a:t>
            </a:r>
          </a:p>
        </p:txBody>
      </p:sp>
      <p:sp>
        <p:nvSpPr>
          <p:cNvPr id="299013" name="Text Box 6"/>
          <p:cNvSpPr txBox="1">
            <a:spLocks noChangeArrowheads="1"/>
          </p:cNvSpPr>
          <p:nvPr/>
        </p:nvSpPr>
        <p:spPr bwMode="auto">
          <a:xfrm>
            <a:off x="2054225" y="2520950"/>
            <a:ext cx="10334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000">
                <a:solidFill>
                  <a:srgbClr val="000000"/>
                </a:solidFill>
              </a:rPr>
              <a:t>sender modem</a:t>
            </a:r>
          </a:p>
        </p:txBody>
      </p:sp>
      <p:sp>
        <p:nvSpPr>
          <p:cNvPr id="299014" name="Rectangle 7"/>
          <p:cNvSpPr>
            <a:spLocks noChangeArrowheads="1"/>
          </p:cNvSpPr>
          <p:nvPr/>
        </p:nvSpPr>
        <p:spPr bwMode="auto">
          <a:xfrm>
            <a:off x="2003425" y="2825750"/>
            <a:ext cx="1223963" cy="10810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400">
                <a:solidFill>
                  <a:srgbClr val="000000"/>
                </a:solidFill>
              </a:rPr>
              <a:t>Modem</a:t>
            </a:r>
          </a:p>
          <a:p>
            <a:pPr algn="ctr">
              <a:spcBef>
                <a:spcPct val="0"/>
              </a:spcBef>
              <a:buClrTx/>
              <a:buSzTx/>
              <a:buFontTx/>
              <a:buNone/>
            </a:pPr>
            <a:r>
              <a:rPr lang="en-US" altLang="en-US" sz="1400">
                <a:solidFill>
                  <a:srgbClr val="000000"/>
                </a:solidFill>
              </a:rPr>
              <a:t>Modulation</a:t>
            </a:r>
            <a:br>
              <a:rPr lang="en-US" altLang="en-US" sz="1400">
                <a:solidFill>
                  <a:srgbClr val="000000"/>
                </a:solidFill>
              </a:rPr>
            </a:br>
            <a:r>
              <a:rPr lang="en-US" altLang="en-US" sz="1400">
                <a:solidFill>
                  <a:srgbClr val="000000"/>
                </a:solidFill>
              </a:rPr>
              <a:t>(digit-&gt;analog)</a:t>
            </a:r>
          </a:p>
        </p:txBody>
      </p:sp>
      <p:sp>
        <p:nvSpPr>
          <p:cNvPr id="299015" name="Line 8"/>
          <p:cNvSpPr>
            <a:spLocks noChangeShapeType="1"/>
          </p:cNvSpPr>
          <p:nvPr/>
        </p:nvSpPr>
        <p:spPr bwMode="auto">
          <a:xfrm>
            <a:off x="392113" y="3230563"/>
            <a:ext cx="16335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99016" name="Line 9"/>
          <p:cNvSpPr>
            <a:spLocks noChangeShapeType="1"/>
          </p:cNvSpPr>
          <p:nvPr/>
        </p:nvSpPr>
        <p:spPr bwMode="auto">
          <a:xfrm flipV="1">
            <a:off x="3246438" y="3235325"/>
            <a:ext cx="1262062" cy="0"/>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99017" name="Text Box 10"/>
          <p:cNvSpPr txBox="1">
            <a:spLocks noChangeArrowheads="1"/>
          </p:cNvSpPr>
          <p:nvPr/>
        </p:nvSpPr>
        <p:spPr bwMode="auto">
          <a:xfrm>
            <a:off x="3262313" y="2927350"/>
            <a:ext cx="1192212"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600">
                <a:solidFill>
                  <a:srgbClr val="000000"/>
                </a:solidFill>
              </a:rPr>
              <a:t>3Khz </a:t>
            </a:r>
            <a:br>
              <a:rPr lang="en-US" altLang="en-US" sz="1600">
                <a:solidFill>
                  <a:srgbClr val="000000"/>
                </a:solidFill>
              </a:rPr>
            </a:br>
            <a:r>
              <a:rPr lang="en-US" altLang="en-US" sz="1600">
                <a:solidFill>
                  <a:srgbClr val="000000"/>
                </a:solidFill>
              </a:rPr>
              <a:t>bandwidth</a:t>
            </a:r>
            <a:br>
              <a:rPr lang="en-US" altLang="en-US" sz="1800">
                <a:solidFill>
                  <a:srgbClr val="000000"/>
                </a:solidFill>
              </a:rPr>
            </a:br>
            <a:r>
              <a:rPr lang="en-US" altLang="en-US" sz="1000">
                <a:solidFill>
                  <a:srgbClr val="000000"/>
                </a:solidFill>
              </a:rPr>
              <a:t>(add white noise)</a:t>
            </a:r>
          </a:p>
        </p:txBody>
      </p:sp>
      <p:sp>
        <p:nvSpPr>
          <p:cNvPr id="299018" name="Rectangle 11"/>
          <p:cNvSpPr>
            <a:spLocks noChangeArrowheads="1"/>
          </p:cNvSpPr>
          <p:nvPr/>
        </p:nvSpPr>
        <p:spPr bwMode="auto">
          <a:xfrm>
            <a:off x="6049963" y="2824163"/>
            <a:ext cx="1223962" cy="8604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400">
                <a:solidFill>
                  <a:srgbClr val="000000"/>
                </a:solidFill>
              </a:rPr>
              <a:t>ISP</a:t>
            </a:r>
            <a:br>
              <a:rPr lang="en-US" altLang="en-US" sz="1400">
                <a:solidFill>
                  <a:srgbClr val="000000"/>
                </a:solidFill>
              </a:rPr>
            </a:br>
            <a:r>
              <a:rPr lang="en-US" altLang="en-US" sz="1400">
                <a:solidFill>
                  <a:srgbClr val="000000"/>
                </a:solidFill>
              </a:rPr>
              <a:t>demodulation</a:t>
            </a:r>
            <a:endParaRPr lang="en-US" altLang="en-US" sz="1000">
              <a:solidFill>
                <a:srgbClr val="000000"/>
              </a:solidFill>
            </a:endParaRPr>
          </a:p>
        </p:txBody>
      </p:sp>
      <p:sp>
        <p:nvSpPr>
          <p:cNvPr id="299019" name="Line 12"/>
          <p:cNvSpPr>
            <a:spLocks noChangeShapeType="1"/>
          </p:cNvSpPr>
          <p:nvPr/>
        </p:nvSpPr>
        <p:spPr bwMode="auto">
          <a:xfrm>
            <a:off x="7262813" y="3257550"/>
            <a:ext cx="11842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99020" name="Text Box 13"/>
          <p:cNvSpPr txBox="1">
            <a:spLocks noChangeArrowheads="1"/>
          </p:cNvSpPr>
          <p:nvPr/>
        </p:nvSpPr>
        <p:spPr bwMode="auto">
          <a:xfrm>
            <a:off x="7477125" y="2924175"/>
            <a:ext cx="1308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000000"/>
                </a:solidFill>
              </a:rPr>
              <a:t>output </a:t>
            </a:r>
          </a:p>
          <a:p>
            <a:pPr>
              <a:spcBef>
                <a:spcPct val="0"/>
              </a:spcBef>
              <a:buClrTx/>
              <a:buSzTx/>
              <a:buFontTx/>
              <a:buNone/>
            </a:pPr>
            <a:r>
              <a:rPr lang="en-US" altLang="en-US" sz="1800">
                <a:solidFill>
                  <a:srgbClr val="000000"/>
                </a:solidFill>
              </a:rPr>
              <a:t>bit stream</a:t>
            </a:r>
          </a:p>
        </p:txBody>
      </p:sp>
      <p:sp>
        <p:nvSpPr>
          <p:cNvPr id="299021" name="Text Box 14"/>
          <p:cNvSpPr txBox="1">
            <a:spLocks noChangeArrowheads="1"/>
          </p:cNvSpPr>
          <p:nvPr/>
        </p:nvSpPr>
        <p:spPr bwMode="auto">
          <a:xfrm>
            <a:off x="487363" y="2897188"/>
            <a:ext cx="1308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000000"/>
                </a:solidFill>
              </a:rPr>
              <a:t>input </a:t>
            </a:r>
          </a:p>
          <a:p>
            <a:pPr algn="ctr">
              <a:spcBef>
                <a:spcPct val="0"/>
              </a:spcBef>
              <a:buClrTx/>
              <a:buSzTx/>
              <a:buFontTx/>
              <a:buNone/>
            </a:pPr>
            <a:r>
              <a:rPr lang="en-US" altLang="en-US" sz="1800">
                <a:solidFill>
                  <a:srgbClr val="000000"/>
                </a:solidFill>
              </a:rPr>
              <a:t>bit stream</a:t>
            </a:r>
          </a:p>
        </p:txBody>
      </p:sp>
      <p:sp>
        <p:nvSpPr>
          <p:cNvPr id="299022" name="Rectangle 15"/>
          <p:cNvSpPr>
            <a:spLocks noChangeArrowheads="1"/>
          </p:cNvSpPr>
          <p:nvPr/>
        </p:nvSpPr>
        <p:spPr bwMode="auto">
          <a:xfrm>
            <a:off x="4383088" y="2817813"/>
            <a:ext cx="1381125" cy="109061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800">
                <a:solidFill>
                  <a:srgbClr val="000000"/>
                </a:solidFill>
              </a:rPr>
              <a:t>Analog to Digital </a:t>
            </a:r>
            <a:br>
              <a:rPr lang="en-US" altLang="en-US" sz="800">
                <a:solidFill>
                  <a:srgbClr val="000000"/>
                </a:solidFill>
              </a:rPr>
            </a:br>
            <a:r>
              <a:rPr lang="en-US" altLang="en-US" sz="800">
                <a:solidFill>
                  <a:srgbClr val="000000"/>
                </a:solidFill>
              </a:rPr>
              <a:t>quantization </a:t>
            </a:r>
            <a:br>
              <a:rPr lang="en-US" altLang="en-US" sz="800">
                <a:solidFill>
                  <a:srgbClr val="000000"/>
                </a:solidFill>
              </a:rPr>
            </a:br>
            <a:r>
              <a:rPr lang="en-US" altLang="en-US" sz="800">
                <a:solidFill>
                  <a:srgbClr val="000000"/>
                </a:solidFill>
              </a:rPr>
              <a:t>for  transmitting through</a:t>
            </a:r>
            <a:br>
              <a:rPr lang="en-US" altLang="en-US" sz="800">
                <a:solidFill>
                  <a:srgbClr val="000000"/>
                </a:solidFill>
              </a:rPr>
            </a:br>
            <a:r>
              <a:rPr lang="en-US" altLang="en-US" sz="800">
                <a:solidFill>
                  <a:srgbClr val="000000"/>
                </a:solidFill>
              </a:rPr>
              <a:t>the digital telephone </a:t>
            </a:r>
          </a:p>
          <a:p>
            <a:pPr algn="ctr">
              <a:spcBef>
                <a:spcPct val="0"/>
              </a:spcBef>
              <a:buClrTx/>
              <a:buSzTx/>
              <a:buFontTx/>
              <a:buNone/>
            </a:pPr>
            <a:r>
              <a:rPr lang="en-US" altLang="en-US" sz="800">
                <a:solidFill>
                  <a:srgbClr val="000000"/>
                </a:solidFill>
              </a:rPr>
              <a:t>backbone</a:t>
            </a:r>
          </a:p>
        </p:txBody>
      </p:sp>
      <p:sp>
        <p:nvSpPr>
          <p:cNvPr id="299023" name="Line 16"/>
          <p:cNvSpPr>
            <a:spLocks noChangeShapeType="1"/>
          </p:cNvSpPr>
          <p:nvPr/>
        </p:nvSpPr>
        <p:spPr bwMode="auto">
          <a:xfrm>
            <a:off x="5765800" y="3222625"/>
            <a:ext cx="2762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99024" name="Text Box 17"/>
          <p:cNvSpPr txBox="1">
            <a:spLocks noChangeArrowheads="1"/>
          </p:cNvSpPr>
          <p:nvPr/>
        </p:nvSpPr>
        <p:spPr bwMode="auto">
          <a:xfrm>
            <a:off x="6257925" y="2530475"/>
            <a:ext cx="8540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000">
                <a:solidFill>
                  <a:srgbClr val="000000"/>
                </a:solidFill>
              </a:rPr>
              <a:t>ISP modem</a:t>
            </a:r>
          </a:p>
        </p:txBody>
      </p:sp>
      <p:sp>
        <p:nvSpPr>
          <p:cNvPr id="299025" name="Rectangle 18"/>
          <p:cNvSpPr>
            <a:spLocks noChangeArrowheads="1"/>
          </p:cNvSpPr>
          <p:nvPr/>
        </p:nvSpPr>
        <p:spPr bwMode="auto">
          <a:xfrm>
            <a:off x="635000" y="1662113"/>
            <a:ext cx="3430588" cy="376237"/>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3333CC"/>
                </a:solidFill>
              </a:rPr>
              <a:t>V.34 (33.6kbps Dialup Modem)</a:t>
            </a:r>
          </a:p>
        </p:txBody>
      </p:sp>
      <p:sp>
        <p:nvSpPr>
          <p:cNvPr id="299026" name="Line 19"/>
          <p:cNvSpPr>
            <a:spLocks noChangeShapeType="1"/>
          </p:cNvSpPr>
          <p:nvPr/>
        </p:nvSpPr>
        <p:spPr bwMode="auto">
          <a:xfrm flipH="1">
            <a:off x="6046788" y="2241550"/>
            <a:ext cx="0" cy="4937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99027" name="Line 20"/>
          <p:cNvSpPr>
            <a:spLocks noChangeShapeType="1"/>
          </p:cNvSpPr>
          <p:nvPr/>
        </p:nvSpPr>
        <p:spPr bwMode="auto">
          <a:xfrm flipH="1">
            <a:off x="3241675" y="2168525"/>
            <a:ext cx="0" cy="4937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99028" name="Line 21"/>
          <p:cNvSpPr>
            <a:spLocks noChangeShapeType="1"/>
          </p:cNvSpPr>
          <p:nvPr/>
        </p:nvSpPr>
        <p:spPr bwMode="auto">
          <a:xfrm>
            <a:off x="3248025" y="2368550"/>
            <a:ext cx="279717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99029" name="Text Box 22"/>
          <p:cNvSpPr txBox="1">
            <a:spLocks noChangeArrowheads="1"/>
          </p:cNvSpPr>
          <p:nvPr/>
        </p:nvSpPr>
        <p:spPr bwMode="auto">
          <a:xfrm>
            <a:off x="4117975" y="2173288"/>
            <a:ext cx="890588" cy="336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000000"/>
                </a:solidFill>
              </a:rPr>
              <a:t>channel</a:t>
            </a:r>
          </a:p>
        </p:txBody>
      </p:sp>
      <p:sp>
        <p:nvSpPr>
          <p:cNvPr id="23" name="Slide Number Placeholder 2">
            <a:extLst>
              <a:ext uri="{FF2B5EF4-FFF2-40B4-BE49-F238E27FC236}">
                <a16:creationId xmlns:a16="http://schemas.microsoft.com/office/drawing/2014/main" id="{E6866D8A-85B2-8E45-AFEF-B789A341EE89}"/>
              </a:ext>
            </a:extLst>
          </p:cNvPr>
          <p:cNvSpPr txBox="1">
            <a:spLocks/>
          </p:cNvSpPr>
          <p:nvPr/>
        </p:nvSpPr>
        <p:spPr bwMode="auto">
          <a:xfrm>
            <a:off x="8686800" y="6515100"/>
            <a:ext cx="4572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lr>
                <a:schemeClr val="accent2"/>
              </a:buClr>
              <a:buSzPct val="85000"/>
              <a:buFont typeface="ZapfDingbats" charset="0"/>
              <a:buChar char="r"/>
              <a:defRPr sz="2800" kern="1200">
                <a:solidFill>
                  <a:schemeClr val="tx1"/>
                </a:solidFill>
                <a:latin typeface="Comic Sans MS" charset="0"/>
                <a:ea typeface="ＭＳ Ｐゴシック" charset="-128"/>
                <a:cs typeface="+mn-cs"/>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kern="1200">
                <a:solidFill>
                  <a:schemeClr val="tx1"/>
                </a:solidFill>
                <a:latin typeface="Comic Sans MS" charset="0"/>
                <a:ea typeface="ＭＳ Ｐゴシック" charset="-128"/>
                <a:cs typeface="+mn-cs"/>
              </a:defRPr>
            </a:lvl2pPr>
            <a:lvl3pPr marL="1143000" indent="-228600" algn="l" rtl="0" eaLnBrk="0" fontAlgn="base" hangingPunct="0">
              <a:spcBef>
                <a:spcPct val="20000"/>
              </a:spcBef>
              <a:spcAft>
                <a:spcPct val="0"/>
              </a:spcAft>
              <a:buChar char="•"/>
              <a:defRPr sz="2000" kern="1200">
                <a:solidFill>
                  <a:schemeClr val="tx1"/>
                </a:solidFill>
                <a:latin typeface="Comic Sans MS" charset="0"/>
                <a:ea typeface="ＭＳ Ｐゴシック"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gn="l">
              <a:spcBef>
                <a:spcPct val="0"/>
              </a:spcBef>
              <a:buClrTx/>
              <a:buSzTx/>
              <a:buFontTx/>
              <a:buNone/>
            </a:pPr>
            <a:fld id="{2268D687-77AC-6349-84FA-B1441D81BE7A}" type="slidenum">
              <a:rPr lang="en-US" altLang="en-US" sz="1400" smtClean="0">
                <a:solidFill>
                  <a:srgbClr val="000000"/>
                </a:solidFill>
                <a:latin typeface="Times New Roman" charset="0"/>
              </a:rPr>
              <a:pPr algn="l">
                <a:spcBef>
                  <a:spcPct val="0"/>
                </a:spcBef>
                <a:buClrTx/>
                <a:buSzTx/>
                <a:buFontTx/>
                <a:buNone/>
              </a:pPr>
              <a:t>93</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4443934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Rectangle 2"/>
          <p:cNvSpPr>
            <a:spLocks noGrp="1" noChangeArrowheads="1"/>
          </p:cNvSpPr>
          <p:nvPr>
            <p:ph type="title"/>
          </p:nvPr>
        </p:nvSpPr>
        <p:spPr/>
        <p:txBody>
          <a:bodyPr/>
          <a:lstStyle/>
          <a:p>
            <a:r>
              <a:rPr lang="en-US" altLang="en-US">
                <a:ea typeface="ＭＳ Ｐゴシック" charset="-128"/>
              </a:rPr>
              <a:t>Example: ADSL</a:t>
            </a:r>
          </a:p>
        </p:txBody>
      </p:sp>
      <p:sp>
        <p:nvSpPr>
          <p:cNvPr id="301058" name="Rectangle 3"/>
          <p:cNvSpPr>
            <a:spLocks noGrp="1" noChangeArrowheads="1"/>
          </p:cNvSpPr>
          <p:nvPr>
            <p:ph type="body" idx="1"/>
          </p:nvPr>
        </p:nvSpPr>
        <p:spPr>
          <a:xfrm>
            <a:off x="533400" y="1393825"/>
            <a:ext cx="8147050" cy="4900613"/>
          </a:xfrm>
        </p:spPr>
        <p:txBody>
          <a:bodyPr/>
          <a:lstStyle/>
          <a:p>
            <a:pPr>
              <a:buFont typeface="Wingdings" pitchFamily="2" charset="2"/>
              <a:buChar char="q"/>
            </a:pPr>
            <a:r>
              <a:rPr lang="en-US" altLang="en-US" dirty="0">
                <a:ea typeface="ＭＳ Ｐゴシック" charset="-128"/>
              </a:rPr>
              <a:t>Spectrum allocation: </a:t>
            </a:r>
            <a:br>
              <a:rPr lang="en-US" altLang="en-US" dirty="0">
                <a:ea typeface="ＭＳ Ｐゴシック" charset="-128"/>
              </a:rPr>
            </a:br>
            <a:r>
              <a:rPr lang="en-US" altLang="en-US" dirty="0">
                <a:ea typeface="ＭＳ Ｐゴシック" charset="-128"/>
              </a:rPr>
              <a:t>divided into a total of </a:t>
            </a:r>
            <a:br>
              <a:rPr lang="en-US" altLang="en-US" dirty="0">
                <a:ea typeface="ＭＳ Ｐゴシック" charset="-128"/>
              </a:rPr>
            </a:br>
            <a:r>
              <a:rPr lang="en-US" altLang="en-US" dirty="0">
                <a:ea typeface="ＭＳ Ｐゴシック" charset="-128"/>
              </a:rPr>
              <a:t>256 downstream and </a:t>
            </a:r>
            <a:br>
              <a:rPr lang="en-US" altLang="en-US" dirty="0">
                <a:ea typeface="ＭＳ Ｐゴシック" charset="-128"/>
              </a:rPr>
            </a:br>
            <a:r>
              <a:rPr lang="en-US" altLang="en-US" dirty="0">
                <a:ea typeface="ＭＳ Ｐゴシック" charset="-128"/>
              </a:rPr>
              <a:t>32 upstream tones, where </a:t>
            </a:r>
            <a:br>
              <a:rPr lang="en-US" altLang="en-US" dirty="0">
                <a:ea typeface="ＭＳ Ｐゴシック" charset="-128"/>
              </a:rPr>
            </a:br>
            <a:r>
              <a:rPr lang="en-US" altLang="en-US" dirty="0">
                <a:ea typeface="ＭＳ Ｐゴシック" charset="-128"/>
              </a:rPr>
              <a:t>each tone is a standard </a:t>
            </a:r>
            <a:br>
              <a:rPr lang="en-US" altLang="en-US" dirty="0">
                <a:ea typeface="ＭＳ Ｐゴシック" charset="-128"/>
              </a:rPr>
            </a:br>
            <a:r>
              <a:rPr lang="en-US" altLang="en-US" dirty="0">
                <a:ea typeface="ＭＳ Ｐゴシック" charset="-128"/>
              </a:rPr>
              <a:t>4kHz voice channel</a:t>
            </a:r>
          </a:p>
          <a:p>
            <a:pPr>
              <a:buFont typeface="Wingdings" pitchFamily="2" charset="2"/>
              <a:buChar char="q"/>
            </a:pPr>
            <a:r>
              <a:rPr lang="en-US" altLang="en-US" dirty="0">
                <a:ea typeface="ＭＳ Ｐゴシック" charset="-128"/>
              </a:rPr>
              <a:t>During initial negotiation, a tone is used only if the S/N is above 6 </a:t>
            </a:r>
            <a:r>
              <a:rPr lang="en-US" altLang="en-US" dirty="0" err="1">
                <a:ea typeface="ＭＳ Ｐゴシック" charset="-128"/>
              </a:rPr>
              <a:t>db</a:t>
            </a:r>
            <a:r>
              <a:rPr lang="en-US" altLang="en-US" dirty="0">
                <a:ea typeface="ＭＳ Ｐゴシック" charset="-128"/>
              </a:rPr>
              <a:t> (</a:t>
            </a:r>
            <a:r>
              <a:rPr lang="en-US" altLang="en-US" dirty="0">
                <a:ea typeface="ＭＳ Ｐゴシック" charset="-128"/>
                <a:sym typeface="Symbol" charset="2"/>
              </a:rPr>
              <a:t></a:t>
            </a:r>
            <a:r>
              <a:rPr lang="en-US" altLang="en-US" dirty="0">
                <a:ea typeface="ＭＳ Ｐゴシック" charset="-128"/>
              </a:rPr>
              <a:t>4)</a:t>
            </a:r>
          </a:p>
        </p:txBody>
      </p:sp>
      <p:pic>
        <p:nvPicPr>
          <p:cNvPr id="30105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9388" y="157163"/>
            <a:ext cx="3635375"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122" name="Object 6"/>
          <p:cNvGraphicFramePr>
            <a:graphicFrameLocks noChangeAspect="1"/>
          </p:cNvGraphicFramePr>
          <p:nvPr/>
        </p:nvGraphicFramePr>
        <p:xfrm>
          <a:off x="1641475" y="5014913"/>
          <a:ext cx="5935663" cy="1076325"/>
        </p:xfrm>
        <a:graphic>
          <a:graphicData uri="http://schemas.openxmlformats.org/presentationml/2006/ole">
            <mc:AlternateContent xmlns:mc="http://schemas.openxmlformats.org/markup-compatibility/2006">
              <mc:Choice xmlns:v="urn:schemas-microsoft-com:vml" Requires="v">
                <p:oleObj spid="_x0000_s679057" name="Equation" r:id="rId5" imgW="2527300" imgH="457200" progId="Equation.3">
                  <p:embed/>
                </p:oleObj>
              </mc:Choice>
              <mc:Fallback>
                <p:oleObj name="Equation" r:id="rId5" imgW="25273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1475" y="5014913"/>
                        <a:ext cx="5935663" cy="1076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 name="Slide Number Placeholder 2">
            <a:extLst>
              <a:ext uri="{FF2B5EF4-FFF2-40B4-BE49-F238E27FC236}">
                <a16:creationId xmlns:a16="http://schemas.microsoft.com/office/drawing/2014/main" id="{EBB02153-414D-E64F-A836-265D624365EE}"/>
              </a:ext>
            </a:extLst>
          </p:cNvPr>
          <p:cNvSpPr txBox="1">
            <a:spLocks/>
          </p:cNvSpPr>
          <p:nvPr/>
        </p:nvSpPr>
        <p:spPr bwMode="auto">
          <a:xfrm>
            <a:off x="8686800" y="6515100"/>
            <a:ext cx="4572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lr>
                <a:schemeClr val="accent2"/>
              </a:buClr>
              <a:buSzPct val="85000"/>
              <a:buFont typeface="ZapfDingbats" charset="0"/>
              <a:buChar char="r"/>
              <a:defRPr sz="2800" kern="1200">
                <a:solidFill>
                  <a:schemeClr val="tx1"/>
                </a:solidFill>
                <a:latin typeface="Comic Sans MS" charset="0"/>
                <a:ea typeface="ＭＳ Ｐゴシック" charset="-128"/>
                <a:cs typeface="+mn-cs"/>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kern="1200">
                <a:solidFill>
                  <a:schemeClr val="tx1"/>
                </a:solidFill>
                <a:latin typeface="Comic Sans MS" charset="0"/>
                <a:ea typeface="ＭＳ Ｐゴシック" charset="-128"/>
                <a:cs typeface="+mn-cs"/>
              </a:defRPr>
            </a:lvl2pPr>
            <a:lvl3pPr marL="1143000" indent="-228600" algn="l" rtl="0" eaLnBrk="0" fontAlgn="base" hangingPunct="0">
              <a:spcBef>
                <a:spcPct val="20000"/>
              </a:spcBef>
              <a:spcAft>
                <a:spcPct val="0"/>
              </a:spcAft>
              <a:buChar char="•"/>
              <a:defRPr sz="2000" kern="1200">
                <a:solidFill>
                  <a:schemeClr val="tx1"/>
                </a:solidFill>
                <a:latin typeface="Comic Sans MS" charset="0"/>
                <a:ea typeface="ＭＳ Ｐゴシック"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gn="l">
              <a:spcBef>
                <a:spcPct val="0"/>
              </a:spcBef>
              <a:buClrTx/>
              <a:buSzTx/>
              <a:buFontTx/>
              <a:buNone/>
            </a:pPr>
            <a:fld id="{2268D687-77AC-6349-84FA-B1441D81BE7A}" type="slidenum">
              <a:rPr lang="en-US" altLang="en-US" sz="1400" smtClean="0">
                <a:solidFill>
                  <a:srgbClr val="000000"/>
                </a:solidFill>
                <a:latin typeface="Times New Roman" charset="0"/>
              </a:rPr>
              <a:pPr algn="l">
                <a:spcBef>
                  <a:spcPct val="0"/>
                </a:spcBef>
                <a:buClrTx/>
                <a:buSzTx/>
                <a:buFontTx/>
                <a:buNone/>
              </a:pPr>
              <a:t>94</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5711735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Title 4"/>
          <p:cNvSpPr>
            <a:spLocks noGrp="1"/>
          </p:cNvSpPr>
          <p:nvPr>
            <p:ph type="ctrTitle"/>
          </p:nvPr>
        </p:nvSpPr>
        <p:spPr/>
        <p:txBody>
          <a:bodyPr/>
          <a:lstStyle/>
          <a:p>
            <a:pPr algn="ctr"/>
            <a:r>
              <a:rPr lang="en-US" altLang="en-US" dirty="0">
                <a:ea typeface="ＭＳ Ｐゴシック" charset="-128"/>
              </a:rPr>
              <a:t>Backup Slides: SDN</a:t>
            </a:r>
            <a:r>
              <a:rPr lang="zh-CN" altLang="en-US" dirty="0">
                <a:ea typeface="ＭＳ Ｐゴシック" charset="-128"/>
              </a:rPr>
              <a:t> </a:t>
            </a:r>
            <a:r>
              <a:rPr lang="en-US" altLang="zh-CN" dirty="0">
                <a:ea typeface="ＭＳ Ｐゴシック" charset="-128"/>
              </a:rPr>
              <a:t>Control</a:t>
            </a:r>
            <a:r>
              <a:rPr lang="zh-CN" altLang="en-US" dirty="0">
                <a:ea typeface="ＭＳ Ｐゴシック" charset="-128"/>
              </a:rPr>
              <a:t> </a:t>
            </a:r>
            <a:r>
              <a:rPr lang="en-US" altLang="zh-CN" dirty="0">
                <a:ea typeface="ＭＳ Ｐゴシック" charset="-128"/>
              </a:rPr>
              <a:t>Programming</a:t>
            </a:r>
            <a:endParaRPr lang="en-US" altLang="en-US" dirty="0">
              <a:ea typeface="ＭＳ Ｐゴシック" charset="-128"/>
            </a:endParaRPr>
          </a:p>
        </p:txBody>
      </p:sp>
      <p:sp>
        <p:nvSpPr>
          <p:cNvPr id="282626" name="Subtitle 5"/>
          <p:cNvSpPr>
            <a:spLocks noGrp="1"/>
          </p:cNvSpPr>
          <p:nvPr>
            <p:ph type="subTitle" idx="1"/>
          </p:nvPr>
        </p:nvSpPr>
        <p:spPr/>
        <p:txBody>
          <a:bodyPr/>
          <a:lstStyle/>
          <a:p>
            <a:endParaRPr lang="en-US" altLang="en-US">
              <a:ea typeface="ＭＳ Ｐゴシック" charset="-128"/>
            </a:endParaRPr>
          </a:p>
        </p:txBody>
      </p:sp>
      <p:sp>
        <p:nvSpPr>
          <p:cNvPr id="28262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7F5BAF42-4E16-0943-AEDD-30CA63883FF1}" type="slidenum">
              <a:rPr lang="en-US" altLang="en-US" sz="1400">
                <a:solidFill>
                  <a:srgbClr val="000000"/>
                </a:solidFill>
                <a:latin typeface="Times New Roman" charset="0"/>
              </a:rPr>
              <a:pPr>
                <a:spcBef>
                  <a:spcPct val="0"/>
                </a:spcBef>
                <a:buClrTx/>
                <a:buSzTx/>
                <a:buFontTx/>
                <a:buNone/>
              </a:pPr>
              <a:t>95</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39573077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954"/>
            <a:ext cx="8077200" cy="580292"/>
          </a:xfrm>
        </p:spPr>
        <p:txBody>
          <a:bodyPr>
            <a:noAutofit/>
          </a:bodyPr>
          <a:lstStyle/>
          <a:p>
            <a:r>
              <a:rPr lang="en-US" sz="3600" dirty="0">
                <a:ea typeface="ＭＳ Ｐゴシック" charset="0"/>
                <a:cs typeface="ＭＳ Ｐゴシック" charset="0"/>
              </a:rPr>
              <a:t>SDN Programming Model</a:t>
            </a:r>
            <a:endParaRPr lang="en-US" sz="3600" dirty="0"/>
          </a:p>
        </p:txBody>
      </p:sp>
      <p:sp>
        <p:nvSpPr>
          <p:cNvPr id="8" name="Rectangle 1"/>
          <p:cNvSpPr>
            <a:spLocks noChangeArrowheads="1"/>
          </p:cNvSpPr>
          <p:nvPr/>
        </p:nvSpPr>
        <p:spPr bwMode="auto">
          <a:xfrm>
            <a:off x="685130" y="2297731"/>
            <a:ext cx="303711" cy="358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solidFill>
                <a:srgbClr val="000000"/>
              </a:solidFill>
            </a:endParaRPr>
          </a:p>
        </p:txBody>
      </p:sp>
      <p:sp>
        <p:nvSpPr>
          <p:cNvPr id="26" name="Rectangle 25"/>
          <p:cNvSpPr/>
          <p:nvPr/>
        </p:nvSpPr>
        <p:spPr bwMode="auto">
          <a:xfrm>
            <a:off x="457200" y="30825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sz="2400" kern="0" baseline="-2500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711199" y="413509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dirty="0">
                <a:solidFill>
                  <a:srgbClr val="000090"/>
                </a:solidFill>
                <a:latin typeface="Arial" pitchFamily="-105" charset="0"/>
                <a:ea typeface="ＭＳ Ｐゴシック" pitchFamily="-105" charset="-128"/>
                <a:cs typeface="ＭＳ Ｐゴシック" pitchFamily="-105" charset="-128"/>
              </a:rPr>
              <a:t>Network</a:t>
            </a:r>
            <a:br>
              <a:rPr lang="en-US" dirty="0">
                <a:solidFill>
                  <a:srgbClr val="000090"/>
                </a:solidFill>
                <a:latin typeface="Arial" pitchFamily="-105" charset="0"/>
                <a:ea typeface="ＭＳ Ｐゴシック" pitchFamily="-105" charset="-128"/>
                <a:cs typeface="ＭＳ Ｐゴシック" pitchFamily="-105" charset="-128"/>
              </a:rPr>
            </a:br>
            <a:r>
              <a:rPr lang="en-US" dirty="0">
                <a:solidFill>
                  <a:srgbClr val="000090"/>
                </a:solidFill>
                <a:latin typeface="Arial" pitchFamily="-105" charset="0"/>
                <a:ea typeface="ＭＳ Ｐゴシック" pitchFamily="-105" charset="-128"/>
                <a:cs typeface="ＭＳ Ｐゴシック" pitchFamily="-105" charset="-128"/>
              </a:rPr>
              <a:t>State</a:t>
            </a:r>
            <a:endParaRPr lang="en-US" kern="0" dirty="0">
              <a:solidFill>
                <a:srgbClr val="000090"/>
              </a:solidFill>
              <a:latin typeface="Calibri"/>
              <a:ea typeface=""/>
            </a:endParaRPr>
          </a:p>
        </p:txBody>
      </p:sp>
      <p:sp>
        <p:nvSpPr>
          <p:cNvPr id="28" name="Rectangle 27"/>
          <p:cNvSpPr/>
          <p:nvPr/>
        </p:nvSpPr>
        <p:spPr>
          <a:xfrm>
            <a:off x="5791203" y="38781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dirty="0" err="1">
                <a:solidFill>
                  <a:srgbClr val="000090"/>
                </a:solidFill>
                <a:latin typeface="Arial" pitchFamily="-105" charset="0"/>
                <a:ea typeface="ＭＳ Ｐゴシック" pitchFamily="-105" charset="-128"/>
                <a:cs typeface="ＭＳ Ｐゴシック" pitchFamily="-105" charset="-128"/>
              </a:rPr>
              <a:t>Datapath</a:t>
            </a:r>
            <a:br>
              <a:rPr lang="en-US" altLang="zh-CN" dirty="0">
                <a:solidFill>
                  <a:srgbClr val="000090"/>
                </a:solidFill>
                <a:latin typeface="Arial" pitchFamily="-105" charset="0"/>
                <a:ea typeface="ＭＳ Ｐゴシック" pitchFamily="-105" charset="-128"/>
                <a:cs typeface="ＭＳ Ｐゴシック" pitchFamily="-105" charset="-128"/>
              </a:rPr>
            </a:br>
            <a:r>
              <a:rPr lang="en-US" altLang="zh-CN" dirty="0">
                <a:solidFill>
                  <a:srgbClr val="000090"/>
                </a:solidFill>
                <a:latin typeface="Arial" pitchFamily="-105" charset="0"/>
                <a:ea typeface="ＭＳ Ｐゴシック" pitchFamily="-105" charset="-128"/>
                <a:cs typeface="ＭＳ Ｐゴシック" pitchFamily="-105" charset="-128"/>
              </a:rPr>
              <a:t>Model</a:t>
            </a:r>
            <a:endParaRPr lang="en-US" kern="0" dirty="0">
              <a:solidFill>
                <a:srgbClr val="000090"/>
              </a:solidFill>
              <a:latin typeface="Calibri"/>
              <a:ea typeface=""/>
            </a:endParaRPr>
          </a:p>
        </p:txBody>
      </p:sp>
      <p:sp>
        <p:nvSpPr>
          <p:cNvPr id="29" name="Rectangle 28"/>
          <p:cNvSpPr/>
          <p:nvPr/>
        </p:nvSpPr>
        <p:spPr>
          <a:xfrm>
            <a:off x="674189" y="3205893"/>
            <a:ext cx="1401733"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dirty="0">
                <a:solidFill>
                  <a:srgbClr val="000090"/>
                </a:solidFill>
                <a:latin typeface="Arial" pitchFamily="-105" charset="0"/>
                <a:ea typeface="ＭＳ Ｐゴシック" pitchFamily="-105" charset="-128"/>
                <a:cs typeface="ＭＳ Ｐゴシック" pitchFamily="-105" charset="-128"/>
              </a:rPr>
              <a:t>Service/</a:t>
            </a:r>
            <a:br>
              <a:rPr lang="en-US" dirty="0">
                <a:solidFill>
                  <a:srgbClr val="000090"/>
                </a:solidFill>
                <a:latin typeface="Arial" pitchFamily="-105" charset="0"/>
                <a:ea typeface="ＭＳ Ｐゴシック" pitchFamily="-105" charset="-128"/>
                <a:cs typeface="ＭＳ Ｐゴシック" pitchFamily="-105" charset="-128"/>
              </a:rPr>
            </a:br>
            <a:r>
              <a:rPr lang="en-US" dirty="0">
                <a:solidFill>
                  <a:srgbClr val="000090"/>
                </a:solidFill>
                <a:latin typeface="Arial" pitchFamily="-105" charset="0"/>
                <a:ea typeface="ＭＳ Ｐゴシック" pitchFamily="-105" charset="-128"/>
                <a:cs typeface="ＭＳ Ｐゴシック" pitchFamily="-105" charset="-128"/>
              </a:rPr>
              <a:t>Policy</a:t>
            </a:r>
            <a:endParaRPr lang="en-US" kern="0" dirty="0">
              <a:solidFill>
                <a:srgbClr val="000090"/>
              </a:solidFill>
              <a:latin typeface="Calibri"/>
              <a:ea typeface=""/>
            </a:endParaRPr>
          </a:p>
        </p:txBody>
      </p:sp>
      <p:sp>
        <p:nvSpPr>
          <p:cNvPr id="30" name="Rectangle 29"/>
          <p:cNvSpPr/>
          <p:nvPr/>
        </p:nvSpPr>
        <p:spPr bwMode="auto">
          <a:xfrm>
            <a:off x="5611907" y="35988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sz="2400" kern="0" baseline="-2500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a:xfrm>
            <a:off x="7183721" y="38811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dirty="0" err="1">
                <a:solidFill>
                  <a:srgbClr val="000090"/>
                </a:solidFill>
                <a:latin typeface="Arial" pitchFamily="-105" charset="0"/>
                <a:ea typeface="ＭＳ Ｐゴシック" pitchFamily="-105" charset="-128"/>
                <a:cs typeface="ＭＳ Ｐゴシック" pitchFamily="-105" charset="-128"/>
              </a:rPr>
              <a:t>Datapath</a:t>
            </a:r>
            <a:br>
              <a:rPr lang="en-US" altLang="zh-CN" dirty="0">
                <a:solidFill>
                  <a:srgbClr val="000090"/>
                </a:solidFill>
                <a:latin typeface="Arial" pitchFamily="-105" charset="0"/>
                <a:ea typeface="ＭＳ Ｐゴシック" pitchFamily="-105" charset="-128"/>
                <a:cs typeface="ＭＳ Ｐゴシック" pitchFamily="-105" charset="-128"/>
              </a:rPr>
            </a:br>
            <a:r>
              <a:rPr lang="en-US" altLang="zh-CN" dirty="0">
                <a:solidFill>
                  <a:srgbClr val="000090"/>
                </a:solidFill>
                <a:latin typeface="Arial" pitchFamily="-105" charset="0"/>
                <a:ea typeface="ＭＳ Ｐゴシック" pitchFamily="-105" charset="-128"/>
                <a:cs typeface="ＭＳ Ｐゴシック" pitchFamily="-105" charset="-128"/>
              </a:rPr>
              <a:t>Model</a:t>
            </a:r>
            <a:endParaRPr lang="en-US" kern="0" dirty="0">
              <a:solidFill>
                <a:srgbClr val="000090"/>
              </a:solidFill>
              <a:latin typeface="Calibri"/>
              <a:ea typeface=""/>
            </a:endParaRPr>
          </a:p>
        </p:txBody>
      </p:sp>
      <p:grpSp>
        <p:nvGrpSpPr>
          <p:cNvPr id="35" name="Group 34"/>
          <p:cNvGrpSpPr/>
          <p:nvPr/>
        </p:nvGrpSpPr>
        <p:grpSpPr>
          <a:xfrm>
            <a:off x="2062411" y="4528302"/>
            <a:ext cx="2738190" cy="1326399"/>
            <a:chOff x="2128153" y="4216547"/>
            <a:chExt cx="2738190" cy="1326399"/>
          </a:xfrm>
        </p:grpSpPr>
        <p:cxnSp>
          <p:nvCxnSpPr>
            <p:cNvPr id="36" name="Straight Arrow Connector 35"/>
            <p:cNvCxnSpPr/>
            <p:nvPr/>
          </p:nvCxnSpPr>
          <p:spPr bwMode="auto">
            <a:xfrm flipH="1" flipV="1">
              <a:off x="2128153" y="4378667"/>
              <a:ext cx="1061790" cy="116427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2168687" y="4216547"/>
              <a:ext cx="2697656" cy="132639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657600" y="4678794"/>
            <a:ext cx="4185027" cy="1168369"/>
            <a:chOff x="3723342" y="4971476"/>
            <a:chExt cx="4185027" cy="1168369"/>
          </a:xfrm>
        </p:grpSpPr>
        <p:cxnSp>
          <p:nvCxnSpPr>
            <p:cNvPr id="39" name="Straight Arrow Connector 38"/>
            <p:cNvCxnSpPr>
              <a:stCxn id="28" idx="2"/>
            </p:cNvCxnSpPr>
            <p:nvPr/>
          </p:nvCxnSpPr>
          <p:spPr bwMode="auto">
            <a:xfrm flipH="1">
              <a:off x="3723342" y="4971476"/>
              <a:ext cx="27925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475942" y="4974464"/>
              <a:ext cx="24324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003798" y="1545900"/>
            <a:ext cx="1170046" cy="1644915"/>
            <a:chOff x="1724785" y="1638130"/>
            <a:chExt cx="1170046" cy="1644915"/>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p:cNvCxnSpPr>
            <p:nvPr/>
          </p:nvCxnSpPr>
          <p:spPr bwMode="auto">
            <a:xfrm>
              <a:off x="2309808" y="2559817"/>
              <a:ext cx="682" cy="72322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14600" y="5854700"/>
            <a:ext cx="1445692" cy="609600"/>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69308" y="5854700"/>
            <a:ext cx="1445692" cy="609600"/>
          </a:xfrm>
          <a:prstGeom prst="rect">
            <a:avLst/>
          </a:prstGeom>
        </p:spPr>
      </p:pic>
      <p:sp>
        <p:nvSpPr>
          <p:cNvPr id="3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96</a:t>
            </a:fld>
            <a:endParaRPr lang="en-US" dirty="0">
              <a:solidFill>
                <a:srgbClr val="808080"/>
              </a:solidFill>
            </a:endParaRPr>
          </a:p>
        </p:txBody>
      </p:sp>
      <p:sp>
        <p:nvSpPr>
          <p:cNvPr id="48" name="Rectangle 47"/>
          <p:cNvSpPr/>
          <p:nvPr/>
        </p:nvSpPr>
        <p:spPr>
          <a:xfrm>
            <a:off x="3835784" y="3760388"/>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000" dirty="0">
                <a:solidFill>
                  <a:srgbClr val="000090"/>
                </a:solidFill>
                <a:latin typeface="Arial" pitchFamily="-105" charset="0"/>
                <a:ea typeface="ＭＳ Ｐゴシック" pitchFamily="-105" charset="-128"/>
                <a:cs typeface="ＭＳ Ｐゴシック" pitchFamily="-105" charset="-128"/>
              </a:rPr>
              <a:t>Program</a:t>
            </a:r>
            <a:br>
              <a:rPr lang="en-US" altLang="zh-CN" sz="2000" dirty="0">
                <a:solidFill>
                  <a:srgbClr val="000090"/>
                </a:solidFill>
                <a:latin typeface="Arial" pitchFamily="-105" charset="0"/>
                <a:ea typeface="ＭＳ Ｐゴシック" pitchFamily="-105" charset="-128"/>
                <a:cs typeface="ＭＳ Ｐゴシック" pitchFamily="-105" charset="-128"/>
              </a:rPr>
            </a:br>
            <a:r>
              <a:rPr lang="en-US" altLang="zh-CN" sz="2000" dirty="0">
                <a:solidFill>
                  <a:srgbClr val="000090"/>
                </a:solidFill>
                <a:latin typeface="Arial" pitchFamily="-105" charset="0"/>
                <a:ea typeface="ＭＳ Ｐゴシック" pitchFamily="-105" charset="-128"/>
                <a:cs typeface="ＭＳ Ｐゴシック" pitchFamily="-105" charset="-128"/>
              </a:rPr>
              <a:t>Logic</a:t>
            </a:r>
            <a:endParaRPr lang="en-US" sz="2000" kern="0" dirty="0">
              <a:solidFill>
                <a:srgbClr val="000090"/>
              </a:solidFill>
              <a:latin typeface="Calibri"/>
              <a:ea typeface=""/>
            </a:endParaRPr>
          </a:p>
        </p:txBody>
      </p:sp>
      <p:cxnSp>
        <p:nvCxnSpPr>
          <p:cNvPr id="49" name="Straight Arrow Connector 48"/>
          <p:cNvCxnSpPr>
            <a:stCxn id="29" idx="3"/>
            <a:endCxn id="48" idx="1"/>
          </p:cNvCxnSpPr>
          <p:nvPr/>
        </p:nvCxnSpPr>
        <p:spPr bwMode="auto">
          <a:xfrm>
            <a:off x="2075922" y="3609305"/>
            <a:ext cx="1759862" cy="555155"/>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50" name="Straight Arrow Connector 49"/>
          <p:cNvCxnSpPr>
            <a:stCxn id="48" idx="3"/>
          </p:cNvCxnSpPr>
          <p:nvPr/>
        </p:nvCxnSpPr>
        <p:spPr bwMode="auto">
          <a:xfrm flipV="1">
            <a:off x="5001195" y="4150023"/>
            <a:ext cx="614776" cy="14437"/>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51" name="Straight Arrow Connector 50"/>
          <p:cNvCxnSpPr>
            <a:endCxn id="48" idx="1"/>
          </p:cNvCxnSpPr>
          <p:nvPr/>
        </p:nvCxnSpPr>
        <p:spPr bwMode="auto">
          <a:xfrm flipV="1">
            <a:off x="2089434" y="4164460"/>
            <a:ext cx="1746350" cy="36384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spTree>
    <p:extLst>
      <p:ext uri="{BB962C8B-B14F-4D97-AF65-F5344CB8AC3E}">
        <p14:creationId xmlns:p14="http://schemas.microsoft.com/office/powerpoint/2010/main" val="23756219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An Example: A Simple SDN Controller</a:t>
            </a:r>
          </a:p>
        </p:txBody>
      </p:sp>
      <p:sp>
        <p:nvSpPr>
          <p:cNvPr id="5" name="Rectangle 2"/>
          <p:cNvSpPr>
            <a:spLocks/>
          </p:cNvSpPr>
          <p:nvPr/>
        </p:nvSpPr>
        <p:spPr bwMode="auto">
          <a:xfrm>
            <a:off x="249513" y="1622777"/>
            <a:ext cx="5126820" cy="2793997"/>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badPort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 22        </a:t>
            </a:r>
            <a:r>
              <a:rPr kumimoji="0" lang="nl-NL" sz="2000" b="0" i="0" u="none" strike="noStrike" kern="1200" cap="none" spc="0" normalizeH="0" baseline="0" noProof="0" dirty="0">
                <a:ln>
                  <a:noFill/>
                </a:ln>
                <a:solidFill>
                  <a:srgbClr val="FF0000"/>
                </a:solidFill>
                <a:effectLst/>
                <a:uLnTx/>
                <a:uFillTx/>
                <a:latin typeface="Menlo Regular"/>
                <a:ea typeface="ＭＳ Ｐゴシック" charset="0"/>
                <a:cs typeface="Menlo Regular"/>
              </a:rPr>
              <a:t>// policy</a:t>
            </a:r>
            <a:br>
              <a:rPr kumimoji="0" lang="nl-NL" sz="2000" b="0" i="0" u="none" strike="noStrike" kern="1200" cap="none" spc="0" normalizeH="0" baseline="0" noProof="0" dirty="0">
                <a:ln>
                  <a:noFill/>
                </a:ln>
                <a:solidFill>
                  <a:srgbClr val="FF0000"/>
                </a:solidFill>
                <a:effectLst/>
                <a:uLnTx/>
                <a:uFillTx/>
                <a:latin typeface="Menlo Regular"/>
                <a:ea typeface="ＭＳ Ｐゴシック" charset="0"/>
                <a:cs typeface="Menlo Regular"/>
              </a:rPr>
            </a:b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 {A:1,B:2,</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C:3,D:4} </a:t>
            </a:r>
            <a:r>
              <a:rPr kumimoji="0" lang="nl-NL" sz="2000" b="0" i="0" u="none" strike="noStrike" kern="1200" cap="none" spc="0" normalizeH="0" baseline="0" noProof="0" dirty="0">
                <a:ln>
                  <a:noFill/>
                </a:ln>
                <a:solidFill>
                  <a:srgbClr val="FF0000"/>
                </a:solidFill>
                <a:effectLst/>
                <a:uLnTx/>
                <a:uFillTx/>
                <a:latin typeface="Menlo Regular"/>
                <a:ea typeface="ＭＳ Ｐゴシック" charset="0"/>
                <a:cs typeface="Menlo Regular"/>
              </a:rPr>
              <a:t>// net view</a:t>
            </a: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def</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onPacketIn</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i</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f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badPort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p.tcp_dst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drop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else</a:t>
            </a:r>
            <a:r>
              <a:rPr kumimoji="0" lang="en-US" sz="2000" b="0"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b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b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forward([</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p.eth_dst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endParaRPr kumimoji="0" lang="en-US" sz="2300" b="0"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endParaRPr>
          </a:p>
        </p:txBody>
      </p:sp>
      <p:sp>
        <p:nvSpPr>
          <p:cNvPr id="6"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97</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8" name="Straight Connector 7"/>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sp>
        <p:nvSpPr>
          <p:cNvPr id="10" name="Rectangle 9"/>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white"/>
              </a:solidFill>
              <a:effectLst/>
              <a:uLnTx/>
              <a:uFillTx/>
              <a:latin typeface="Calibri"/>
              <a:ea typeface="+mn-ea"/>
              <a:cs typeface="+mn-cs"/>
            </a:endParaRPr>
          </a:p>
        </p:txBody>
      </p:sp>
      <p:cxnSp>
        <p:nvCxnSpPr>
          <p:cNvPr id="11" name="Straight Arrow Connector 10"/>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12" name="Vertical Scroll 11"/>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a:ln>
                <a:noFill/>
              </a:ln>
              <a:solidFill>
                <a:prstClr val="white"/>
              </a:solidFill>
              <a:effectLst/>
              <a:uLnTx/>
              <a:uFillTx/>
              <a:latin typeface="Calibri"/>
              <a:ea typeface="+mn-ea"/>
              <a:cs typeface="+mn-cs"/>
            </a:endParaRPr>
          </a:p>
        </p:txBody>
      </p:sp>
      <p:cxnSp>
        <p:nvCxnSpPr>
          <p:cNvPr id="13" name="Straight Connector 12"/>
          <p:cNvCxnSpPr/>
          <p:nvPr/>
        </p:nvCxnSpPr>
        <p:spPr>
          <a:xfrm flipH="1">
            <a:off x="5249333" y="3124200"/>
            <a:ext cx="1608668" cy="1320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5235222" y="1622778"/>
            <a:ext cx="1622778" cy="968024"/>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6" cstate="print">
            <a:duotone>
              <a:prstClr val="black"/>
              <a:srgbClr val="B3B3B3">
                <a:tint val="45000"/>
                <a:satMod val="400000"/>
              </a:srgbClr>
            </a:duotone>
            <a:extLst>
              <a:ext uri="{28A0092B-C50C-407E-A947-70E740481C1C}">
                <a14:useLocalDpi xmlns:a14="http://schemas.microsoft.com/office/drawing/2010/main"/>
              </a:ext>
            </a:extLst>
          </a:blip>
          <a:stretch>
            <a:fillRect/>
          </a:stretch>
        </p:blipFill>
        <p:spPr>
          <a:xfrm>
            <a:off x="7758289" y="4236155"/>
            <a:ext cx="457200" cy="702219"/>
          </a:xfrm>
          <a:prstGeom prst="rect">
            <a:avLst/>
          </a:prstGeom>
        </p:spPr>
      </p:pic>
      <p:pic>
        <p:nvPicPr>
          <p:cNvPr id="16" name="Picture 15"/>
          <p:cNvPicPr>
            <a:picLocks noChangeAspect="1"/>
          </p:cNvPicPr>
          <p:nvPr/>
        </p:nvPicPr>
        <p:blipFill>
          <a:blip r:embed="rId6" cstate="print">
            <a:duotone>
              <a:prstClr val="black"/>
              <a:srgbClr val="B3B3B3">
                <a:tint val="45000"/>
                <a:satMod val="400000"/>
              </a:srgbClr>
            </a:duotone>
            <a:extLst>
              <a:ext uri="{28A0092B-C50C-407E-A947-70E740481C1C}">
                <a14:useLocalDpi xmlns:a14="http://schemas.microsoft.com/office/drawing/2010/main"/>
              </a:ext>
            </a:extLst>
          </a:blip>
          <a:stretch>
            <a:fillRect/>
          </a:stretch>
        </p:blipFill>
        <p:spPr>
          <a:xfrm>
            <a:off x="8444089" y="4103511"/>
            <a:ext cx="457200" cy="702219"/>
          </a:xfrm>
          <a:prstGeom prst="rect">
            <a:avLst/>
          </a:prstGeom>
        </p:spPr>
      </p:pic>
      <p:sp>
        <p:nvSpPr>
          <p:cNvPr id="17" name="Rectangle 16"/>
          <p:cNvSpPr/>
          <p:nvPr/>
        </p:nvSpPr>
        <p:spPr>
          <a:xfrm>
            <a:off x="7834489" y="5046133"/>
            <a:ext cx="33908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C</a:t>
            </a:r>
            <a:endPar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sp>
        <p:nvSpPr>
          <p:cNvPr id="18" name="Rectangle 17"/>
          <p:cNvSpPr/>
          <p:nvPr/>
        </p:nvSpPr>
        <p:spPr>
          <a:xfrm>
            <a:off x="8520289" y="4969933"/>
            <a:ext cx="33908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D</a:t>
            </a:r>
            <a:endPar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pic>
        <p:nvPicPr>
          <p:cNvPr id="19" name="Picture 18"/>
          <p:cNvPicPr>
            <a:picLocks noChangeAspect="1"/>
          </p:cNvPicPr>
          <p:nvPr/>
        </p:nvPicPr>
        <p:blipFill>
          <a:blip r:embed="rId6" cstate="print">
            <a:duotone>
              <a:prstClr val="black"/>
              <a:srgbClr val="B3B3B3">
                <a:tint val="45000"/>
                <a:satMod val="400000"/>
              </a:srgbClr>
            </a:duotone>
            <a:extLst>
              <a:ext uri="{28A0092B-C50C-407E-A947-70E740481C1C}">
                <a14:useLocalDpi xmlns:a14="http://schemas.microsoft.com/office/drawing/2010/main"/>
              </a:ext>
            </a:extLst>
          </a:blip>
          <a:stretch>
            <a:fillRect/>
          </a:stretch>
        </p:blipFill>
        <p:spPr>
          <a:xfrm>
            <a:off x="6372578" y="4191001"/>
            <a:ext cx="457200" cy="702219"/>
          </a:xfrm>
          <a:prstGeom prst="rect">
            <a:avLst/>
          </a:prstGeom>
        </p:spPr>
      </p:pic>
      <p:pic>
        <p:nvPicPr>
          <p:cNvPr id="20" name="Picture 19"/>
          <p:cNvPicPr>
            <a:picLocks noChangeAspect="1"/>
          </p:cNvPicPr>
          <p:nvPr/>
        </p:nvPicPr>
        <p:blipFill>
          <a:blip r:embed="rId6" cstate="print">
            <a:duotone>
              <a:prstClr val="black"/>
              <a:srgbClr val="B3B3B3">
                <a:tint val="45000"/>
                <a:satMod val="400000"/>
              </a:srgbClr>
            </a:duotone>
            <a:extLst>
              <a:ext uri="{28A0092B-C50C-407E-A947-70E740481C1C}">
                <a14:useLocalDpi xmlns:a14="http://schemas.microsoft.com/office/drawing/2010/main"/>
              </a:ext>
            </a:extLst>
          </a:blip>
          <a:stretch>
            <a:fillRect/>
          </a:stretch>
        </p:blipFill>
        <p:spPr>
          <a:xfrm>
            <a:off x="7058378" y="4255911"/>
            <a:ext cx="457200" cy="702219"/>
          </a:xfrm>
          <a:prstGeom prst="rect">
            <a:avLst/>
          </a:prstGeom>
        </p:spPr>
      </p:pic>
      <p:sp>
        <p:nvSpPr>
          <p:cNvPr id="21" name="Rectangle 20"/>
          <p:cNvSpPr/>
          <p:nvPr/>
        </p:nvSpPr>
        <p:spPr>
          <a:xfrm>
            <a:off x="6448778" y="4944535"/>
            <a:ext cx="33908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a:t>
            </a:r>
            <a:endPar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sp>
        <p:nvSpPr>
          <p:cNvPr id="22" name="Rectangle 21"/>
          <p:cNvSpPr/>
          <p:nvPr/>
        </p:nvSpPr>
        <p:spPr>
          <a:xfrm>
            <a:off x="7134578" y="4981223"/>
            <a:ext cx="351378"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B</a:t>
            </a:r>
            <a:endPar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cxnSp>
        <p:nvCxnSpPr>
          <p:cNvPr id="27" name="Straight Connector 26"/>
          <p:cNvCxnSpPr>
            <a:endCxn id="19" idx="0"/>
          </p:cNvCxnSpPr>
          <p:nvPr/>
        </p:nvCxnSpPr>
        <p:spPr>
          <a:xfrm flipH="1">
            <a:off x="6601178" y="3302000"/>
            <a:ext cx="666044" cy="889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0" idx="0"/>
          </p:cNvCxnSpPr>
          <p:nvPr/>
        </p:nvCxnSpPr>
        <p:spPr>
          <a:xfrm flipH="1">
            <a:off x="7286978" y="3454400"/>
            <a:ext cx="132644" cy="8015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5" idx="0"/>
          </p:cNvCxnSpPr>
          <p:nvPr/>
        </p:nvCxnSpPr>
        <p:spPr>
          <a:xfrm>
            <a:off x="7704667" y="3429000"/>
            <a:ext cx="282222" cy="8071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a:off x="8085667" y="3302000"/>
            <a:ext cx="587022" cy="801511"/>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6814129" y="3311056"/>
            <a:ext cx="323639"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Menlo Regular"/>
                <a:ea typeface="ＭＳ Ｐゴシック" charset="0"/>
                <a:cs typeface="Menlo Regular"/>
              </a:rPr>
              <a:t>1</a:t>
            </a:r>
            <a:endParaRPr kumimoji="0" lang="en-US" sz="1800" b="0" i="0" u="none" strike="noStrike" kern="1200" cap="none" spc="0" normalizeH="0" baseline="-25000" noProof="0" dirty="0">
              <a:ln>
                <a:noFill/>
              </a:ln>
              <a:solidFill>
                <a:prstClr val="black"/>
              </a:solidFill>
              <a:effectLst/>
              <a:uLnTx/>
              <a:uFillTx/>
              <a:latin typeface="Arial" charset="0"/>
              <a:ea typeface="ＭＳ Ｐゴシック" charset="0"/>
              <a:cs typeface="ＭＳ Ｐゴシック" charset="0"/>
            </a:endParaRPr>
          </a:p>
        </p:txBody>
      </p:sp>
      <p:sp>
        <p:nvSpPr>
          <p:cNvPr id="39" name="Rectangle 38"/>
          <p:cNvSpPr/>
          <p:nvPr/>
        </p:nvSpPr>
        <p:spPr>
          <a:xfrm>
            <a:off x="7121750" y="3421123"/>
            <a:ext cx="323639"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Menlo Regular"/>
                <a:ea typeface="ＭＳ Ｐゴシック" charset="0"/>
                <a:cs typeface="Menlo Regular"/>
              </a:rPr>
              <a:t>2</a:t>
            </a:r>
            <a:endParaRPr kumimoji="0" lang="en-US" sz="1800" b="0" i="0" u="none" strike="noStrike" kern="1200" cap="none" spc="0" normalizeH="0" baseline="-25000" noProof="0" dirty="0">
              <a:ln>
                <a:noFill/>
              </a:ln>
              <a:solidFill>
                <a:prstClr val="black"/>
              </a:solidFill>
              <a:effectLst/>
              <a:uLnTx/>
              <a:uFillTx/>
              <a:latin typeface="Arial" charset="0"/>
              <a:ea typeface="ＭＳ Ｐゴシック" charset="0"/>
              <a:cs typeface="ＭＳ Ｐゴシック" charset="0"/>
            </a:endParaRPr>
          </a:p>
        </p:txBody>
      </p:sp>
      <p:sp>
        <p:nvSpPr>
          <p:cNvPr id="40" name="Rectangle 39"/>
          <p:cNvSpPr/>
          <p:nvPr/>
        </p:nvSpPr>
        <p:spPr>
          <a:xfrm>
            <a:off x="7514037" y="3418302"/>
            <a:ext cx="323639"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Menlo Regular"/>
                <a:ea typeface="ＭＳ Ｐゴシック" charset="0"/>
                <a:cs typeface="Menlo Regular"/>
              </a:rPr>
              <a:t>3</a:t>
            </a:r>
            <a:endParaRPr kumimoji="0" lang="en-US" sz="1800" b="0" i="0" u="none" strike="noStrike" kern="1200" cap="none" spc="0" normalizeH="0" baseline="-25000" noProof="0" dirty="0">
              <a:ln>
                <a:noFill/>
              </a:ln>
              <a:solidFill>
                <a:prstClr val="black"/>
              </a:solidFill>
              <a:effectLst/>
              <a:uLnTx/>
              <a:uFillTx/>
              <a:latin typeface="Arial" charset="0"/>
              <a:ea typeface="ＭＳ Ｐゴシック" charset="0"/>
              <a:cs typeface="ＭＳ Ｐゴシック" charset="0"/>
            </a:endParaRPr>
          </a:p>
        </p:txBody>
      </p:sp>
      <p:sp>
        <p:nvSpPr>
          <p:cNvPr id="41" name="Rectangle 40"/>
          <p:cNvSpPr/>
          <p:nvPr/>
        </p:nvSpPr>
        <p:spPr>
          <a:xfrm>
            <a:off x="7951483" y="3333635"/>
            <a:ext cx="323639"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Menlo Regular"/>
                <a:ea typeface="ＭＳ Ｐゴシック" charset="0"/>
                <a:cs typeface="Menlo Regular"/>
              </a:rPr>
              <a:t>4</a:t>
            </a:r>
            <a:endParaRPr kumimoji="0" lang="en-US" sz="1800" b="0" i="0" u="none" strike="noStrike" kern="1200" cap="none" spc="0" normalizeH="0" baseline="-25000" noProof="0" dirty="0">
              <a:ln>
                <a:noFill/>
              </a:ln>
              <a:solidFill>
                <a:prstClr val="black"/>
              </a:solidFill>
              <a:effectLst/>
              <a:uLnTx/>
              <a:uFillTx/>
              <a:latin typeface="Arial" charset="0"/>
              <a:ea typeface="ＭＳ Ｐゴシック" charset="0"/>
              <a:cs typeface="ＭＳ Ｐゴシック" charset="0"/>
            </a:endParaRPr>
          </a:p>
        </p:txBody>
      </p:sp>
      <p:sp>
        <p:nvSpPr>
          <p:cNvPr id="3" name="Rectangle 2"/>
          <p:cNvSpPr/>
          <p:nvPr/>
        </p:nvSpPr>
        <p:spPr>
          <a:xfrm>
            <a:off x="345682" y="6048613"/>
            <a:ext cx="4748966"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Calibri"/>
                <a:ea typeface="ＭＳ Ｐゴシック" charset="0"/>
                <a:cs typeface="Menlo Regular"/>
                <a:sym typeface="Menlo Regular" charset="0"/>
              </a:rPr>
              <a:t>Assume</a:t>
            </a:r>
            <a:r>
              <a:rPr kumimoji="0" lang="nl-NL" sz="2000" b="0" i="0" u="none" strike="noStrike" kern="1200" cap="none" spc="0" normalizeH="0" baseline="0" noProof="0" dirty="0">
                <a:ln>
                  <a:noFill/>
                </a:ln>
                <a:solidFill>
                  <a:prstClr val="black"/>
                </a:solidFill>
                <a:effectLst/>
                <a:uLnTx/>
                <a:uFillTx/>
                <a:latin typeface="Calibri"/>
                <a:ea typeface="ＭＳ Ｐゴシック" charset="0"/>
                <a:cs typeface="Menlo Regular"/>
                <a:sym typeface="Menlo Regular" charset="0"/>
              </a:rPr>
              <a:t> </a:t>
            </a:r>
            <a:r>
              <a:rPr kumimoji="0" lang="nl-NL" sz="2000" b="0" i="0" u="none" strike="noStrike" kern="1200" cap="none" spc="0" normalizeH="0" baseline="0" noProof="0" dirty="0" err="1">
                <a:ln>
                  <a:noFill/>
                </a:ln>
                <a:solidFill>
                  <a:prstClr val="black"/>
                </a:solidFill>
                <a:effectLst/>
                <a:uLnTx/>
                <a:uFillTx/>
                <a:latin typeface="Calibri"/>
                <a:ea typeface="ＭＳ Ｐゴシック" charset="0"/>
                <a:cs typeface="Menlo Regular"/>
                <a:sym typeface="Menlo Regular" charset="0"/>
              </a:rPr>
              <a:t>only</a:t>
            </a:r>
            <a:r>
              <a:rPr kumimoji="0" lang="nl-NL" sz="2000" b="0" i="0" u="none" strike="noStrike" kern="1200" cap="none" spc="0" normalizeH="0" baseline="0" noProof="0" dirty="0">
                <a:ln>
                  <a:noFill/>
                </a:ln>
                <a:solidFill>
                  <a:prstClr val="black"/>
                </a:solidFill>
                <a:effectLst/>
                <a:uLnTx/>
                <a:uFillTx/>
                <a:latin typeface="Calibri"/>
                <a:ea typeface="ＭＳ Ｐゴシック" charset="0"/>
                <a:cs typeface="Menlo Regular"/>
                <a:sym typeface="Menlo Regular" charset="0"/>
              </a:rPr>
              <a:t> </a:t>
            </a:r>
            <a:r>
              <a:rPr kumimoji="0" lang="nl-NL" sz="2000" b="0" i="0" u="none" strike="noStrike" kern="1200" cap="none" spc="0" normalizeH="0" baseline="0" noProof="0" dirty="0" err="1">
                <a:ln>
                  <a:noFill/>
                </a:ln>
                <a:solidFill>
                  <a:prstClr val="black"/>
                </a:solidFill>
                <a:effectLst/>
                <a:uLnTx/>
                <a:uFillTx/>
                <a:latin typeface="Calibri"/>
                <a:ea typeface="ＭＳ Ｐゴシック" charset="0"/>
                <a:cs typeface="Menlo Regular"/>
                <a:sym typeface="Menlo Regular" charset="0"/>
              </a:rPr>
              <a:t>packets</a:t>
            </a:r>
            <a:r>
              <a:rPr kumimoji="0" lang="nl-NL" sz="2000" b="0" i="0" u="none" strike="noStrike" kern="1200" cap="none" spc="0" normalizeH="0" baseline="0" noProof="0" dirty="0">
                <a:ln>
                  <a:noFill/>
                </a:ln>
                <a:solidFill>
                  <a:prstClr val="black"/>
                </a:solidFill>
                <a:effectLst/>
                <a:uLnTx/>
                <a:uFillTx/>
                <a:latin typeface="Calibri"/>
                <a:ea typeface="ＭＳ Ｐゴシック" charset="0"/>
                <a:cs typeface="Menlo Regular"/>
                <a:sym typeface="Menlo Regular" charset="0"/>
              </a:rPr>
              <a:t> </a:t>
            </a:r>
            <a:r>
              <a:rPr kumimoji="0" lang="nl-NL" sz="2000" b="0" i="0" u="none" strike="noStrike" kern="1200" cap="none" spc="0" normalizeH="0" baseline="0" noProof="0" dirty="0" err="1">
                <a:ln>
                  <a:noFill/>
                </a:ln>
                <a:solidFill>
                  <a:prstClr val="black"/>
                </a:solidFill>
                <a:effectLst/>
                <a:uLnTx/>
                <a:uFillTx/>
                <a:latin typeface="Calibri"/>
                <a:ea typeface="ＭＳ Ｐゴシック" charset="0"/>
                <a:cs typeface="Menlo Regular"/>
                <a:sym typeface="Menlo Regular" charset="0"/>
              </a:rPr>
              <a:t>to</a:t>
            </a:r>
            <a:r>
              <a:rPr kumimoji="0" lang="nl-NL" sz="2000" b="0" i="0" u="none" strike="noStrike" kern="1200" cap="none" spc="0" normalizeH="0" baseline="0" noProof="0" dirty="0">
                <a:ln>
                  <a:noFill/>
                </a:ln>
                <a:solidFill>
                  <a:prstClr val="black"/>
                </a:solidFill>
                <a:effectLst/>
                <a:uLnTx/>
                <a:uFillTx/>
                <a:latin typeface="Calibri"/>
                <a:ea typeface="ＭＳ Ｐゴシック" charset="0"/>
                <a:cs typeface="Menlo Regular"/>
                <a:sym typeface="Menlo Regular" charset="0"/>
              </a:rPr>
              <a:t> A,B,C,D </a:t>
            </a:r>
            <a:r>
              <a:rPr kumimoji="0" lang="nl-NL" sz="2000" b="0" i="0" u="none" strike="noStrike" kern="1200" cap="none" spc="0" normalizeH="0" baseline="0" noProof="0" dirty="0" err="1">
                <a:ln>
                  <a:noFill/>
                </a:ln>
                <a:solidFill>
                  <a:prstClr val="black"/>
                </a:solidFill>
                <a:effectLst/>
                <a:uLnTx/>
                <a:uFillTx/>
                <a:latin typeface="Calibri"/>
                <a:ea typeface="ＭＳ Ｐゴシック" charset="0"/>
                <a:cs typeface="Menlo Regular"/>
                <a:sym typeface="Menlo Regular" charset="0"/>
              </a:rPr>
              <a:t>can</a:t>
            </a:r>
            <a:r>
              <a:rPr kumimoji="0" lang="nl-NL" sz="2000" b="0" i="0" u="none" strike="noStrike" kern="1200" cap="none" spc="0" normalizeH="0" baseline="0" noProof="0" dirty="0">
                <a:ln>
                  <a:noFill/>
                </a:ln>
                <a:solidFill>
                  <a:prstClr val="black"/>
                </a:solidFill>
                <a:effectLst/>
                <a:uLnTx/>
                <a:uFillTx/>
                <a:latin typeface="Calibri"/>
                <a:ea typeface="ＭＳ Ｐゴシック" charset="0"/>
                <a:cs typeface="Menlo Regular"/>
                <a:sym typeface="Menlo Regular" charset="0"/>
              </a:rPr>
              <a:t> </a:t>
            </a:r>
            <a:r>
              <a:rPr kumimoji="0" lang="nl-NL" sz="2000" b="0" i="0" u="none" strike="noStrike" kern="1200" cap="none" spc="0" normalizeH="0" baseline="0" noProof="0" dirty="0" err="1">
                <a:ln>
                  <a:noFill/>
                </a:ln>
                <a:solidFill>
                  <a:prstClr val="black"/>
                </a:solidFill>
                <a:effectLst/>
                <a:uLnTx/>
                <a:uFillTx/>
                <a:latin typeface="Calibri"/>
                <a:ea typeface="ＭＳ Ｐゴシック" charset="0"/>
                <a:cs typeface="Menlo Regular"/>
                <a:sym typeface="Menlo Regular" charset="0"/>
              </a:rPr>
              <a:t>appear</a:t>
            </a:r>
            <a:r>
              <a:rPr kumimoji="0" lang="nl-NL" sz="2000" b="0" i="0" u="none" strike="noStrike" kern="1200" cap="none" spc="0" normalizeH="0" baseline="0" noProof="0" dirty="0">
                <a:ln>
                  <a:noFill/>
                </a:ln>
                <a:solidFill>
                  <a:prstClr val="black"/>
                </a:solidFill>
                <a:effectLst/>
                <a:uLnTx/>
                <a:uFillTx/>
                <a:latin typeface="Calibri"/>
                <a:ea typeface="ＭＳ Ｐゴシック" charset="0"/>
                <a:cs typeface="Menlo Regular"/>
                <a:sym typeface="Menlo Regular" charset="0"/>
              </a:rPr>
              <a:t>.</a:t>
            </a:r>
            <a:endParaRPr kumimoji="0" lang="en-US" sz="2000" b="0" i="0" u="none" strike="noStrike" kern="1200" cap="none" spc="0" normalizeH="0" baseline="-25000" noProof="0" dirty="0">
              <a:ln>
                <a:noFill/>
              </a:ln>
              <a:solidFill>
                <a:prstClr val="black"/>
              </a:solidFill>
              <a:effectLst/>
              <a:uLnTx/>
              <a:uFillTx/>
              <a:latin typeface="Calibri"/>
              <a:ea typeface="ＭＳ Ｐゴシック" charset="0"/>
              <a:cs typeface="ＭＳ Ｐゴシック" charset="0"/>
            </a:endParaRPr>
          </a:p>
        </p:txBody>
      </p:sp>
    </p:spTree>
    <p:extLst>
      <p:ext uri="{BB962C8B-B14F-4D97-AF65-F5344CB8AC3E}">
        <p14:creationId xmlns:p14="http://schemas.microsoft.com/office/powerpoint/2010/main" val="30311451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Controller Program with Flow Table Management</a:t>
            </a:r>
          </a:p>
        </p:txBody>
      </p:sp>
      <p:sp>
        <p:nvSpPr>
          <p:cNvPr id="5" name="Rectangle 2"/>
          <p:cNvSpPr>
            <a:spLocks/>
          </p:cNvSpPr>
          <p:nvPr/>
        </p:nvSpPr>
        <p:spPr bwMode="auto">
          <a:xfrm>
            <a:off x="584814" y="1420480"/>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 {A:1,B:2,C:3,D:4}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def</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onPacketIn</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i</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f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22 ==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p.tcp_dst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drop</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rPr>
              <a:t>installRule</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({‘match':{'tcp_dst':22},</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‘action’:[]})</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else:</a:t>
            </a:r>
            <a:b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b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forward([</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p.eth_dst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installRule</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({‘match’: {‘eth_</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p.eth_dst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tcp_dst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’!=22},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‘action’:[</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hostTbl</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p.eth_dst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endParaRPr kumimoji="0" lang="en-US"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endParaRPr>
          </a:p>
        </p:txBody>
      </p:sp>
      <p:cxnSp>
        <p:nvCxnSpPr>
          <p:cNvPr id="7" name="Straight Connector 6"/>
          <p:cNvCxnSpPr/>
          <p:nvPr/>
        </p:nvCxnSpPr>
        <p:spPr bwMode="auto">
          <a:xfrm flipV="1">
            <a:off x="4478012"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98</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
        <p:nvSpPr>
          <p:cNvPr id="8" name="Rounded Rectangular Callout 7"/>
          <p:cNvSpPr/>
          <p:nvPr/>
        </p:nvSpPr>
        <p:spPr bwMode="auto">
          <a:xfrm>
            <a:off x="5940778" y="3739443"/>
            <a:ext cx="2652889" cy="973667"/>
          </a:xfrm>
          <a:prstGeom prst="wedgeRoundRectCallout">
            <a:avLst>
              <a:gd name="adj1" fmla="val -47463"/>
              <a:gd name="adj2" fmla="val 132273"/>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enlo Regular" charset="0"/>
                <a:ea typeface="ＭＳ Ｐゴシック" charset="0"/>
                <a:cs typeface="Menlo Regular" charset="0"/>
                <a:sym typeface="Menlo Regular" charset="0"/>
              </a:rPr>
              <a:t>match does not support logic negation</a:t>
            </a:r>
          </a:p>
        </p:txBody>
      </p:sp>
    </p:spTree>
    <p:extLst>
      <p:ext uri="{BB962C8B-B14F-4D97-AF65-F5344CB8AC3E}">
        <p14:creationId xmlns:p14="http://schemas.microsoft.com/office/powerpoint/2010/main" val="201317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Controller Program with Flow Table Management</a:t>
            </a:r>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 {A:1,B:2,C:3,D:4}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def</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onPacketIn</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i</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f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22 == </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p.tcp_dst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drop</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rPr>
              <a:t>installRule</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r>
              <a:rPr kumimoji="0" lang="nl-NL" sz="2000" b="1" i="0" u="none" strike="noStrike" kern="1200" cap="none" spc="0" normalizeH="0" baseline="0" noProof="0" dirty="0">
                <a:ln>
                  <a:noFill/>
                </a:ln>
                <a:solidFill>
                  <a:srgbClr val="FF0000"/>
                </a:solidFill>
                <a:effectLst/>
                <a:uLnTx/>
                <a:uFillTx/>
                <a:latin typeface="Menlo Regular"/>
                <a:ea typeface="ＭＳ Ｐゴシック" charset="0"/>
                <a:cs typeface="Menlo Regular"/>
              </a:rPr>
              <a:t>‘priority’:1</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‘match’:{'tcp_dst':22},</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t>                 ‘action’:[]})</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  </a:t>
            </a: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else:</a:t>
            </a:r>
            <a:b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br>
            <a:r>
              <a:rPr kumimoji="0" lang="en-US" sz="2000" b="0" i="0" u="none" strike="noStrike" kern="1200" cap="none" spc="0" normalizeH="0" baseline="0" noProof="0" dirty="0">
                <a:ln>
                  <a:noFill/>
                </a:ln>
                <a:solidFill>
                  <a:srgbClr val="B21889"/>
                </a:solidFill>
                <a:effectLst/>
                <a:uLnTx/>
                <a:uFillTx/>
                <a:latin typeface="Menlo Regular"/>
                <a:ea typeface="ＭＳ Ｐゴシック" charset="0"/>
                <a:cs typeface="Menlo Regular"/>
                <a:sym typeface="Menlo Regular" charset="0"/>
              </a:rPr>
              <a:t>    </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forward([</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hostTbl</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r>
              <a:rPr kumimoji="0" lang="nl-NL" sz="2000" b="0" i="0" u="none" strike="noStrike" kern="1200" cap="none" spc="0" normalizeH="0" baseline="0" noProof="0" dirty="0" err="1">
                <a:ln>
                  <a:noFill/>
                </a:ln>
                <a:solidFill>
                  <a:prstClr val="black"/>
                </a:solidFill>
                <a:effectLst/>
                <a:uLnTx/>
                <a:uFillTx/>
                <a:latin typeface="Menlo Regular"/>
                <a:ea typeface="ＭＳ Ｐゴシック" charset="0"/>
                <a:cs typeface="Menlo Regular"/>
              </a:rPr>
              <a:t>p.eth_dst</a:t>
            </a:r>
            <a: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t>)])</a:t>
            </a:r>
            <a:br>
              <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rPr>
            </a:br>
            <a:endParaRPr kumimoji="0" lang="nl-NL" sz="2000" b="0" i="0" u="none" strike="noStrike" kern="1200" cap="none" spc="0" normalizeH="0" baseline="0" noProof="0" dirty="0">
              <a:ln>
                <a:noFill/>
              </a:ln>
              <a:solidFill>
                <a:prstClr val="black"/>
              </a:solidFill>
              <a:effectLst/>
              <a:uLnTx/>
              <a:uFillTx/>
              <a:latin typeface="Menlo Regular"/>
              <a:ea typeface="ＭＳ Ｐゴシック" charset="0"/>
              <a:cs typeface="Menlo Regula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installRule</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a:ln>
                  <a:noFill/>
                </a:ln>
                <a:solidFill>
                  <a:srgbClr val="FF0000"/>
                </a:solidFill>
                <a:effectLst/>
                <a:uLnTx/>
                <a:uFillTx/>
                <a:latin typeface="Menlo Regular"/>
                <a:ea typeface="ＭＳ Ｐゴシック" charset="0"/>
                <a:cs typeface="Menlo Regular"/>
                <a:sym typeface="Menlo Regular" charset="0"/>
              </a:rPr>
              <a:t>‘priority’:0</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b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b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‘match’: {‘eth_</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p.eth_dst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                ‘action’:[</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hostTbl</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r>
              <a:rPr kumimoji="0" lang="nl-NL" sz="2000" b="1" i="0" u="none" strike="noStrike" kern="1200" cap="none" spc="0" normalizeH="0" baseline="0" noProof="0" dirty="0" err="1">
                <a:ln>
                  <a:noFill/>
                </a:ln>
                <a:solidFill>
                  <a:prstClr val="black"/>
                </a:solidFill>
                <a:effectLst/>
                <a:uLnTx/>
                <a:uFillTx/>
                <a:latin typeface="Menlo Regular"/>
                <a:ea typeface="ＭＳ Ｐゴシック" charset="0"/>
                <a:cs typeface="Menlo Regular"/>
                <a:sym typeface="Menlo Regular" charset="0"/>
              </a:rPr>
              <a:t>p.eth_dst</a:t>
            </a:r>
            <a:r>
              <a:rPr kumimoji="0" lang="nl-NL"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rPr>
              <a:t>)]})</a:t>
            </a:r>
            <a:endParaRPr kumimoji="0" lang="en-US" sz="2000" b="1" i="0" u="none" strike="noStrike" kern="1200" cap="none" spc="0" normalizeH="0" baseline="0" noProof="0" dirty="0">
              <a:ln>
                <a:noFill/>
              </a:ln>
              <a:solidFill>
                <a:prstClr val="black"/>
              </a:solidFill>
              <a:effectLst/>
              <a:uLnTx/>
              <a:uFillTx/>
              <a:latin typeface="Menlo Regular"/>
              <a:ea typeface="ＭＳ Ｐゴシック" charset="0"/>
              <a:cs typeface="Menlo Regular"/>
              <a:sym typeface="Menlo Regular" charset="0"/>
            </a:endParaRPr>
          </a:p>
        </p:txBody>
      </p:sp>
      <p:sp>
        <p:nvSpPr>
          <p:cNvPr id="4" name="Slide Number Placeholder 6"/>
          <p:cNvSpPr>
            <a:spLocks noGrp="1"/>
          </p:cNvSpPr>
          <p:nvPr>
            <p:ph type="sldNum" sz="quarter" idx="4294967295"/>
          </p:nvPr>
        </p:nvSpPr>
        <p:spPr>
          <a:xfrm>
            <a:off x="7239000" y="6553200"/>
            <a:ext cx="1905000" cy="3048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4B0F64-89EF-7A42-892D-484BAB952423}" type="slidenum">
              <a:rPr kumimoji="0" lang="en-US" sz="16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omic Sans M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99</a:t>
            </a:fld>
            <a:endParaRPr kumimoji="0" lang="en-US" sz="1600" b="0" i="0" u="none" strike="noStrike" kern="1200" cap="none" spc="0" normalizeH="0" baseline="0" noProof="0" dirty="0">
              <a:ln>
                <a:noFill/>
              </a:ln>
              <a:solidFill>
                <a:srgbClr val="EEECE1"/>
              </a:solidFill>
              <a:effectLst>
                <a:outerShdw blurRad="38100" dist="38100" dir="2700000" algn="tl">
                  <a:srgbClr val="000000">
                    <a:alpha val="43137"/>
                  </a:srgbClr>
                </a:outerShdw>
              </a:effectLst>
              <a:uLnTx/>
              <a:uFillTx/>
              <a:latin typeface="Comic Sans MS" charset="0"/>
              <a:ea typeface="ＭＳ Ｐゴシック" charset="-128"/>
              <a:cs typeface="+mn-cs"/>
            </a:endParaRPr>
          </a:p>
        </p:txBody>
      </p:sp>
    </p:spTree>
    <p:extLst>
      <p:ext uri="{BB962C8B-B14F-4D97-AF65-F5344CB8AC3E}">
        <p14:creationId xmlns:p14="http://schemas.microsoft.com/office/powerpoint/2010/main" val="4153561574"/>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6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11176</TotalTime>
  <Words>9141</Words>
  <Application>Microsoft Macintosh PowerPoint</Application>
  <PresentationFormat>On-screen Show (4:3)</PresentationFormat>
  <Paragraphs>1931</Paragraphs>
  <Slides>117</Slides>
  <Notes>99</Notes>
  <HiddenSlides>0</HiddenSlides>
  <MMClips>0</MMClips>
  <ScaleCrop>false</ScaleCrop>
  <HeadingPairs>
    <vt:vector size="8" baseType="variant">
      <vt:variant>
        <vt:lpstr>Fonts Used</vt:lpstr>
      </vt:variant>
      <vt:variant>
        <vt:i4>20</vt:i4>
      </vt:variant>
      <vt:variant>
        <vt:lpstr>Theme</vt:lpstr>
      </vt:variant>
      <vt:variant>
        <vt:i4>3</vt:i4>
      </vt:variant>
      <vt:variant>
        <vt:lpstr>Embedded OLE Servers</vt:lpstr>
      </vt:variant>
      <vt:variant>
        <vt:i4>2</vt:i4>
      </vt:variant>
      <vt:variant>
        <vt:lpstr>Slide Titles</vt:lpstr>
      </vt:variant>
      <vt:variant>
        <vt:i4>117</vt:i4>
      </vt:variant>
    </vt:vector>
  </HeadingPairs>
  <TitlesOfParts>
    <vt:vector size="142" baseType="lpstr">
      <vt:lpstr>ＭＳ Ｐゴシック</vt:lpstr>
      <vt:lpstr>SimSun</vt:lpstr>
      <vt:lpstr>SimSun</vt:lpstr>
      <vt:lpstr>ZapfDingbats</vt:lpstr>
      <vt:lpstr>Arial</vt:lpstr>
      <vt:lpstr>Calibri</vt:lpstr>
      <vt:lpstr>Comic Sans MS</vt:lpstr>
      <vt:lpstr>Courier New</vt:lpstr>
      <vt:lpstr>Georgia</vt:lpstr>
      <vt:lpstr>Gill Sans</vt:lpstr>
      <vt:lpstr>Gill Sans MT</vt:lpstr>
      <vt:lpstr>Helvetica Neue</vt:lpstr>
      <vt:lpstr>Helvetica Neue Light</vt:lpstr>
      <vt:lpstr>Lucida Grande</vt:lpstr>
      <vt:lpstr>Menlo Bold</vt:lpstr>
      <vt:lpstr>Menlo Regular</vt:lpstr>
      <vt:lpstr>Symbol</vt:lpstr>
      <vt:lpstr>Tahoma</vt:lpstr>
      <vt:lpstr>Times New Roman</vt:lpstr>
      <vt:lpstr>Wingdings</vt:lpstr>
      <vt:lpstr>Default Design</vt:lpstr>
      <vt:lpstr>16_Default Design</vt:lpstr>
      <vt:lpstr>Blank Presentation</vt:lpstr>
      <vt:lpstr>Equation</vt:lpstr>
      <vt:lpstr>Photo Editor Photo</vt:lpstr>
      <vt:lpstr>Link Layer, SDN,  Course Summary</vt:lpstr>
      <vt:lpstr>PowerPoint Presentation</vt:lpstr>
      <vt:lpstr>PowerPoint Presentation</vt:lpstr>
      <vt:lpstr>PowerPoint Presentation</vt:lpstr>
      <vt:lpstr>PowerPoint Presentation</vt:lpstr>
      <vt:lpstr>PowerPoint Presentation</vt:lpstr>
      <vt:lpstr>Recap: Random Access Protocols</vt:lpstr>
      <vt:lpstr>Slotted Aloha [Norm Abramson]</vt:lpstr>
      <vt:lpstr>Slotted Aloha in Real Life</vt:lpstr>
      <vt:lpstr>Slotted Aloha Efficiency</vt:lpstr>
      <vt:lpstr>Goodput vs. Offered Load  for Slotted Aloha</vt:lpstr>
      <vt:lpstr>Dynamics of (Slotted) Aloha</vt:lpstr>
      <vt:lpstr>Model</vt:lpstr>
      <vt:lpstr>Dynamics of Aloha: Effects of Fixed Probability </vt:lpstr>
      <vt:lpstr>PowerPoint Presentation</vt:lpstr>
      <vt:lpstr>PowerPoint Presentation</vt:lpstr>
      <vt:lpstr>Ethernet</vt:lpstr>
      <vt:lpstr>PowerPoint Presentation</vt:lpstr>
      <vt:lpstr>Ethernet Switch</vt:lpstr>
      <vt:lpstr>Switch: Multiple Simultaneous Transmissions</vt:lpstr>
      <vt:lpstr>Switch Forwarding Table</vt:lpstr>
      <vt:lpstr>Switch: Self-Learning</vt:lpstr>
      <vt:lpstr>Switch: Frame Filtering /Forwarding</vt:lpstr>
      <vt:lpstr>Self-Learning, Forwarding: Example</vt:lpstr>
      <vt:lpstr>Interconnecting Switches</vt:lpstr>
      <vt:lpstr>Self-Learning Multi-switch Example</vt:lpstr>
      <vt:lpstr>Institutional Network</vt:lpstr>
      <vt:lpstr>Switches vs. Routers</vt:lpstr>
      <vt:lpstr>PowerPoint Presentation</vt:lpstr>
      <vt:lpstr>Alternative Design: Software Defined Networking</vt:lpstr>
      <vt:lpstr>What is Software Defined Networking (SDN)?</vt:lpstr>
      <vt:lpstr>What is SDN: a “Main-Stream” View</vt:lpstr>
      <vt:lpstr>Some Use Cases of SDN</vt:lpstr>
      <vt:lpstr>Why SDN (A “Wiseman” View)?</vt:lpstr>
      <vt:lpstr>An Evolution View of Intradomain Routing Toward SDN</vt:lpstr>
      <vt:lpstr>Software-Defined Networking (SDN) </vt:lpstr>
      <vt:lpstr>PowerPoint Presentation</vt:lpstr>
      <vt:lpstr>PowerPoint Presentation</vt:lpstr>
      <vt:lpstr>PowerPoint Presentation</vt:lpstr>
      <vt:lpstr>PowerPoint Presentation</vt:lpstr>
      <vt:lpstr>PowerPoint Presentation</vt:lpstr>
      <vt:lpstr>OpenFlow Datapath: Examples</vt:lpstr>
      <vt:lpstr>OpenFlow Datapath: Examples</vt:lpstr>
      <vt:lpstr>OpenFlow Message Flows: Reactive Mode (pkt miss)</vt:lpstr>
      <vt:lpstr>OpenFlow Message Flows: Reactive Mode (flow mod)</vt:lpstr>
      <vt:lpstr>OpenFlow Message Flows: Reactive Mode (forward)</vt:lpstr>
      <vt:lpstr>PowerPoint Presentation</vt:lpstr>
      <vt:lpstr>SDN Programming Model</vt:lpstr>
      <vt:lpstr>An Example: A Simple SDN Controller</vt:lpstr>
      <vt:lpstr>Controller Program with Flow Table Management</vt:lpstr>
      <vt:lpstr>Controller Program with Flow Table Management</vt:lpstr>
      <vt:lpstr>Does the Program Work?</vt:lpstr>
      <vt:lpstr>OVS Approach: Using Exact Match</vt:lpstr>
      <vt:lpstr>Problems of OVS Approach</vt:lpstr>
      <vt:lpstr>Outline</vt:lpstr>
      <vt:lpstr>PowerPoint Presentation</vt:lpstr>
      <vt:lpstr>Synthesis: A Day in the Life of a Web Request</vt:lpstr>
      <vt:lpstr>A Day in the Life: Scenario</vt:lpstr>
      <vt:lpstr>A Day in the Life… Connecting to the Internet</vt:lpstr>
      <vt:lpstr>A Day in the Life… Connecting to the Internet</vt:lpstr>
      <vt:lpstr>A Day in the life… ARP (before DNS, before HTTP)</vt:lpstr>
      <vt:lpstr>A Day in the Life… Using DNS</vt:lpstr>
      <vt:lpstr>A Day in the Life…TCP Connection Carrying HTTP</vt:lpstr>
      <vt:lpstr>A Day in the Life… HTTP Request/Reply </vt:lpstr>
      <vt:lpstr>Course Topics Summary</vt:lpstr>
      <vt:lpstr>First-Day Class: What is a Network Protocol?</vt:lpstr>
      <vt:lpstr>First-Day Class: Internet Physical Infrastructure</vt:lpstr>
      <vt:lpstr>First-Day Class: General Complexity</vt:lpstr>
      <vt:lpstr>First-Day Class: Evolution</vt:lpstr>
      <vt:lpstr>PowerPoint Presentation</vt:lpstr>
      <vt:lpstr>Optional Read:  Channel Partitioning MAC</vt:lpstr>
      <vt:lpstr>Example Channel Partitioning: CDMA</vt:lpstr>
      <vt:lpstr>CDMA: Encoding</vt:lpstr>
      <vt:lpstr>CDMA: Encoding</vt:lpstr>
      <vt:lpstr>CDMA: Decoding</vt:lpstr>
      <vt:lpstr>CDMA Encode/Decode</vt:lpstr>
      <vt:lpstr>CDMA: Deal with Multiple-User Interference</vt:lpstr>
      <vt:lpstr>CDMA: Two-Sender Interference</vt:lpstr>
      <vt:lpstr>Generating Orthogonal Codes</vt:lpstr>
      <vt:lpstr>Walsh Codes</vt:lpstr>
      <vt:lpstr>Orthogonal Variable Spreading Factor (OSVF)</vt:lpstr>
      <vt:lpstr>WCDMA Orthognal Variable Spreading Factor (OSVF)</vt:lpstr>
      <vt:lpstr>Combined Random Access + Channel Partition: GSM Logical Channels and Request</vt:lpstr>
      <vt:lpstr>Discussions</vt:lpstr>
      <vt:lpstr>Backup Slides: Physical Layer</vt:lpstr>
      <vt:lpstr>Internet Bandwidth Growth</vt:lpstr>
      <vt:lpstr>What Determines Transmission Rate?</vt:lpstr>
      <vt:lpstr>Basic Theory: Channel Capacity</vt:lpstr>
      <vt:lpstr>Fourier Transform</vt:lpstr>
      <vt:lpstr>PowerPoint Presentation</vt:lpstr>
      <vt:lpstr>Signal Attenuation</vt:lpstr>
      <vt:lpstr>Frequency Dependent Attenuation</vt:lpstr>
      <vt:lpstr>Example</vt:lpstr>
      <vt:lpstr>Example: ADSL</vt:lpstr>
      <vt:lpstr>Backup Slides: SDN Control Programming</vt:lpstr>
      <vt:lpstr>SDN Programming Model</vt:lpstr>
      <vt:lpstr>An Example: A Simple SDN Controller</vt:lpstr>
      <vt:lpstr>Controller Program with Flow Table Management</vt:lpstr>
      <vt:lpstr>Controller Program with Flow Table Management</vt:lpstr>
      <vt:lpstr>Does the Program Work?</vt:lpstr>
      <vt:lpstr>OVS Approach: Using Exact Match</vt:lpstr>
      <vt:lpstr>Problems of OVS Approach</vt:lpstr>
      <vt:lpstr>Outline</vt:lpstr>
      <vt:lpstr>Goal of SDN Programming</vt:lpstr>
      <vt:lpstr>Algorithmic SDN Programming Abstraction:  Programmer’s View</vt:lpstr>
      <vt:lpstr>Example Algorithmic Policy in Java</vt:lpstr>
      <vt:lpstr>More Complex Example: ACL+Routing</vt:lpstr>
      <vt:lpstr>Challenge and Basic Idea</vt:lpstr>
      <vt:lpstr>Basic Idea</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vector>
  </TitlesOfParts>
  <Company>Yale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Transport Overview</dc:title>
  <dc:creator>Yang Richard Yang</dc:creator>
  <cp:lastModifiedBy>Qiao Xiang</cp:lastModifiedBy>
  <cp:revision>524</cp:revision>
  <cp:lastPrinted>2016-04-06T18:34:27Z</cp:lastPrinted>
  <dcterms:created xsi:type="dcterms:W3CDTF">1999-10-08T19:08:27Z</dcterms:created>
  <dcterms:modified xsi:type="dcterms:W3CDTF">2021-12-17T15:51:28Z</dcterms:modified>
</cp:coreProperties>
</file>